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48" r:id="rId5"/>
    <p:sldMasterId id="2147483657" r:id="rId6"/>
  </p:sldMasterIdLst>
  <p:notesMasterIdLst>
    <p:notesMasterId r:id="rId46"/>
  </p:notesMasterIdLst>
  <p:handoutMasterIdLst>
    <p:handoutMasterId r:id="rId47"/>
  </p:handoutMasterIdLst>
  <p:sldIdLst>
    <p:sldId id="258" r:id="rId7"/>
    <p:sldId id="256" r:id="rId8"/>
    <p:sldId id="257" r:id="rId9"/>
    <p:sldId id="331" r:id="rId10"/>
    <p:sldId id="319" r:id="rId11"/>
    <p:sldId id="320" r:id="rId12"/>
    <p:sldId id="321" r:id="rId13"/>
    <p:sldId id="322" r:id="rId14"/>
    <p:sldId id="293" r:id="rId15"/>
    <p:sldId id="294" r:id="rId16"/>
    <p:sldId id="328" r:id="rId17"/>
    <p:sldId id="329" r:id="rId18"/>
    <p:sldId id="330" r:id="rId19"/>
    <p:sldId id="297" r:id="rId20"/>
    <p:sldId id="323"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24" r:id="rId35"/>
    <p:sldId id="310" r:id="rId36"/>
    <p:sldId id="311" r:id="rId37"/>
    <p:sldId id="312" r:id="rId38"/>
    <p:sldId id="313" r:id="rId39"/>
    <p:sldId id="325" r:id="rId40"/>
    <p:sldId id="326" r:id="rId41"/>
    <p:sldId id="327" r:id="rId42"/>
    <p:sldId id="314" r:id="rId43"/>
    <p:sldId id="315" r:id="rId44"/>
    <p:sldId id="317" r:id="rId45"/>
  </p:sldIdLst>
  <p:sldSz cx="13444538" cy="7562850"/>
  <p:notesSz cx="9144000" cy="6858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4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DE1"/>
    <a:srgbClr val="E9CF6C"/>
    <a:srgbClr val="B01207"/>
    <a:srgbClr val="2CE824"/>
    <a:srgbClr val="0086CD"/>
    <a:srgbClr val="EF7D00"/>
    <a:srgbClr val="56575F"/>
    <a:srgbClr val="E24912"/>
    <a:srgbClr val="C6093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393" autoAdjust="0"/>
  </p:normalViewPr>
  <p:slideViewPr>
    <p:cSldViewPr snapToGrid="0" snapToObjects="1" showGuides="1">
      <p:cViewPr varScale="1">
        <p:scale>
          <a:sx n="78" d="100"/>
          <a:sy n="78" d="100"/>
        </p:scale>
        <p:origin x="350" y="67"/>
      </p:cViewPr>
      <p:guideLst>
        <p:guide orient="horz" pos="2382"/>
        <p:guide pos="4235"/>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15/06/2021</a:t>
            </a:fld>
            <a:endParaRPr lang="en-GB"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15/06/2021</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F1AF-CBE4-4F7D-A55C-31010D38F5B3}"/>
              </a:ext>
            </a:extLst>
          </p:cNvPr>
          <p:cNvSpPr>
            <a:spLocks noGrp="1"/>
          </p:cNvSpPr>
          <p:nvPr>
            <p:ph type="ctrTitle"/>
          </p:nvPr>
        </p:nvSpPr>
        <p:spPr>
          <a:xfrm>
            <a:off x="1681163" y="1238250"/>
            <a:ext cx="10082212" cy="2632075"/>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7561EC-4A7F-4B61-95F3-EF743491468C}"/>
              </a:ext>
            </a:extLst>
          </p:cNvPr>
          <p:cNvSpPr>
            <a:spLocks noGrp="1"/>
          </p:cNvSpPr>
          <p:nvPr>
            <p:ph type="subTitle" idx="1"/>
          </p:nvPr>
        </p:nvSpPr>
        <p:spPr>
          <a:xfrm>
            <a:off x="1681163" y="3971925"/>
            <a:ext cx="10082212"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236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893008" y="2822369"/>
            <a:ext cx="8593851"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887716" y="2274532"/>
            <a:ext cx="8557815"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7460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7322381" y="2862079"/>
            <a:ext cx="2117" cy="900113"/>
          </a:xfrm>
          <a:prstGeom prst="line">
            <a:avLst/>
          </a:prstGeom>
          <a:noFill/>
          <a:ln w="9525">
            <a:solidFill>
              <a:srgbClr val="FFFFFF"/>
            </a:solidFill>
            <a:round/>
            <a:headEnd/>
            <a:tailEnd/>
          </a:ln>
          <a:effectLst/>
          <a:extLst>
            <a:ext uri="{909E8E84-426E-40dd-AFC4-6F175D3DCCD1}">
              <a14:hiddenFill xmlns:mc="http://schemas.openxmlformats.org/markup-compatibility/2006" xmlns:mv="urn:schemas-microsoft-com:mac:vml" xmlns="" xmlns:a14="http://schemas.microsoft.com/office/drawing/2010/main">
                <a:noFill/>
              </a14:hiddenFill>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sz="2000" dirty="0">
              <a:latin typeface="+mn-lt"/>
              <a:ea typeface="+mn-ea"/>
            </a:endParaRPr>
          </a:p>
        </p:txBody>
      </p:sp>
      <p:sp>
        <p:nvSpPr>
          <p:cNvPr id="2" name="Title 1"/>
          <p:cNvSpPr>
            <a:spLocks noGrp="1"/>
          </p:cNvSpPr>
          <p:nvPr>
            <p:ph type="ctrTitle"/>
          </p:nvPr>
        </p:nvSpPr>
        <p:spPr>
          <a:xfrm>
            <a:off x="2851679" y="2893419"/>
            <a:ext cx="4268983"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7756539" y="3041823"/>
            <a:ext cx="4262550" cy="831850"/>
          </a:xfrm>
        </p:spPr>
        <p:txBody>
          <a:bodyPr/>
          <a:lstStyle>
            <a:lvl1pPr>
              <a:defRPr sz="3600" baseline="0">
                <a:solidFill>
                  <a:srgbClr val="FFFFFF"/>
                </a:solidFill>
              </a:defRPr>
            </a:lvl1pPr>
          </a:lstStyle>
          <a:p>
            <a:r>
              <a:rPr lang="en-GB" dirty="0"/>
              <a:t>Click to add subtitle</a:t>
            </a:r>
          </a:p>
        </p:txBody>
      </p:sp>
    </p:spTree>
    <p:extLst>
      <p:ext uri="{BB962C8B-B14F-4D97-AF65-F5344CB8AC3E}">
        <p14:creationId xmlns:p14="http://schemas.microsoft.com/office/powerpoint/2010/main" val="239094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410534" y="1578377"/>
            <a:ext cx="10485808"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0820" y="1578377"/>
            <a:ext cx="9411177"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410534" y="2063795"/>
            <a:ext cx="1056205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1169090" y="1619250"/>
            <a:ext cx="5608245"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3" name="Subtitle 2"/>
          <p:cNvSpPr>
            <a:spLocks noGrp="1"/>
          </p:cNvSpPr>
          <p:nvPr>
            <p:ph type="subTitle" idx="1"/>
          </p:nvPr>
        </p:nvSpPr>
        <p:spPr>
          <a:xfrm>
            <a:off x="2977759" y="1708150"/>
            <a:ext cx="353473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486264" y="1708150"/>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410534" y="2996418"/>
            <a:ext cx="10500633"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410534" y="1244600"/>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410533" y="2632076"/>
            <a:ext cx="9157874"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410534" y="3005344"/>
            <a:ext cx="10500633"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6777335" y="1511301"/>
            <a:ext cx="4856385"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12" name="Rounded Rectangle 11"/>
          <p:cNvSpPr/>
          <p:nvPr/>
        </p:nvSpPr>
        <p:spPr>
          <a:xfrm>
            <a:off x="6777336" y="3738564"/>
            <a:ext cx="4856383"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16" name="Rounded Rectangle 15"/>
          <p:cNvSpPr/>
          <p:nvPr/>
        </p:nvSpPr>
        <p:spPr>
          <a:xfrm>
            <a:off x="1550315" y="1511301"/>
            <a:ext cx="4856385"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17" name="Rounded Rectangle 16"/>
          <p:cNvSpPr/>
          <p:nvPr/>
        </p:nvSpPr>
        <p:spPr>
          <a:xfrm>
            <a:off x="1552434" y="3738564"/>
            <a:ext cx="4854266"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dirty="0"/>
          </a:p>
        </p:txBody>
      </p:sp>
      <p:sp>
        <p:nvSpPr>
          <p:cNvPr id="3" name="Subtitle 2"/>
          <p:cNvSpPr>
            <a:spLocks noGrp="1"/>
          </p:cNvSpPr>
          <p:nvPr>
            <p:ph type="subTitle" idx="1"/>
          </p:nvPr>
        </p:nvSpPr>
        <p:spPr>
          <a:xfrm>
            <a:off x="3270501" y="1709799"/>
            <a:ext cx="2810333"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785787" y="1699206"/>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785787" y="3944783"/>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7123076" y="1709799"/>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7063414" y="3945045"/>
            <a:ext cx="1224156"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3270499" y="3945046"/>
            <a:ext cx="2810333"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8515566" y="1708608"/>
            <a:ext cx="2820309"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8515566" y="3944783"/>
            <a:ext cx="2820309"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788722" y="1584325"/>
            <a:ext cx="4925136"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671381" y="1584325"/>
            <a:ext cx="685569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609960" y="1541463"/>
            <a:ext cx="12360164"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609961" y="1179513"/>
            <a:ext cx="9212940"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71382" y="1483896"/>
            <a:ext cx="12041499"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52B8BF-2852-4E21-82B2-A4346F263097}"/>
              </a:ext>
            </a:extLst>
          </p:cNvPr>
          <p:cNvPicPr>
            <a:picLocks noChangeAspect="1"/>
          </p:cNvPicPr>
          <p:nvPr userDrawn="1"/>
        </p:nvPicPr>
        <p:blipFill>
          <a:blip r:embed="rId3"/>
          <a:stretch>
            <a:fillRect/>
          </a:stretch>
        </p:blipFill>
        <p:spPr>
          <a:xfrm>
            <a:off x="6240" y="0"/>
            <a:ext cx="13438298" cy="7562850"/>
          </a:xfrm>
          <a:prstGeom prst="rect">
            <a:avLst/>
          </a:prstGeom>
        </p:spPr>
      </p:pic>
    </p:spTree>
    <p:extLst>
      <p:ext uri="{BB962C8B-B14F-4D97-AF65-F5344CB8AC3E}">
        <p14:creationId xmlns:p14="http://schemas.microsoft.com/office/powerpoint/2010/main" val="1669718146"/>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11946819"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11946819"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E1F731B-E929-4C15-9721-05C1BD6BBF15}"/>
              </a:ext>
            </a:extLst>
          </p:cNvPr>
          <p:cNvPicPr>
            <a:picLocks noChangeAspect="1"/>
          </p:cNvPicPr>
          <p:nvPr userDrawn="1"/>
        </p:nvPicPr>
        <p:blipFill>
          <a:blip r:embed="rId10"/>
          <a:stretch>
            <a:fillRect/>
          </a:stretch>
        </p:blipFill>
        <p:spPr>
          <a:xfrm>
            <a:off x="412" y="0"/>
            <a:ext cx="13443713" cy="75628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6281" y="3234069"/>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886723" y="2686051"/>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pic>
        <p:nvPicPr>
          <p:cNvPr id="3" name="Picture 2">
            <a:extLst>
              <a:ext uri="{FF2B5EF4-FFF2-40B4-BE49-F238E27FC236}">
                <a16:creationId xmlns:a16="http://schemas.microsoft.com/office/drawing/2014/main" id="{EBE98109-51CA-4B59-BF8B-01F866136A05}"/>
              </a:ext>
            </a:extLst>
          </p:cNvPr>
          <p:cNvPicPr>
            <a:picLocks noChangeAspect="1"/>
          </p:cNvPicPr>
          <p:nvPr userDrawn="1"/>
        </p:nvPicPr>
        <p:blipFill>
          <a:blip r:embed="rId4"/>
          <a:stretch>
            <a:fillRect/>
          </a:stretch>
        </p:blipFill>
        <p:spPr>
          <a:xfrm>
            <a:off x="564674" y="2191476"/>
            <a:ext cx="1861655" cy="1861655"/>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67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42" name="object 3">
            <a:extLst>
              <a:ext uri="{FF2B5EF4-FFF2-40B4-BE49-F238E27FC236}">
                <a16:creationId xmlns:a16="http://schemas.microsoft.com/office/drawing/2014/main" id="{78775C5D-63E8-412D-AE15-29EB0A08547D}"/>
              </a:ext>
            </a:extLst>
          </p:cNvPr>
          <p:cNvSpPr txBox="1"/>
          <p:nvPr/>
        </p:nvSpPr>
        <p:spPr>
          <a:xfrm>
            <a:off x="609961" y="909934"/>
            <a:ext cx="10618678" cy="1195199"/>
          </a:xfrm>
          <a:prstGeom prst="rect">
            <a:avLst/>
          </a:prstGeom>
        </p:spPr>
        <p:txBody>
          <a:bodyPr vert="horz" wrap="square" lIns="0" tIns="137160" rIns="0" bIns="0" rtlCol="0">
            <a:spAutoFit/>
          </a:bodyPr>
          <a:lstStyle/>
          <a:p>
            <a:pPr marL="12700">
              <a:lnSpc>
                <a:spcPct val="100000"/>
              </a:lnSpc>
              <a:spcBef>
                <a:spcPts val="1080"/>
              </a:spcBef>
            </a:pPr>
            <a:r>
              <a:rPr sz="1800" b="1" spc="-5" dirty="0">
                <a:latin typeface="Arial"/>
                <a:cs typeface="Arial"/>
              </a:rPr>
              <a:t>Operation</a:t>
            </a:r>
            <a:endParaRPr sz="1800" dirty="0">
              <a:latin typeface="Arial"/>
              <a:cs typeface="Arial"/>
            </a:endParaRPr>
          </a:p>
          <a:p>
            <a:pPr marL="327025" indent="-250190">
              <a:lnSpc>
                <a:spcPct val="100000"/>
              </a:lnSpc>
              <a:spcBef>
                <a:spcPts val="705"/>
              </a:spcBef>
              <a:buChar char="•"/>
              <a:tabLst>
                <a:tab pos="327025" algn="l"/>
                <a:tab pos="327660" algn="l"/>
              </a:tabLst>
            </a:pPr>
            <a:r>
              <a:rPr sz="1300" spc="-70" dirty="0">
                <a:latin typeface="Arial"/>
                <a:cs typeface="Arial"/>
              </a:rPr>
              <a:t>To</a:t>
            </a:r>
            <a:r>
              <a:rPr sz="1300" spc="-5" dirty="0">
                <a:latin typeface="Arial"/>
                <a:cs typeface="Arial"/>
              </a:rPr>
              <a:t> call</a:t>
            </a:r>
            <a:r>
              <a:rPr sz="1300" spc="10" dirty="0">
                <a:latin typeface="Arial"/>
                <a:cs typeface="Arial"/>
              </a:rPr>
              <a:t> </a:t>
            </a:r>
            <a:r>
              <a:rPr lang="en-GB" sz="1300" spc="10" dirty="0">
                <a:latin typeface="Arial"/>
                <a:cs typeface="Arial"/>
              </a:rPr>
              <a:t>an </a:t>
            </a:r>
            <a:r>
              <a:rPr sz="1300" spc="-5" dirty="0">
                <a:latin typeface="Arial"/>
                <a:cs typeface="Arial"/>
              </a:rPr>
              <a:t>extension</a:t>
            </a:r>
            <a:r>
              <a:rPr lang="en-GB" sz="1300" spc="-5" dirty="0">
                <a:latin typeface="Arial"/>
                <a:cs typeface="Arial"/>
              </a:rPr>
              <a:t> on another customer within the customer group</a:t>
            </a:r>
            <a:r>
              <a:rPr sz="1300" spc="-5" dirty="0">
                <a:latin typeface="Arial"/>
                <a:cs typeface="Arial"/>
              </a:rPr>
              <a:t>,</a:t>
            </a:r>
            <a:r>
              <a:rPr sz="1300" spc="55" dirty="0">
                <a:latin typeface="Arial"/>
                <a:cs typeface="Arial"/>
              </a:rPr>
              <a:t> </a:t>
            </a:r>
            <a:r>
              <a:rPr lang="en-GB" sz="1300" spc="-5" dirty="0">
                <a:latin typeface="Arial"/>
                <a:cs typeface="Arial"/>
              </a:rPr>
              <a:t>the user needs to dial the customer access code </a:t>
            </a:r>
            <a:r>
              <a:rPr sz="1300" spc="-5" dirty="0">
                <a:latin typeface="Arial"/>
                <a:cs typeface="Arial"/>
              </a:rPr>
              <a:t>+</a:t>
            </a:r>
            <a:r>
              <a:rPr lang="en-GB" sz="1300" spc="-5" dirty="0">
                <a:latin typeface="Arial"/>
                <a:cs typeface="Arial"/>
              </a:rPr>
              <a:t> </a:t>
            </a:r>
            <a:r>
              <a:rPr sz="1300" spc="-5" dirty="0">
                <a:latin typeface="Arial"/>
                <a:cs typeface="Arial"/>
              </a:rPr>
              <a:t>extension</a:t>
            </a:r>
            <a:r>
              <a:rPr sz="1300" spc="55" dirty="0">
                <a:latin typeface="Arial"/>
                <a:cs typeface="Arial"/>
              </a:rPr>
              <a:t> </a:t>
            </a:r>
            <a:r>
              <a:rPr sz="1300" spc="-5" dirty="0">
                <a:latin typeface="Arial"/>
                <a:cs typeface="Arial"/>
              </a:rPr>
              <a:t>number</a:t>
            </a:r>
            <a:endParaRPr lang="en-GB" sz="1300" spc="35" dirty="0">
              <a:latin typeface="Arial"/>
              <a:cs typeface="Arial"/>
            </a:endParaRPr>
          </a:p>
          <a:p>
            <a:pPr marL="327025" indent="-250190">
              <a:lnSpc>
                <a:spcPct val="100000"/>
              </a:lnSpc>
              <a:spcBef>
                <a:spcPts val="705"/>
              </a:spcBef>
              <a:buChar char="•"/>
              <a:tabLst>
                <a:tab pos="327025" algn="l"/>
                <a:tab pos="327660" algn="l"/>
              </a:tabLst>
            </a:pPr>
            <a:r>
              <a:rPr lang="en-GB" sz="1300" dirty="0">
                <a:latin typeface="Arial"/>
                <a:cs typeface="Arial"/>
              </a:rPr>
              <a:t>When dialling internal extensions on the same customer</a:t>
            </a:r>
            <a:r>
              <a:rPr lang="en-GB" sz="1300" spc="-15" dirty="0">
                <a:latin typeface="Arial"/>
                <a:cs typeface="Arial"/>
              </a:rPr>
              <a:t>,</a:t>
            </a:r>
            <a:r>
              <a:rPr lang="en-GB" sz="1300" spc="40" dirty="0">
                <a:latin typeface="Arial"/>
                <a:cs typeface="Arial"/>
              </a:rPr>
              <a:t> </a:t>
            </a:r>
            <a:r>
              <a:rPr lang="en-GB" sz="1300" spc="-5" dirty="0">
                <a:latin typeface="Arial"/>
                <a:cs typeface="Arial"/>
              </a:rPr>
              <a:t>only the</a:t>
            </a:r>
            <a:r>
              <a:rPr lang="en-GB" sz="1300" spc="25" dirty="0">
                <a:latin typeface="Arial"/>
                <a:cs typeface="Arial"/>
              </a:rPr>
              <a:t> </a:t>
            </a:r>
            <a:r>
              <a:rPr lang="en-GB" sz="1300" spc="-5" dirty="0">
                <a:latin typeface="Arial"/>
                <a:cs typeface="Arial"/>
              </a:rPr>
              <a:t>extension</a:t>
            </a:r>
            <a:r>
              <a:rPr lang="en-GB" sz="1300" spc="35" dirty="0">
                <a:latin typeface="Arial"/>
                <a:cs typeface="Arial"/>
              </a:rPr>
              <a:t> </a:t>
            </a:r>
            <a:r>
              <a:rPr lang="en-GB" sz="1300" spc="-5" dirty="0">
                <a:latin typeface="Arial"/>
                <a:cs typeface="Arial"/>
              </a:rPr>
              <a:t>number</a:t>
            </a:r>
            <a:r>
              <a:rPr lang="en-GB" sz="1300" spc="35" dirty="0">
                <a:latin typeface="Arial"/>
                <a:cs typeface="Arial"/>
              </a:rPr>
              <a:t> </a:t>
            </a:r>
            <a:r>
              <a:rPr lang="en-GB" sz="1300" spc="-5" dirty="0">
                <a:latin typeface="Arial"/>
                <a:cs typeface="Arial"/>
              </a:rPr>
              <a:t>needs to</a:t>
            </a:r>
            <a:r>
              <a:rPr lang="en-GB" sz="1300" spc="20" dirty="0">
                <a:latin typeface="Arial"/>
                <a:cs typeface="Arial"/>
              </a:rPr>
              <a:t> </a:t>
            </a:r>
            <a:r>
              <a:rPr lang="en-GB" sz="1300" spc="-5" dirty="0">
                <a:latin typeface="Arial"/>
                <a:cs typeface="Arial"/>
              </a:rPr>
              <a:t>be</a:t>
            </a:r>
            <a:r>
              <a:rPr lang="en-GB" sz="1300" spc="10" dirty="0">
                <a:latin typeface="Arial"/>
                <a:cs typeface="Arial"/>
              </a:rPr>
              <a:t> </a:t>
            </a:r>
            <a:r>
              <a:rPr lang="en-GB" sz="1300" spc="-5" dirty="0">
                <a:latin typeface="Arial"/>
                <a:cs typeface="Arial"/>
              </a:rPr>
              <a:t>dialled.</a:t>
            </a:r>
            <a:endParaRPr lang="en-GB" sz="1300" dirty="0">
              <a:latin typeface="Arial"/>
              <a:cs typeface="Arial"/>
            </a:endParaRPr>
          </a:p>
          <a:p>
            <a:pPr marL="76835">
              <a:lnSpc>
                <a:spcPct val="100000"/>
              </a:lnSpc>
              <a:tabLst>
                <a:tab pos="327025" algn="l"/>
                <a:tab pos="327660" algn="l"/>
              </a:tabLst>
            </a:pPr>
            <a:r>
              <a:rPr lang="en-GB" sz="1300" spc="-5" dirty="0">
                <a:solidFill>
                  <a:srgbClr val="FF0000"/>
                </a:solidFill>
                <a:latin typeface="Arial"/>
                <a:cs typeface="Arial"/>
              </a:rPr>
              <a:t>Note: It is not possible to </a:t>
            </a:r>
            <a:r>
              <a:rPr sz="1300" spc="-5" dirty="0">
                <a:solidFill>
                  <a:srgbClr val="FF0000"/>
                </a:solidFill>
                <a:latin typeface="Arial"/>
                <a:cs typeface="Arial"/>
              </a:rPr>
              <a:t>seize</a:t>
            </a:r>
            <a:r>
              <a:rPr sz="1300" spc="15" dirty="0">
                <a:solidFill>
                  <a:srgbClr val="FF0000"/>
                </a:solidFill>
                <a:latin typeface="Arial"/>
                <a:cs typeface="Arial"/>
              </a:rPr>
              <a:t> </a:t>
            </a:r>
            <a:r>
              <a:rPr sz="1300" spc="-10" dirty="0">
                <a:solidFill>
                  <a:srgbClr val="FF0000"/>
                </a:solidFill>
                <a:latin typeface="Arial"/>
                <a:cs typeface="Arial"/>
              </a:rPr>
              <a:t>other</a:t>
            </a:r>
            <a:r>
              <a:rPr sz="1300" spc="20" dirty="0">
                <a:solidFill>
                  <a:srgbClr val="FF0000"/>
                </a:solidFill>
                <a:latin typeface="Arial"/>
                <a:cs typeface="Arial"/>
              </a:rPr>
              <a:t> </a:t>
            </a:r>
            <a:r>
              <a:rPr sz="1300" dirty="0">
                <a:solidFill>
                  <a:srgbClr val="FF0000"/>
                </a:solidFill>
                <a:latin typeface="Arial"/>
                <a:cs typeface="Arial"/>
              </a:rPr>
              <a:t>customer’s</a:t>
            </a:r>
            <a:r>
              <a:rPr sz="1300" spc="30" dirty="0">
                <a:solidFill>
                  <a:srgbClr val="FF0000"/>
                </a:solidFill>
                <a:latin typeface="Arial"/>
                <a:cs typeface="Arial"/>
              </a:rPr>
              <a:t> </a:t>
            </a:r>
            <a:r>
              <a:rPr sz="1300" spc="-5" dirty="0">
                <a:solidFill>
                  <a:srgbClr val="FF0000"/>
                </a:solidFill>
                <a:latin typeface="Arial"/>
                <a:cs typeface="Arial"/>
              </a:rPr>
              <a:t>trunk</a:t>
            </a:r>
            <a:r>
              <a:rPr lang="en-GB" sz="1300" spc="-5" dirty="0">
                <a:solidFill>
                  <a:srgbClr val="FF0000"/>
                </a:solidFill>
                <a:latin typeface="Arial"/>
                <a:cs typeface="Arial"/>
              </a:rPr>
              <a:t>s</a:t>
            </a:r>
            <a:r>
              <a:rPr sz="1300" spc="-5" dirty="0">
                <a:solidFill>
                  <a:srgbClr val="FF0000"/>
                </a:solidFill>
                <a:latin typeface="Arial"/>
                <a:cs typeface="Arial"/>
              </a:rPr>
              <a:t>.</a:t>
            </a:r>
            <a:endParaRPr sz="1300" dirty="0">
              <a:solidFill>
                <a:srgbClr val="FF0000"/>
              </a:solidFill>
              <a:latin typeface="Arial"/>
              <a:cs typeface="Arial"/>
            </a:endParaRPr>
          </a:p>
        </p:txBody>
      </p:sp>
      <p:grpSp>
        <p:nvGrpSpPr>
          <p:cNvPr id="43" name="object 4">
            <a:extLst>
              <a:ext uri="{FF2B5EF4-FFF2-40B4-BE49-F238E27FC236}">
                <a16:creationId xmlns:a16="http://schemas.microsoft.com/office/drawing/2014/main" id="{FB2D69FE-0AF8-444A-9888-E62532147A50}"/>
              </a:ext>
            </a:extLst>
          </p:cNvPr>
          <p:cNvGrpSpPr/>
          <p:nvPr/>
        </p:nvGrpSpPr>
        <p:grpSpPr>
          <a:xfrm>
            <a:off x="1236832" y="5334148"/>
            <a:ext cx="6966584" cy="744220"/>
            <a:chOff x="1010411" y="5012309"/>
            <a:chExt cx="6966584" cy="744220"/>
          </a:xfrm>
        </p:grpSpPr>
        <p:pic>
          <p:nvPicPr>
            <p:cNvPr id="44" name="object 5">
              <a:extLst>
                <a:ext uri="{FF2B5EF4-FFF2-40B4-BE49-F238E27FC236}">
                  <a16:creationId xmlns:a16="http://schemas.microsoft.com/office/drawing/2014/main" id="{01E308CC-67AA-4058-9FAD-15D0D3967A64}"/>
                </a:ext>
              </a:extLst>
            </p:cNvPr>
            <p:cNvPicPr/>
            <p:nvPr/>
          </p:nvPicPr>
          <p:blipFill>
            <a:blip r:embed="rId2" cstate="print"/>
            <a:stretch>
              <a:fillRect/>
            </a:stretch>
          </p:blipFill>
          <p:spPr>
            <a:xfrm>
              <a:off x="1010411" y="5431766"/>
              <a:ext cx="624839" cy="322857"/>
            </a:xfrm>
            <a:prstGeom prst="rect">
              <a:avLst/>
            </a:prstGeom>
          </p:spPr>
        </p:pic>
        <p:sp>
          <p:nvSpPr>
            <p:cNvPr id="45" name="object 6">
              <a:extLst>
                <a:ext uri="{FF2B5EF4-FFF2-40B4-BE49-F238E27FC236}">
                  <a16:creationId xmlns:a16="http://schemas.microsoft.com/office/drawing/2014/main" id="{C29E6398-1A1D-4552-9174-0D5FB267861D}"/>
                </a:ext>
              </a:extLst>
            </p:cNvPr>
            <p:cNvSpPr/>
            <p:nvPr/>
          </p:nvSpPr>
          <p:spPr>
            <a:xfrm>
              <a:off x="1490471" y="5015484"/>
              <a:ext cx="405765" cy="422909"/>
            </a:xfrm>
            <a:custGeom>
              <a:avLst/>
              <a:gdLst/>
              <a:ahLst/>
              <a:cxnLst/>
              <a:rect l="l" t="t" r="r" b="b"/>
              <a:pathLst>
                <a:path w="405764" h="422910">
                  <a:moveTo>
                    <a:pt x="0" y="422402"/>
                  </a:moveTo>
                  <a:lnTo>
                    <a:pt x="405257" y="0"/>
                  </a:lnTo>
                </a:path>
              </a:pathLst>
            </a:custGeom>
            <a:ln w="6350">
              <a:solidFill>
                <a:srgbClr val="7A7D82"/>
              </a:solidFill>
            </a:ln>
          </p:spPr>
          <p:txBody>
            <a:bodyPr wrap="square" lIns="0" tIns="0" rIns="0" bIns="0" rtlCol="0"/>
            <a:lstStyle/>
            <a:p>
              <a:endParaRPr/>
            </a:p>
          </p:txBody>
        </p:sp>
        <p:pic>
          <p:nvPicPr>
            <p:cNvPr id="46" name="object 7">
              <a:extLst>
                <a:ext uri="{FF2B5EF4-FFF2-40B4-BE49-F238E27FC236}">
                  <a16:creationId xmlns:a16="http://schemas.microsoft.com/office/drawing/2014/main" id="{C28B9F1D-F037-4AC3-B548-735D88A3720B}"/>
                </a:ext>
              </a:extLst>
            </p:cNvPr>
            <p:cNvPicPr/>
            <p:nvPr/>
          </p:nvPicPr>
          <p:blipFill>
            <a:blip r:embed="rId2" cstate="print"/>
            <a:stretch>
              <a:fillRect/>
            </a:stretch>
          </p:blipFill>
          <p:spPr>
            <a:xfrm>
              <a:off x="4187951" y="5433290"/>
              <a:ext cx="624839" cy="322857"/>
            </a:xfrm>
            <a:prstGeom prst="rect">
              <a:avLst/>
            </a:prstGeom>
          </p:spPr>
        </p:pic>
        <p:sp>
          <p:nvSpPr>
            <p:cNvPr id="47" name="object 8">
              <a:extLst>
                <a:ext uri="{FF2B5EF4-FFF2-40B4-BE49-F238E27FC236}">
                  <a16:creationId xmlns:a16="http://schemas.microsoft.com/office/drawing/2014/main" id="{470F04D4-B573-47AE-9C73-080E6BD1B0E5}"/>
                </a:ext>
              </a:extLst>
            </p:cNvPr>
            <p:cNvSpPr/>
            <p:nvPr/>
          </p:nvSpPr>
          <p:spPr>
            <a:xfrm>
              <a:off x="4620767" y="5067300"/>
              <a:ext cx="0" cy="371475"/>
            </a:xfrm>
            <a:custGeom>
              <a:avLst/>
              <a:gdLst/>
              <a:ahLst/>
              <a:cxnLst/>
              <a:rect l="l" t="t" r="r" b="b"/>
              <a:pathLst>
                <a:path h="371475">
                  <a:moveTo>
                    <a:pt x="0" y="371221"/>
                  </a:moveTo>
                  <a:lnTo>
                    <a:pt x="0" y="0"/>
                  </a:lnTo>
                </a:path>
              </a:pathLst>
            </a:custGeom>
            <a:ln w="6350">
              <a:solidFill>
                <a:srgbClr val="7A7D82"/>
              </a:solidFill>
            </a:ln>
          </p:spPr>
          <p:txBody>
            <a:bodyPr wrap="square" lIns="0" tIns="0" rIns="0" bIns="0" rtlCol="0"/>
            <a:lstStyle/>
            <a:p>
              <a:endParaRPr/>
            </a:p>
          </p:txBody>
        </p:sp>
        <p:pic>
          <p:nvPicPr>
            <p:cNvPr id="48" name="object 9">
              <a:extLst>
                <a:ext uri="{FF2B5EF4-FFF2-40B4-BE49-F238E27FC236}">
                  <a16:creationId xmlns:a16="http://schemas.microsoft.com/office/drawing/2014/main" id="{4DD4EA0D-71F2-4521-9A22-B9CE8EED3FBB}"/>
                </a:ext>
              </a:extLst>
            </p:cNvPr>
            <p:cNvPicPr/>
            <p:nvPr/>
          </p:nvPicPr>
          <p:blipFill>
            <a:blip r:embed="rId3" cstate="print"/>
            <a:stretch>
              <a:fillRect/>
            </a:stretch>
          </p:blipFill>
          <p:spPr>
            <a:xfrm>
              <a:off x="7351776" y="5364842"/>
              <a:ext cx="624840" cy="321201"/>
            </a:xfrm>
            <a:prstGeom prst="rect">
              <a:avLst/>
            </a:prstGeom>
          </p:spPr>
        </p:pic>
        <p:sp>
          <p:nvSpPr>
            <p:cNvPr id="49" name="object 10">
              <a:extLst>
                <a:ext uri="{FF2B5EF4-FFF2-40B4-BE49-F238E27FC236}">
                  <a16:creationId xmlns:a16="http://schemas.microsoft.com/office/drawing/2014/main" id="{07CC3F4A-D3AB-4792-8C68-7154D5BD62D4}"/>
                </a:ext>
              </a:extLst>
            </p:cNvPr>
            <p:cNvSpPr/>
            <p:nvPr/>
          </p:nvSpPr>
          <p:spPr>
            <a:xfrm>
              <a:off x="7427976" y="5090160"/>
              <a:ext cx="283845" cy="264795"/>
            </a:xfrm>
            <a:custGeom>
              <a:avLst/>
              <a:gdLst/>
              <a:ahLst/>
              <a:cxnLst/>
              <a:rect l="l" t="t" r="r" b="b"/>
              <a:pathLst>
                <a:path w="283845" h="264795">
                  <a:moveTo>
                    <a:pt x="283337" y="264540"/>
                  </a:moveTo>
                  <a:lnTo>
                    <a:pt x="0" y="0"/>
                  </a:lnTo>
                </a:path>
              </a:pathLst>
            </a:custGeom>
            <a:ln w="6349">
              <a:solidFill>
                <a:srgbClr val="7A7D82"/>
              </a:solidFill>
            </a:ln>
          </p:spPr>
          <p:txBody>
            <a:bodyPr wrap="square" lIns="0" tIns="0" rIns="0" bIns="0" rtlCol="0"/>
            <a:lstStyle/>
            <a:p>
              <a:endParaRPr/>
            </a:p>
          </p:txBody>
        </p:sp>
      </p:grpSp>
      <p:sp>
        <p:nvSpPr>
          <p:cNvPr id="50" name="object 11">
            <a:extLst>
              <a:ext uri="{FF2B5EF4-FFF2-40B4-BE49-F238E27FC236}">
                <a16:creationId xmlns:a16="http://schemas.microsoft.com/office/drawing/2014/main" id="{C7B51063-B151-46F8-AECA-F57496BAE2D9}"/>
              </a:ext>
            </a:extLst>
          </p:cNvPr>
          <p:cNvSpPr txBox="1"/>
          <p:nvPr/>
        </p:nvSpPr>
        <p:spPr>
          <a:xfrm>
            <a:off x="1161344" y="6079612"/>
            <a:ext cx="6007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1000</a:t>
            </a:r>
            <a:endParaRPr sz="1200">
              <a:latin typeface="Calibri"/>
              <a:cs typeface="Calibri"/>
            </a:endParaRPr>
          </a:p>
        </p:txBody>
      </p:sp>
      <p:sp>
        <p:nvSpPr>
          <p:cNvPr id="51" name="object 12">
            <a:extLst>
              <a:ext uri="{FF2B5EF4-FFF2-40B4-BE49-F238E27FC236}">
                <a16:creationId xmlns:a16="http://schemas.microsoft.com/office/drawing/2014/main" id="{1AAB02E2-7445-4E56-8413-0E53A7349726}"/>
              </a:ext>
            </a:extLst>
          </p:cNvPr>
          <p:cNvSpPr txBox="1"/>
          <p:nvPr/>
        </p:nvSpPr>
        <p:spPr>
          <a:xfrm>
            <a:off x="4465935" y="6108568"/>
            <a:ext cx="6007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1000</a:t>
            </a:r>
            <a:endParaRPr sz="1200">
              <a:latin typeface="Calibri"/>
              <a:cs typeface="Calibri"/>
            </a:endParaRPr>
          </a:p>
        </p:txBody>
      </p:sp>
      <p:sp>
        <p:nvSpPr>
          <p:cNvPr id="52" name="object 13">
            <a:extLst>
              <a:ext uri="{FF2B5EF4-FFF2-40B4-BE49-F238E27FC236}">
                <a16:creationId xmlns:a16="http://schemas.microsoft.com/office/drawing/2014/main" id="{17F62EAE-F1D0-4992-A692-568DE1435096}"/>
              </a:ext>
            </a:extLst>
          </p:cNvPr>
          <p:cNvSpPr txBox="1"/>
          <p:nvPr/>
        </p:nvSpPr>
        <p:spPr>
          <a:xfrm>
            <a:off x="7673447" y="6040598"/>
            <a:ext cx="6007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1000</a:t>
            </a:r>
            <a:endParaRPr sz="1200">
              <a:latin typeface="Calibri"/>
              <a:cs typeface="Calibri"/>
            </a:endParaRPr>
          </a:p>
        </p:txBody>
      </p:sp>
      <p:sp>
        <p:nvSpPr>
          <p:cNvPr id="53" name="object 14">
            <a:extLst>
              <a:ext uri="{FF2B5EF4-FFF2-40B4-BE49-F238E27FC236}">
                <a16:creationId xmlns:a16="http://schemas.microsoft.com/office/drawing/2014/main" id="{CAACDE53-0B51-41F0-A8EC-5B14C83F6D7E}"/>
              </a:ext>
            </a:extLst>
          </p:cNvPr>
          <p:cNvSpPr txBox="1"/>
          <p:nvPr/>
        </p:nvSpPr>
        <p:spPr>
          <a:xfrm>
            <a:off x="935182" y="5500517"/>
            <a:ext cx="9163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00FF"/>
                </a:solidFill>
                <a:latin typeface="Calibri"/>
                <a:cs typeface="Calibri"/>
              </a:rPr>
              <a:t>Dial</a:t>
            </a:r>
            <a:r>
              <a:rPr sz="1200" spc="-40" dirty="0">
                <a:solidFill>
                  <a:srgbClr val="0000FF"/>
                </a:solidFill>
                <a:latin typeface="Calibri"/>
                <a:cs typeface="Calibri"/>
              </a:rPr>
              <a:t> </a:t>
            </a:r>
            <a:r>
              <a:rPr sz="1200" dirty="0">
                <a:solidFill>
                  <a:srgbClr val="0000FF"/>
                </a:solidFill>
                <a:latin typeface="Calibri"/>
                <a:cs typeface="Calibri"/>
              </a:rPr>
              <a:t>:</a:t>
            </a:r>
            <a:r>
              <a:rPr sz="1200" spc="-35" dirty="0">
                <a:solidFill>
                  <a:srgbClr val="0000FF"/>
                </a:solidFill>
                <a:latin typeface="Calibri"/>
                <a:cs typeface="Calibri"/>
              </a:rPr>
              <a:t> </a:t>
            </a:r>
            <a:r>
              <a:rPr sz="1200" dirty="0">
                <a:solidFill>
                  <a:srgbClr val="0000FF"/>
                </a:solidFill>
                <a:latin typeface="Calibri"/>
                <a:cs typeface="Calibri"/>
              </a:rPr>
              <a:t>0031000</a:t>
            </a:r>
            <a:endParaRPr sz="1200">
              <a:latin typeface="Calibri"/>
              <a:cs typeface="Calibri"/>
            </a:endParaRPr>
          </a:p>
        </p:txBody>
      </p:sp>
      <p:pic>
        <p:nvPicPr>
          <p:cNvPr id="54" name="object 15">
            <a:extLst>
              <a:ext uri="{FF2B5EF4-FFF2-40B4-BE49-F238E27FC236}">
                <a16:creationId xmlns:a16="http://schemas.microsoft.com/office/drawing/2014/main" id="{802B0368-C40C-4C43-A653-87981E764258}"/>
              </a:ext>
            </a:extLst>
          </p:cNvPr>
          <p:cNvPicPr/>
          <p:nvPr/>
        </p:nvPicPr>
        <p:blipFill>
          <a:blip r:embed="rId4" cstate="print"/>
          <a:stretch>
            <a:fillRect/>
          </a:stretch>
        </p:blipFill>
        <p:spPr>
          <a:xfrm>
            <a:off x="3964792" y="4270523"/>
            <a:ext cx="2599944" cy="656844"/>
          </a:xfrm>
          <a:prstGeom prst="rect">
            <a:avLst/>
          </a:prstGeom>
        </p:spPr>
      </p:pic>
      <p:sp>
        <p:nvSpPr>
          <p:cNvPr id="55" name="object 16">
            <a:extLst>
              <a:ext uri="{FF2B5EF4-FFF2-40B4-BE49-F238E27FC236}">
                <a16:creationId xmlns:a16="http://schemas.microsoft.com/office/drawing/2014/main" id="{4E8C8A91-85B3-438F-A51A-2CA72342CAB6}"/>
              </a:ext>
            </a:extLst>
          </p:cNvPr>
          <p:cNvSpPr txBox="1"/>
          <p:nvPr/>
        </p:nvSpPr>
        <p:spPr>
          <a:xfrm>
            <a:off x="4677517" y="4374536"/>
            <a:ext cx="99568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iPECS</a:t>
            </a:r>
            <a:r>
              <a:rPr sz="1600" spc="-55" dirty="0">
                <a:latin typeface="Calibri"/>
                <a:cs typeface="Calibri"/>
              </a:rPr>
              <a:t> </a:t>
            </a:r>
            <a:r>
              <a:rPr sz="1600" spc="-10" dirty="0">
                <a:latin typeface="Calibri"/>
                <a:cs typeface="Calibri"/>
              </a:rPr>
              <a:t>Cloud</a:t>
            </a:r>
            <a:endParaRPr sz="1600">
              <a:latin typeface="Calibri"/>
              <a:cs typeface="Calibri"/>
            </a:endParaRPr>
          </a:p>
        </p:txBody>
      </p:sp>
      <p:grpSp>
        <p:nvGrpSpPr>
          <p:cNvPr id="56" name="object 17">
            <a:extLst>
              <a:ext uri="{FF2B5EF4-FFF2-40B4-BE49-F238E27FC236}">
                <a16:creationId xmlns:a16="http://schemas.microsoft.com/office/drawing/2014/main" id="{5F49A99C-0ABD-4D62-B2DE-2420F6631766}"/>
              </a:ext>
            </a:extLst>
          </p:cNvPr>
          <p:cNvGrpSpPr/>
          <p:nvPr/>
        </p:nvGrpSpPr>
        <p:grpSpPr>
          <a:xfrm>
            <a:off x="2215899" y="2171722"/>
            <a:ext cx="5088890" cy="1974214"/>
            <a:chOff x="1989478" y="1849883"/>
            <a:chExt cx="5088890" cy="1974214"/>
          </a:xfrm>
        </p:grpSpPr>
        <p:pic>
          <p:nvPicPr>
            <p:cNvPr id="57" name="object 18">
              <a:extLst>
                <a:ext uri="{FF2B5EF4-FFF2-40B4-BE49-F238E27FC236}">
                  <a16:creationId xmlns:a16="http://schemas.microsoft.com/office/drawing/2014/main" id="{A6BB902D-C583-4342-8C8E-F43361A6C74C}"/>
                </a:ext>
              </a:extLst>
            </p:cNvPr>
            <p:cNvPicPr/>
            <p:nvPr/>
          </p:nvPicPr>
          <p:blipFill>
            <a:blip r:embed="rId5" cstate="print"/>
            <a:stretch>
              <a:fillRect/>
            </a:stretch>
          </p:blipFill>
          <p:spPr>
            <a:xfrm>
              <a:off x="1989478" y="1849883"/>
              <a:ext cx="5088757" cy="1973612"/>
            </a:xfrm>
            <a:prstGeom prst="rect">
              <a:avLst/>
            </a:prstGeom>
          </p:spPr>
        </p:pic>
        <p:sp>
          <p:nvSpPr>
            <p:cNvPr id="58" name="object 19">
              <a:extLst>
                <a:ext uri="{FF2B5EF4-FFF2-40B4-BE49-F238E27FC236}">
                  <a16:creationId xmlns:a16="http://schemas.microsoft.com/office/drawing/2014/main" id="{5D830DE5-DB05-4544-BC10-A09FAD2CDB58}"/>
                </a:ext>
              </a:extLst>
            </p:cNvPr>
            <p:cNvSpPr/>
            <p:nvPr/>
          </p:nvSpPr>
          <p:spPr>
            <a:xfrm>
              <a:off x="2133600" y="3255263"/>
              <a:ext cx="2641600" cy="436245"/>
            </a:xfrm>
            <a:custGeom>
              <a:avLst/>
              <a:gdLst/>
              <a:ahLst/>
              <a:cxnLst/>
              <a:rect l="l" t="t" r="r" b="b"/>
              <a:pathLst>
                <a:path w="2641600" h="436245">
                  <a:moveTo>
                    <a:pt x="0" y="435863"/>
                  </a:moveTo>
                  <a:lnTo>
                    <a:pt x="2641092" y="435863"/>
                  </a:lnTo>
                  <a:lnTo>
                    <a:pt x="2641092" y="0"/>
                  </a:lnTo>
                  <a:lnTo>
                    <a:pt x="0" y="0"/>
                  </a:lnTo>
                  <a:lnTo>
                    <a:pt x="0" y="435863"/>
                  </a:lnTo>
                  <a:close/>
                </a:path>
              </a:pathLst>
            </a:custGeom>
            <a:ln w="12700">
              <a:solidFill>
                <a:srgbClr val="FF0000"/>
              </a:solidFill>
            </a:ln>
          </p:spPr>
          <p:txBody>
            <a:bodyPr wrap="square" lIns="0" tIns="0" rIns="0" bIns="0" rtlCol="0"/>
            <a:lstStyle/>
            <a:p>
              <a:endParaRPr/>
            </a:p>
          </p:txBody>
        </p:sp>
      </p:grpSp>
      <p:grpSp>
        <p:nvGrpSpPr>
          <p:cNvPr id="59" name="object 20">
            <a:extLst>
              <a:ext uri="{FF2B5EF4-FFF2-40B4-BE49-F238E27FC236}">
                <a16:creationId xmlns:a16="http://schemas.microsoft.com/office/drawing/2014/main" id="{5D19C5DD-82D5-40CE-96E6-9039B2F45239}"/>
              </a:ext>
            </a:extLst>
          </p:cNvPr>
          <p:cNvGrpSpPr/>
          <p:nvPr/>
        </p:nvGrpSpPr>
        <p:grpSpPr>
          <a:xfrm>
            <a:off x="1546967" y="4596531"/>
            <a:ext cx="6584950" cy="1480185"/>
            <a:chOff x="1320546" y="4274692"/>
            <a:chExt cx="6584950" cy="1480185"/>
          </a:xfrm>
        </p:grpSpPr>
        <p:sp>
          <p:nvSpPr>
            <p:cNvPr id="60" name="object 21">
              <a:extLst>
                <a:ext uri="{FF2B5EF4-FFF2-40B4-BE49-F238E27FC236}">
                  <a16:creationId xmlns:a16="http://schemas.microsoft.com/office/drawing/2014/main" id="{0C94F480-5341-4E85-A181-6D9F48DA174C}"/>
                </a:ext>
              </a:extLst>
            </p:cNvPr>
            <p:cNvSpPr/>
            <p:nvPr/>
          </p:nvSpPr>
          <p:spPr>
            <a:xfrm>
              <a:off x="2482596" y="4277867"/>
              <a:ext cx="4815205" cy="471170"/>
            </a:xfrm>
            <a:custGeom>
              <a:avLst/>
              <a:gdLst/>
              <a:ahLst/>
              <a:cxnLst/>
              <a:rect l="l" t="t" r="r" b="b"/>
              <a:pathLst>
                <a:path w="4815205" h="471170">
                  <a:moveTo>
                    <a:pt x="0" y="435609"/>
                  </a:moveTo>
                  <a:lnTo>
                    <a:pt x="1256665" y="0"/>
                  </a:lnTo>
                </a:path>
                <a:path w="4815205" h="471170">
                  <a:moveTo>
                    <a:pt x="2292096" y="413511"/>
                  </a:moveTo>
                  <a:lnTo>
                    <a:pt x="2370074" y="245363"/>
                  </a:lnTo>
                </a:path>
                <a:path w="4815205" h="471170">
                  <a:moveTo>
                    <a:pt x="4814697" y="470661"/>
                  </a:moveTo>
                  <a:lnTo>
                    <a:pt x="3642359" y="21335"/>
                  </a:lnTo>
                </a:path>
              </a:pathLst>
            </a:custGeom>
            <a:ln w="6350">
              <a:solidFill>
                <a:srgbClr val="7A7D82"/>
              </a:solidFill>
            </a:ln>
          </p:spPr>
          <p:txBody>
            <a:bodyPr wrap="square" lIns="0" tIns="0" rIns="0" bIns="0" rtlCol="0"/>
            <a:lstStyle/>
            <a:p>
              <a:endParaRPr/>
            </a:p>
          </p:txBody>
        </p:sp>
        <p:sp>
          <p:nvSpPr>
            <p:cNvPr id="61" name="object 22">
              <a:extLst>
                <a:ext uri="{FF2B5EF4-FFF2-40B4-BE49-F238E27FC236}">
                  <a16:creationId xmlns:a16="http://schemas.microsoft.com/office/drawing/2014/main" id="{256F13AC-C847-4006-96AC-B7B882CD06CF}"/>
                </a:ext>
              </a:extLst>
            </p:cNvPr>
            <p:cNvSpPr/>
            <p:nvPr/>
          </p:nvSpPr>
          <p:spPr>
            <a:xfrm>
              <a:off x="1320546" y="4331207"/>
              <a:ext cx="6584950" cy="947419"/>
            </a:xfrm>
            <a:custGeom>
              <a:avLst/>
              <a:gdLst/>
              <a:ahLst/>
              <a:cxnLst/>
              <a:rect l="l" t="t" r="r" b="b"/>
              <a:pathLst>
                <a:path w="6584950" h="947420">
                  <a:moveTo>
                    <a:pt x="6531323" y="926239"/>
                  </a:moveTo>
                  <a:lnTo>
                    <a:pt x="6499479" y="947293"/>
                  </a:lnTo>
                  <a:lnTo>
                    <a:pt x="6584442" y="941832"/>
                  </a:lnTo>
                  <a:lnTo>
                    <a:pt x="6572499" y="927862"/>
                  </a:lnTo>
                  <a:lnTo>
                    <a:pt x="6535165" y="927862"/>
                  </a:lnTo>
                  <a:lnTo>
                    <a:pt x="6531323" y="926239"/>
                  </a:lnTo>
                  <a:close/>
                </a:path>
                <a:path w="6584950" h="947420">
                  <a:moveTo>
                    <a:pt x="6537617" y="922078"/>
                  </a:moveTo>
                  <a:lnTo>
                    <a:pt x="6531323" y="926239"/>
                  </a:lnTo>
                  <a:lnTo>
                    <a:pt x="6535165" y="927862"/>
                  </a:lnTo>
                  <a:lnTo>
                    <a:pt x="6537617" y="922078"/>
                  </a:lnTo>
                  <a:close/>
                </a:path>
                <a:path w="6584950" h="947420">
                  <a:moveTo>
                    <a:pt x="6529070" y="877062"/>
                  </a:moveTo>
                  <a:lnTo>
                    <a:pt x="6536271" y="914552"/>
                  </a:lnTo>
                  <a:lnTo>
                    <a:pt x="6540119" y="916178"/>
                  </a:lnTo>
                  <a:lnTo>
                    <a:pt x="6535165" y="927862"/>
                  </a:lnTo>
                  <a:lnTo>
                    <a:pt x="6572499" y="927862"/>
                  </a:lnTo>
                  <a:lnTo>
                    <a:pt x="6529070" y="877062"/>
                  </a:lnTo>
                  <a:close/>
                </a:path>
                <a:path w="6584950" h="947420">
                  <a:moveTo>
                    <a:pt x="6002840" y="690753"/>
                  </a:moveTo>
                  <a:lnTo>
                    <a:pt x="5969761" y="690753"/>
                  </a:lnTo>
                  <a:lnTo>
                    <a:pt x="6531323" y="926239"/>
                  </a:lnTo>
                  <a:lnTo>
                    <a:pt x="6537617" y="922078"/>
                  </a:lnTo>
                  <a:lnTo>
                    <a:pt x="6537686" y="921916"/>
                  </a:lnTo>
                  <a:lnTo>
                    <a:pt x="6536271" y="914552"/>
                  </a:lnTo>
                  <a:lnTo>
                    <a:pt x="6002840" y="690753"/>
                  </a:lnTo>
                  <a:close/>
                </a:path>
                <a:path w="6584950" h="947420">
                  <a:moveTo>
                    <a:pt x="6536271" y="914552"/>
                  </a:moveTo>
                  <a:lnTo>
                    <a:pt x="6537686" y="921916"/>
                  </a:lnTo>
                  <a:lnTo>
                    <a:pt x="6540119" y="916178"/>
                  </a:lnTo>
                  <a:lnTo>
                    <a:pt x="6536271" y="914552"/>
                  </a:lnTo>
                  <a:close/>
                </a:path>
                <a:path w="6584950" h="947420">
                  <a:moveTo>
                    <a:pt x="3310636" y="0"/>
                  </a:moveTo>
                  <a:lnTo>
                    <a:pt x="3207512" y="254"/>
                  </a:lnTo>
                  <a:lnTo>
                    <a:pt x="3104515" y="3048"/>
                  </a:lnTo>
                  <a:lnTo>
                    <a:pt x="3001391" y="8382"/>
                  </a:lnTo>
                  <a:lnTo>
                    <a:pt x="2898140" y="16002"/>
                  </a:lnTo>
                  <a:lnTo>
                    <a:pt x="2795016" y="26035"/>
                  </a:lnTo>
                  <a:lnTo>
                    <a:pt x="2691765" y="38100"/>
                  </a:lnTo>
                  <a:lnTo>
                    <a:pt x="2588514" y="52451"/>
                  </a:lnTo>
                  <a:lnTo>
                    <a:pt x="2485263" y="68834"/>
                  </a:lnTo>
                  <a:lnTo>
                    <a:pt x="2381884" y="87249"/>
                  </a:lnTo>
                  <a:lnTo>
                    <a:pt x="2278506" y="107569"/>
                  </a:lnTo>
                  <a:lnTo>
                    <a:pt x="2175129" y="129667"/>
                  </a:lnTo>
                  <a:lnTo>
                    <a:pt x="2071751" y="153416"/>
                  </a:lnTo>
                  <a:lnTo>
                    <a:pt x="1968245" y="179070"/>
                  </a:lnTo>
                  <a:lnTo>
                    <a:pt x="1864867" y="205994"/>
                  </a:lnTo>
                  <a:lnTo>
                    <a:pt x="1657858" y="264541"/>
                  </a:lnTo>
                  <a:lnTo>
                    <a:pt x="1450721" y="328168"/>
                  </a:lnTo>
                  <a:lnTo>
                    <a:pt x="1243584" y="396621"/>
                  </a:lnTo>
                  <a:lnTo>
                    <a:pt x="1036320" y="468884"/>
                  </a:lnTo>
                  <a:lnTo>
                    <a:pt x="829183" y="544449"/>
                  </a:lnTo>
                  <a:lnTo>
                    <a:pt x="621918" y="622681"/>
                  </a:lnTo>
                  <a:lnTo>
                    <a:pt x="0" y="866648"/>
                  </a:lnTo>
                  <a:lnTo>
                    <a:pt x="4571" y="878459"/>
                  </a:lnTo>
                  <a:lnTo>
                    <a:pt x="626491" y="634619"/>
                  </a:lnTo>
                  <a:lnTo>
                    <a:pt x="833628" y="556387"/>
                  </a:lnTo>
                  <a:lnTo>
                    <a:pt x="1040637" y="480822"/>
                  </a:lnTo>
                  <a:lnTo>
                    <a:pt x="1041001" y="480822"/>
                  </a:lnTo>
                  <a:lnTo>
                    <a:pt x="1247774" y="408559"/>
                  </a:lnTo>
                  <a:lnTo>
                    <a:pt x="1248032" y="408559"/>
                  </a:lnTo>
                  <a:lnTo>
                    <a:pt x="1454658" y="340233"/>
                  </a:lnTo>
                  <a:lnTo>
                    <a:pt x="1454944" y="340233"/>
                  </a:lnTo>
                  <a:lnTo>
                    <a:pt x="1661540" y="276733"/>
                  </a:lnTo>
                  <a:lnTo>
                    <a:pt x="1868297" y="218186"/>
                  </a:lnTo>
                  <a:lnTo>
                    <a:pt x="1868654" y="218186"/>
                  </a:lnTo>
                  <a:lnTo>
                    <a:pt x="1971420" y="191262"/>
                  </a:lnTo>
                  <a:lnTo>
                    <a:pt x="1971934" y="191262"/>
                  </a:lnTo>
                  <a:lnTo>
                    <a:pt x="2074671" y="165862"/>
                  </a:lnTo>
                  <a:lnTo>
                    <a:pt x="2177923" y="141986"/>
                  </a:lnTo>
                  <a:lnTo>
                    <a:pt x="2281174" y="119888"/>
                  </a:lnTo>
                  <a:lnTo>
                    <a:pt x="2281696" y="119888"/>
                  </a:lnTo>
                  <a:lnTo>
                    <a:pt x="2384298" y="99822"/>
                  </a:lnTo>
                  <a:lnTo>
                    <a:pt x="2384170" y="99822"/>
                  </a:lnTo>
                  <a:lnTo>
                    <a:pt x="2487421" y="81407"/>
                  </a:lnTo>
                  <a:lnTo>
                    <a:pt x="2590418" y="65024"/>
                  </a:lnTo>
                  <a:lnTo>
                    <a:pt x="2693542" y="50673"/>
                  </a:lnTo>
                  <a:lnTo>
                    <a:pt x="2796413" y="38608"/>
                  </a:lnTo>
                  <a:lnTo>
                    <a:pt x="2899409" y="28575"/>
                  </a:lnTo>
                  <a:lnTo>
                    <a:pt x="2899155" y="28575"/>
                  </a:lnTo>
                  <a:lnTo>
                    <a:pt x="3002279" y="20955"/>
                  </a:lnTo>
                  <a:lnTo>
                    <a:pt x="3105150" y="15748"/>
                  </a:lnTo>
                  <a:lnTo>
                    <a:pt x="3104895" y="15748"/>
                  </a:lnTo>
                  <a:lnTo>
                    <a:pt x="3207766" y="12954"/>
                  </a:lnTo>
                  <a:lnTo>
                    <a:pt x="3310394" y="12700"/>
                  </a:lnTo>
                  <a:lnTo>
                    <a:pt x="3589732" y="12700"/>
                  </a:lnTo>
                  <a:lnTo>
                    <a:pt x="3516503" y="7366"/>
                  </a:lnTo>
                  <a:lnTo>
                    <a:pt x="3413505" y="2413"/>
                  </a:lnTo>
                  <a:lnTo>
                    <a:pt x="3310636" y="0"/>
                  </a:lnTo>
                  <a:close/>
                </a:path>
                <a:path w="6584950" h="947420">
                  <a:moveTo>
                    <a:pt x="5799167" y="608203"/>
                  </a:moveTo>
                  <a:lnTo>
                    <a:pt x="5765546" y="608203"/>
                  </a:lnTo>
                  <a:lnTo>
                    <a:pt x="5969761" y="690880"/>
                  </a:lnTo>
                  <a:lnTo>
                    <a:pt x="6002840" y="690753"/>
                  </a:lnTo>
                  <a:lnTo>
                    <a:pt x="5799167" y="608203"/>
                  </a:lnTo>
                  <a:close/>
                </a:path>
                <a:path w="6584950" h="947420">
                  <a:moveTo>
                    <a:pt x="5596175" y="528320"/>
                  </a:moveTo>
                  <a:lnTo>
                    <a:pt x="5561457" y="528320"/>
                  </a:lnTo>
                  <a:lnTo>
                    <a:pt x="5765673" y="608330"/>
                  </a:lnTo>
                  <a:lnTo>
                    <a:pt x="5799167" y="608203"/>
                  </a:lnTo>
                  <a:lnTo>
                    <a:pt x="5770245" y="596519"/>
                  </a:lnTo>
                  <a:lnTo>
                    <a:pt x="5596175" y="528320"/>
                  </a:lnTo>
                  <a:close/>
                </a:path>
                <a:path w="6584950" h="947420">
                  <a:moveTo>
                    <a:pt x="4988881" y="311150"/>
                  </a:moveTo>
                  <a:lnTo>
                    <a:pt x="4948682" y="311150"/>
                  </a:lnTo>
                  <a:lnTo>
                    <a:pt x="5153152" y="379222"/>
                  </a:lnTo>
                  <a:lnTo>
                    <a:pt x="5357368" y="451866"/>
                  </a:lnTo>
                  <a:lnTo>
                    <a:pt x="5357240" y="451866"/>
                  </a:lnTo>
                  <a:lnTo>
                    <a:pt x="5561457" y="528447"/>
                  </a:lnTo>
                  <a:lnTo>
                    <a:pt x="5561457" y="528320"/>
                  </a:lnTo>
                  <a:lnTo>
                    <a:pt x="5596175" y="528320"/>
                  </a:lnTo>
                  <a:lnTo>
                    <a:pt x="5566029" y="516509"/>
                  </a:lnTo>
                  <a:lnTo>
                    <a:pt x="5361685" y="439928"/>
                  </a:lnTo>
                  <a:lnTo>
                    <a:pt x="5157216" y="367157"/>
                  </a:lnTo>
                  <a:lnTo>
                    <a:pt x="4988881" y="311150"/>
                  </a:lnTo>
                  <a:close/>
                </a:path>
                <a:path w="6584950" h="947420">
                  <a:moveTo>
                    <a:pt x="1041001" y="480822"/>
                  </a:moveTo>
                  <a:lnTo>
                    <a:pt x="1040637" y="480822"/>
                  </a:lnTo>
                  <a:lnTo>
                    <a:pt x="1041001" y="480822"/>
                  </a:lnTo>
                  <a:close/>
                </a:path>
                <a:path w="6584950" h="947420">
                  <a:moveTo>
                    <a:pt x="1248032" y="408559"/>
                  </a:moveTo>
                  <a:lnTo>
                    <a:pt x="1247774" y="408559"/>
                  </a:lnTo>
                  <a:lnTo>
                    <a:pt x="1248032" y="408559"/>
                  </a:lnTo>
                  <a:close/>
                </a:path>
                <a:path w="6584950" h="947420">
                  <a:moveTo>
                    <a:pt x="1454944" y="340233"/>
                  </a:moveTo>
                  <a:lnTo>
                    <a:pt x="1454658" y="340233"/>
                  </a:lnTo>
                  <a:lnTo>
                    <a:pt x="1454530" y="340360"/>
                  </a:lnTo>
                  <a:lnTo>
                    <a:pt x="1454944" y="340233"/>
                  </a:lnTo>
                  <a:close/>
                </a:path>
                <a:path w="6584950" h="947420">
                  <a:moveTo>
                    <a:pt x="4688258" y="219329"/>
                  </a:moveTo>
                  <a:lnTo>
                    <a:pt x="4642104" y="219329"/>
                  </a:lnTo>
                  <a:lnTo>
                    <a:pt x="4744339" y="248539"/>
                  </a:lnTo>
                  <a:lnTo>
                    <a:pt x="4948808" y="311277"/>
                  </a:lnTo>
                  <a:lnTo>
                    <a:pt x="4948682" y="311150"/>
                  </a:lnTo>
                  <a:lnTo>
                    <a:pt x="4988881" y="311150"/>
                  </a:lnTo>
                  <a:lnTo>
                    <a:pt x="4952619" y="299085"/>
                  </a:lnTo>
                  <a:lnTo>
                    <a:pt x="4747895" y="236347"/>
                  </a:lnTo>
                  <a:lnTo>
                    <a:pt x="4688258" y="219329"/>
                  </a:lnTo>
                  <a:close/>
                </a:path>
                <a:path w="6584950" h="947420">
                  <a:moveTo>
                    <a:pt x="4489176" y="165735"/>
                  </a:moveTo>
                  <a:lnTo>
                    <a:pt x="4437507" y="165735"/>
                  </a:lnTo>
                  <a:lnTo>
                    <a:pt x="4539995" y="191770"/>
                  </a:lnTo>
                  <a:lnTo>
                    <a:pt x="4642104" y="219456"/>
                  </a:lnTo>
                  <a:lnTo>
                    <a:pt x="4688258" y="219329"/>
                  </a:lnTo>
                  <a:lnTo>
                    <a:pt x="4645533" y="207137"/>
                  </a:lnTo>
                  <a:lnTo>
                    <a:pt x="4543170" y="179451"/>
                  </a:lnTo>
                  <a:lnTo>
                    <a:pt x="4489176" y="165735"/>
                  </a:lnTo>
                  <a:close/>
                </a:path>
                <a:path w="6584950" h="947420">
                  <a:moveTo>
                    <a:pt x="1868654" y="218186"/>
                  </a:moveTo>
                  <a:lnTo>
                    <a:pt x="1868297" y="218186"/>
                  </a:lnTo>
                  <a:lnTo>
                    <a:pt x="1868654" y="218186"/>
                  </a:lnTo>
                  <a:close/>
                </a:path>
                <a:path w="6584950" h="947420">
                  <a:moveTo>
                    <a:pt x="1971934" y="191262"/>
                  </a:moveTo>
                  <a:lnTo>
                    <a:pt x="1971420" y="191262"/>
                  </a:lnTo>
                  <a:lnTo>
                    <a:pt x="1971420" y="191389"/>
                  </a:lnTo>
                  <a:lnTo>
                    <a:pt x="1971934" y="191262"/>
                  </a:lnTo>
                  <a:close/>
                </a:path>
                <a:path w="6584950" h="947420">
                  <a:moveTo>
                    <a:pt x="4291812" y="119126"/>
                  </a:moveTo>
                  <a:lnTo>
                    <a:pt x="4232909" y="119126"/>
                  </a:lnTo>
                  <a:lnTo>
                    <a:pt x="4335399" y="141605"/>
                  </a:lnTo>
                  <a:lnTo>
                    <a:pt x="4335271" y="141605"/>
                  </a:lnTo>
                  <a:lnTo>
                    <a:pt x="4437633" y="165862"/>
                  </a:lnTo>
                  <a:lnTo>
                    <a:pt x="4489176" y="165735"/>
                  </a:lnTo>
                  <a:lnTo>
                    <a:pt x="4440682" y="153416"/>
                  </a:lnTo>
                  <a:lnTo>
                    <a:pt x="4338193" y="129286"/>
                  </a:lnTo>
                  <a:lnTo>
                    <a:pt x="4291812" y="119126"/>
                  </a:lnTo>
                  <a:close/>
                </a:path>
                <a:path w="6584950" h="947420">
                  <a:moveTo>
                    <a:pt x="2281696" y="119888"/>
                  </a:moveTo>
                  <a:lnTo>
                    <a:pt x="2281174" y="119888"/>
                  </a:lnTo>
                  <a:lnTo>
                    <a:pt x="2281046" y="120015"/>
                  </a:lnTo>
                  <a:lnTo>
                    <a:pt x="2281696" y="119888"/>
                  </a:lnTo>
                  <a:close/>
                </a:path>
                <a:path w="6584950" h="947420">
                  <a:moveTo>
                    <a:pt x="3828468" y="37211"/>
                  </a:moveTo>
                  <a:lnTo>
                    <a:pt x="3720718" y="37211"/>
                  </a:lnTo>
                  <a:lnTo>
                    <a:pt x="3823334" y="49403"/>
                  </a:lnTo>
                  <a:lnTo>
                    <a:pt x="3925951" y="63754"/>
                  </a:lnTo>
                  <a:lnTo>
                    <a:pt x="4028313" y="80137"/>
                  </a:lnTo>
                  <a:lnTo>
                    <a:pt x="4130675" y="98679"/>
                  </a:lnTo>
                  <a:lnTo>
                    <a:pt x="4233037" y="119253"/>
                  </a:lnTo>
                  <a:lnTo>
                    <a:pt x="4232909" y="119126"/>
                  </a:lnTo>
                  <a:lnTo>
                    <a:pt x="4291812" y="119126"/>
                  </a:lnTo>
                  <a:lnTo>
                    <a:pt x="4235577" y="106807"/>
                  </a:lnTo>
                  <a:lnTo>
                    <a:pt x="4132961" y="86233"/>
                  </a:lnTo>
                  <a:lnTo>
                    <a:pt x="4030344" y="67691"/>
                  </a:lnTo>
                  <a:lnTo>
                    <a:pt x="3927729" y="51181"/>
                  </a:lnTo>
                  <a:lnTo>
                    <a:pt x="3828468" y="37211"/>
                  </a:lnTo>
                  <a:close/>
                </a:path>
                <a:path w="6584950" h="947420">
                  <a:moveTo>
                    <a:pt x="3589732" y="12700"/>
                  </a:moveTo>
                  <a:lnTo>
                    <a:pt x="3310394" y="12700"/>
                  </a:lnTo>
                  <a:lnTo>
                    <a:pt x="3413125" y="15113"/>
                  </a:lnTo>
                  <a:lnTo>
                    <a:pt x="3515741" y="20066"/>
                  </a:lnTo>
                  <a:lnTo>
                    <a:pt x="3618356" y="27432"/>
                  </a:lnTo>
                  <a:lnTo>
                    <a:pt x="3720845" y="37338"/>
                  </a:lnTo>
                  <a:lnTo>
                    <a:pt x="3828468" y="37211"/>
                  </a:lnTo>
                  <a:lnTo>
                    <a:pt x="3824858" y="36703"/>
                  </a:lnTo>
                  <a:lnTo>
                    <a:pt x="3722242" y="24638"/>
                  </a:lnTo>
                  <a:lnTo>
                    <a:pt x="3619373" y="14859"/>
                  </a:lnTo>
                  <a:lnTo>
                    <a:pt x="3589732" y="12700"/>
                  </a:lnTo>
                  <a:close/>
                </a:path>
              </a:pathLst>
            </a:custGeom>
            <a:solidFill>
              <a:srgbClr val="0000FF"/>
            </a:solidFill>
          </p:spPr>
          <p:txBody>
            <a:bodyPr wrap="square" lIns="0" tIns="0" rIns="0" bIns="0" rtlCol="0"/>
            <a:lstStyle/>
            <a:p>
              <a:endParaRPr/>
            </a:p>
          </p:txBody>
        </p:sp>
        <p:pic>
          <p:nvPicPr>
            <p:cNvPr id="62" name="object 23">
              <a:extLst>
                <a:ext uri="{FF2B5EF4-FFF2-40B4-BE49-F238E27FC236}">
                  <a16:creationId xmlns:a16="http://schemas.microsoft.com/office/drawing/2014/main" id="{65B104C1-5E2E-4AC4-91AF-480AC5E2FBA6}"/>
                </a:ext>
              </a:extLst>
            </p:cNvPr>
            <p:cNvPicPr/>
            <p:nvPr/>
          </p:nvPicPr>
          <p:blipFill>
            <a:blip r:embed="rId2" cstate="print"/>
            <a:stretch>
              <a:fillRect/>
            </a:stretch>
          </p:blipFill>
          <p:spPr>
            <a:xfrm>
              <a:off x="2244852" y="5431766"/>
              <a:ext cx="624839" cy="322857"/>
            </a:xfrm>
            <a:prstGeom prst="rect">
              <a:avLst/>
            </a:prstGeom>
          </p:spPr>
        </p:pic>
        <p:sp>
          <p:nvSpPr>
            <p:cNvPr id="63" name="object 24">
              <a:extLst>
                <a:ext uri="{FF2B5EF4-FFF2-40B4-BE49-F238E27FC236}">
                  <a16:creationId xmlns:a16="http://schemas.microsoft.com/office/drawing/2014/main" id="{9AC67CD8-DE80-4D91-967A-22B7FA8E1099}"/>
                </a:ext>
              </a:extLst>
            </p:cNvPr>
            <p:cNvSpPr/>
            <p:nvPr/>
          </p:nvSpPr>
          <p:spPr>
            <a:xfrm>
              <a:off x="2487168" y="5041391"/>
              <a:ext cx="225425" cy="379730"/>
            </a:xfrm>
            <a:custGeom>
              <a:avLst/>
              <a:gdLst/>
              <a:ahLst/>
              <a:cxnLst/>
              <a:rect l="l" t="t" r="r" b="b"/>
              <a:pathLst>
                <a:path w="225425" h="379729">
                  <a:moveTo>
                    <a:pt x="225170" y="379475"/>
                  </a:moveTo>
                  <a:lnTo>
                    <a:pt x="0" y="0"/>
                  </a:lnTo>
                </a:path>
              </a:pathLst>
            </a:custGeom>
            <a:ln w="6350">
              <a:solidFill>
                <a:srgbClr val="7A7D82"/>
              </a:solidFill>
            </a:ln>
          </p:spPr>
          <p:txBody>
            <a:bodyPr wrap="square" lIns="0" tIns="0" rIns="0" bIns="0" rtlCol="0"/>
            <a:lstStyle/>
            <a:p>
              <a:endParaRPr/>
            </a:p>
          </p:txBody>
        </p:sp>
      </p:grpSp>
      <p:sp>
        <p:nvSpPr>
          <p:cNvPr id="64" name="object 25">
            <a:extLst>
              <a:ext uri="{FF2B5EF4-FFF2-40B4-BE49-F238E27FC236}">
                <a16:creationId xmlns:a16="http://schemas.microsoft.com/office/drawing/2014/main" id="{1BE33926-6295-43D6-AE31-1F6909AB9F4D}"/>
              </a:ext>
            </a:extLst>
          </p:cNvPr>
          <p:cNvSpPr txBox="1"/>
          <p:nvPr/>
        </p:nvSpPr>
        <p:spPr>
          <a:xfrm>
            <a:off x="2628372" y="6079612"/>
            <a:ext cx="6007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1001</a:t>
            </a:r>
            <a:endParaRPr sz="1200">
              <a:latin typeface="Calibri"/>
              <a:cs typeface="Calibri"/>
            </a:endParaRPr>
          </a:p>
        </p:txBody>
      </p:sp>
      <p:sp>
        <p:nvSpPr>
          <p:cNvPr id="65" name="object 26">
            <a:extLst>
              <a:ext uri="{FF2B5EF4-FFF2-40B4-BE49-F238E27FC236}">
                <a16:creationId xmlns:a16="http://schemas.microsoft.com/office/drawing/2014/main" id="{2F1CFC08-92AF-476B-AA53-FDF07075D11E}"/>
              </a:ext>
            </a:extLst>
          </p:cNvPr>
          <p:cNvSpPr txBox="1"/>
          <p:nvPr/>
        </p:nvSpPr>
        <p:spPr>
          <a:xfrm>
            <a:off x="1865991" y="5683397"/>
            <a:ext cx="6832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Calibri"/>
                <a:cs typeface="Calibri"/>
              </a:rPr>
              <a:t>Dial</a:t>
            </a:r>
            <a:r>
              <a:rPr sz="1200" spc="-45" dirty="0">
                <a:solidFill>
                  <a:srgbClr val="FF0000"/>
                </a:solidFill>
                <a:latin typeface="Calibri"/>
                <a:cs typeface="Calibri"/>
              </a:rPr>
              <a:t> </a:t>
            </a:r>
            <a:r>
              <a:rPr sz="1200" dirty="0">
                <a:solidFill>
                  <a:srgbClr val="FF0000"/>
                </a:solidFill>
                <a:latin typeface="Calibri"/>
                <a:cs typeface="Calibri"/>
              </a:rPr>
              <a:t>:</a:t>
            </a:r>
            <a:r>
              <a:rPr sz="1200" spc="-35" dirty="0">
                <a:solidFill>
                  <a:srgbClr val="FF0000"/>
                </a:solidFill>
                <a:latin typeface="Calibri"/>
                <a:cs typeface="Calibri"/>
              </a:rPr>
              <a:t> </a:t>
            </a:r>
            <a:r>
              <a:rPr sz="1200" dirty="0">
                <a:solidFill>
                  <a:srgbClr val="FF0000"/>
                </a:solidFill>
                <a:latin typeface="Calibri"/>
                <a:cs typeface="Calibri"/>
              </a:rPr>
              <a:t>1001</a:t>
            </a:r>
            <a:endParaRPr sz="1200">
              <a:latin typeface="Calibri"/>
              <a:cs typeface="Calibri"/>
            </a:endParaRPr>
          </a:p>
        </p:txBody>
      </p:sp>
      <p:sp>
        <p:nvSpPr>
          <p:cNvPr id="66" name="object 27">
            <a:extLst>
              <a:ext uri="{FF2B5EF4-FFF2-40B4-BE49-F238E27FC236}">
                <a16:creationId xmlns:a16="http://schemas.microsoft.com/office/drawing/2014/main" id="{22CD61C9-EF11-4283-A012-D8A750372DA8}"/>
              </a:ext>
            </a:extLst>
          </p:cNvPr>
          <p:cNvSpPr/>
          <p:nvPr/>
        </p:nvSpPr>
        <p:spPr>
          <a:xfrm>
            <a:off x="1852275" y="5390535"/>
            <a:ext cx="928369" cy="393700"/>
          </a:xfrm>
          <a:custGeom>
            <a:avLst/>
            <a:gdLst/>
            <a:ahLst/>
            <a:cxnLst/>
            <a:rect l="l" t="t" r="r" b="b"/>
            <a:pathLst>
              <a:path w="928369" h="393700">
                <a:moveTo>
                  <a:pt x="889034" y="354371"/>
                </a:moveTo>
                <a:lnTo>
                  <a:pt x="851026" y="357758"/>
                </a:lnTo>
                <a:lnTo>
                  <a:pt x="928369" y="393318"/>
                </a:lnTo>
                <a:lnTo>
                  <a:pt x="920645" y="357631"/>
                </a:lnTo>
                <a:lnTo>
                  <a:pt x="891666" y="357631"/>
                </a:lnTo>
                <a:lnTo>
                  <a:pt x="889034" y="354371"/>
                </a:lnTo>
                <a:close/>
              </a:path>
              <a:path w="928369" h="393700">
                <a:moveTo>
                  <a:pt x="469264" y="0"/>
                </a:moveTo>
                <a:lnTo>
                  <a:pt x="424560" y="3555"/>
                </a:lnTo>
                <a:lnTo>
                  <a:pt x="380110" y="16128"/>
                </a:lnTo>
                <a:lnTo>
                  <a:pt x="335914" y="36702"/>
                </a:lnTo>
                <a:lnTo>
                  <a:pt x="291719" y="64515"/>
                </a:lnTo>
                <a:lnTo>
                  <a:pt x="247903" y="98425"/>
                </a:lnTo>
                <a:lnTo>
                  <a:pt x="204088" y="137286"/>
                </a:lnTo>
                <a:lnTo>
                  <a:pt x="174878" y="165734"/>
                </a:lnTo>
                <a:lnTo>
                  <a:pt x="145669" y="195833"/>
                </a:lnTo>
                <a:lnTo>
                  <a:pt x="116585" y="227075"/>
                </a:lnTo>
                <a:lnTo>
                  <a:pt x="87375" y="259587"/>
                </a:lnTo>
                <a:lnTo>
                  <a:pt x="58165" y="292734"/>
                </a:lnTo>
                <a:lnTo>
                  <a:pt x="0" y="360552"/>
                </a:lnTo>
                <a:lnTo>
                  <a:pt x="9651" y="368807"/>
                </a:lnTo>
                <a:lnTo>
                  <a:pt x="67818" y="301116"/>
                </a:lnTo>
                <a:lnTo>
                  <a:pt x="96900" y="267969"/>
                </a:lnTo>
                <a:lnTo>
                  <a:pt x="96773" y="267969"/>
                </a:lnTo>
                <a:lnTo>
                  <a:pt x="125869" y="235711"/>
                </a:lnTo>
                <a:lnTo>
                  <a:pt x="154821" y="204596"/>
                </a:lnTo>
                <a:lnTo>
                  <a:pt x="183772" y="174751"/>
                </a:lnTo>
                <a:lnTo>
                  <a:pt x="212720" y="146684"/>
                </a:lnTo>
                <a:lnTo>
                  <a:pt x="241681" y="120395"/>
                </a:lnTo>
                <a:lnTo>
                  <a:pt x="256031" y="108076"/>
                </a:lnTo>
                <a:lnTo>
                  <a:pt x="270509" y="96392"/>
                </a:lnTo>
                <a:lnTo>
                  <a:pt x="284860" y="85216"/>
                </a:lnTo>
                <a:lnTo>
                  <a:pt x="299035" y="75056"/>
                </a:lnTo>
                <a:lnTo>
                  <a:pt x="313435" y="65150"/>
                </a:lnTo>
                <a:lnTo>
                  <a:pt x="327711" y="56260"/>
                </a:lnTo>
                <a:lnTo>
                  <a:pt x="341918" y="48005"/>
                </a:lnTo>
                <a:lnTo>
                  <a:pt x="356120" y="40512"/>
                </a:lnTo>
                <a:lnTo>
                  <a:pt x="370585" y="33781"/>
                </a:lnTo>
                <a:lnTo>
                  <a:pt x="384501" y="28066"/>
                </a:lnTo>
                <a:lnTo>
                  <a:pt x="398906" y="22986"/>
                </a:lnTo>
                <a:lnTo>
                  <a:pt x="399101" y="22986"/>
                </a:lnTo>
                <a:lnTo>
                  <a:pt x="413003" y="19050"/>
                </a:lnTo>
                <a:lnTo>
                  <a:pt x="412622" y="19050"/>
                </a:lnTo>
                <a:lnTo>
                  <a:pt x="427100" y="16001"/>
                </a:lnTo>
                <a:lnTo>
                  <a:pt x="426719" y="16001"/>
                </a:lnTo>
                <a:lnTo>
                  <a:pt x="441197" y="13842"/>
                </a:lnTo>
                <a:lnTo>
                  <a:pt x="440689" y="13842"/>
                </a:lnTo>
                <a:lnTo>
                  <a:pt x="455040" y="12700"/>
                </a:lnTo>
                <a:lnTo>
                  <a:pt x="535097" y="12700"/>
                </a:lnTo>
                <a:lnTo>
                  <a:pt x="528573" y="10413"/>
                </a:lnTo>
                <a:lnTo>
                  <a:pt x="513841" y="6222"/>
                </a:lnTo>
                <a:lnTo>
                  <a:pt x="499109" y="3047"/>
                </a:lnTo>
                <a:lnTo>
                  <a:pt x="484123" y="888"/>
                </a:lnTo>
                <a:lnTo>
                  <a:pt x="469264" y="0"/>
                </a:lnTo>
                <a:close/>
              </a:path>
              <a:path w="928369" h="393700">
                <a:moveTo>
                  <a:pt x="896619" y="353694"/>
                </a:moveTo>
                <a:lnTo>
                  <a:pt x="889034" y="354371"/>
                </a:lnTo>
                <a:lnTo>
                  <a:pt x="891666" y="357631"/>
                </a:lnTo>
                <a:lnTo>
                  <a:pt x="896619" y="353694"/>
                </a:lnTo>
                <a:close/>
              </a:path>
              <a:path w="928369" h="393700">
                <a:moveTo>
                  <a:pt x="910335" y="310006"/>
                </a:moveTo>
                <a:lnTo>
                  <a:pt x="898899" y="346433"/>
                </a:lnTo>
                <a:lnTo>
                  <a:pt x="901572" y="349757"/>
                </a:lnTo>
                <a:lnTo>
                  <a:pt x="891666" y="357631"/>
                </a:lnTo>
                <a:lnTo>
                  <a:pt x="920645" y="357631"/>
                </a:lnTo>
                <a:lnTo>
                  <a:pt x="910335" y="310006"/>
                </a:lnTo>
                <a:close/>
              </a:path>
              <a:path w="928369" h="393700">
                <a:moveTo>
                  <a:pt x="740923" y="162559"/>
                </a:moveTo>
                <a:lnTo>
                  <a:pt x="723264" y="162559"/>
                </a:lnTo>
                <a:lnTo>
                  <a:pt x="751966" y="192531"/>
                </a:lnTo>
                <a:lnTo>
                  <a:pt x="780541" y="224154"/>
                </a:lnTo>
                <a:lnTo>
                  <a:pt x="808989" y="257047"/>
                </a:lnTo>
                <a:lnTo>
                  <a:pt x="837564" y="291083"/>
                </a:lnTo>
                <a:lnTo>
                  <a:pt x="866266" y="326008"/>
                </a:lnTo>
                <a:lnTo>
                  <a:pt x="889034" y="354371"/>
                </a:lnTo>
                <a:lnTo>
                  <a:pt x="896619" y="353694"/>
                </a:lnTo>
                <a:lnTo>
                  <a:pt x="898899" y="346433"/>
                </a:lnTo>
                <a:lnTo>
                  <a:pt x="876045" y="318007"/>
                </a:lnTo>
                <a:lnTo>
                  <a:pt x="847344" y="282955"/>
                </a:lnTo>
                <a:lnTo>
                  <a:pt x="818641" y="248792"/>
                </a:lnTo>
                <a:lnTo>
                  <a:pt x="789939" y="215645"/>
                </a:lnTo>
                <a:lnTo>
                  <a:pt x="761238" y="183768"/>
                </a:lnTo>
                <a:lnTo>
                  <a:pt x="740923" y="162559"/>
                </a:lnTo>
                <a:close/>
              </a:path>
              <a:path w="928369" h="393700">
                <a:moveTo>
                  <a:pt x="898899" y="346433"/>
                </a:moveTo>
                <a:lnTo>
                  <a:pt x="896619" y="353694"/>
                </a:lnTo>
                <a:lnTo>
                  <a:pt x="901572" y="349757"/>
                </a:lnTo>
                <a:lnTo>
                  <a:pt x="898899" y="346433"/>
                </a:lnTo>
                <a:close/>
              </a:path>
              <a:path w="928369" h="393700">
                <a:moveTo>
                  <a:pt x="780414" y="224027"/>
                </a:moveTo>
                <a:lnTo>
                  <a:pt x="780524" y="224154"/>
                </a:lnTo>
                <a:lnTo>
                  <a:pt x="780414" y="224027"/>
                </a:lnTo>
                <a:close/>
              </a:path>
              <a:path w="928369" h="393700">
                <a:moveTo>
                  <a:pt x="751839" y="192404"/>
                </a:moveTo>
                <a:close/>
              </a:path>
              <a:path w="928369" h="393700">
                <a:moveTo>
                  <a:pt x="723301" y="162597"/>
                </a:moveTo>
                <a:close/>
              </a:path>
              <a:path w="928369" h="393700">
                <a:moveTo>
                  <a:pt x="685518" y="108838"/>
                </a:moveTo>
                <a:lnTo>
                  <a:pt x="666369" y="108838"/>
                </a:lnTo>
                <a:lnTo>
                  <a:pt x="680593" y="121411"/>
                </a:lnTo>
                <a:lnTo>
                  <a:pt x="680465" y="121411"/>
                </a:lnTo>
                <a:lnTo>
                  <a:pt x="694944" y="134619"/>
                </a:lnTo>
                <a:lnTo>
                  <a:pt x="723301" y="162597"/>
                </a:lnTo>
                <a:lnTo>
                  <a:pt x="740923" y="162559"/>
                </a:lnTo>
                <a:lnTo>
                  <a:pt x="732408" y="153669"/>
                </a:lnTo>
                <a:lnTo>
                  <a:pt x="703579" y="125348"/>
                </a:lnTo>
                <a:lnTo>
                  <a:pt x="689101" y="112013"/>
                </a:lnTo>
                <a:lnTo>
                  <a:pt x="685518" y="108838"/>
                </a:lnTo>
                <a:close/>
              </a:path>
              <a:path w="928369" h="393700">
                <a:moveTo>
                  <a:pt x="212851" y="146557"/>
                </a:moveTo>
                <a:lnTo>
                  <a:pt x="212597" y="146684"/>
                </a:lnTo>
                <a:lnTo>
                  <a:pt x="212851" y="146557"/>
                </a:lnTo>
                <a:close/>
              </a:path>
              <a:path w="928369" h="393700">
                <a:moveTo>
                  <a:pt x="694689" y="134492"/>
                </a:moveTo>
                <a:lnTo>
                  <a:pt x="694819" y="134619"/>
                </a:lnTo>
                <a:lnTo>
                  <a:pt x="694689" y="134492"/>
                </a:lnTo>
                <a:close/>
              </a:path>
              <a:path w="928369" h="393700">
                <a:moveTo>
                  <a:pt x="241701" y="120395"/>
                </a:moveTo>
                <a:lnTo>
                  <a:pt x="241553" y="120522"/>
                </a:lnTo>
                <a:lnTo>
                  <a:pt x="241701" y="120395"/>
                </a:lnTo>
                <a:close/>
              </a:path>
              <a:path w="928369" h="393700">
                <a:moveTo>
                  <a:pt x="671758" y="96773"/>
                </a:moveTo>
                <a:lnTo>
                  <a:pt x="652018" y="96773"/>
                </a:lnTo>
                <a:lnTo>
                  <a:pt x="666495" y="108965"/>
                </a:lnTo>
                <a:lnTo>
                  <a:pt x="685518" y="108838"/>
                </a:lnTo>
                <a:lnTo>
                  <a:pt x="674623" y="99186"/>
                </a:lnTo>
                <a:lnTo>
                  <a:pt x="671758" y="96773"/>
                </a:lnTo>
                <a:close/>
              </a:path>
              <a:path w="928369" h="393700">
                <a:moveTo>
                  <a:pt x="256062" y="108076"/>
                </a:moveTo>
                <a:lnTo>
                  <a:pt x="255904" y="108203"/>
                </a:lnTo>
                <a:lnTo>
                  <a:pt x="256062" y="108076"/>
                </a:lnTo>
                <a:close/>
              </a:path>
              <a:path w="928369" h="393700">
                <a:moveTo>
                  <a:pt x="658236" y="85470"/>
                </a:moveTo>
                <a:lnTo>
                  <a:pt x="637794" y="85470"/>
                </a:lnTo>
                <a:lnTo>
                  <a:pt x="652144" y="96900"/>
                </a:lnTo>
                <a:lnTo>
                  <a:pt x="652018" y="96773"/>
                </a:lnTo>
                <a:lnTo>
                  <a:pt x="671758" y="96773"/>
                </a:lnTo>
                <a:lnTo>
                  <a:pt x="660145" y="86994"/>
                </a:lnTo>
                <a:lnTo>
                  <a:pt x="658236" y="85470"/>
                </a:lnTo>
                <a:close/>
              </a:path>
              <a:path w="928369" h="393700">
                <a:moveTo>
                  <a:pt x="270545" y="96392"/>
                </a:moveTo>
                <a:lnTo>
                  <a:pt x="270382" y="96519"/>
                </a:lnTo>
                <a:lnTo>
                  <a:pt x="270545" y="96392"/>
                </a:lnTo>
                <a:close/>
              </a:path>
              <a:path w="928369" h="393700">
                <a:moveTo>
                  <a:pt x="644808" y="74802"/>
                </a:moveTo>
                <a:lnTo>
                  <a:pt x="623569" y="74802"/>
                </a:lnTo>
                <a:lnTo>
                  <a:pt x="637920" y="85597"/>
                </a:lnTo>
                <a:lnTo>
                  <a:pt x="658236" y="85470"/>
                </a:lnTo>
                <a:lnTo>
                  <a:pt x="645668" y="75437"/>
                </a:lnTo>
                <a:lnTo>
                  <a:pt x="644808" y="74802"/>
                </a:lnTo>
                <a:close/>
              </a:path>
              <a:path w="928369" h="393700">
                <a:moveTo>
                  <a:pt x="284910" y="85216"/>
                </a:moveTo>
                <a:lnTo>
                  <a:pt x="284733" y="85343"/>
                </a:lnTo>
                <a:lnTo>
                  <a:pt x="284910" y="85216"/>
                </a:lnTo>
                <a:close/>
              </a:path>
              <a:path w="928369" h="393700">
                <a:moveTo>
                  <a:pt x="299212" y="74929"/>
                </a:moveTo>
                <a:lnTo>
                  <a:pt x="298957" y="75056"/>
                </a:lnTo>
                <a:lnTo>
                  <a:pt x="299212" y="74929"/>
                </a:lnTo>
                <a:close/>
              </a:path>
              <a:path w="928369" h="393700">
                <a:moveTo>
                  <a:pt x="631406" y="64896"/>
                </a:moveTo>
                <a:lnTo>
                  <a:pt x="609472" y="64896"/>
                </a:lnTo>
                <a:lnTo>
                  <a:pt x="623696" y="74929"/>
                </a:lnTo>
                <a:lnTo>
                  <a:pt x="644808" y="74802"/>
                </a:lnTo>
                <a:lnTo>
                  <a:pt x="631406" y="64896"/>
                </a:lnTo>
                <a:close/>
              </a:path>
              <a:path w="928369" h="393700">
                <a:moveTo>
                  <a:pt x="313511" y="65150"/>
                </a:moveTo>
                <a:lnTo>
                  <a:pt x="313308" y="65277"/>
                </a:lnTo>
                <a:lnTo>
                  <a:pt x="313511" y="65150"/>
                </a:lnTo>
                <a:close/>
              </a:path>
              <a:path w="928369" h="393700">
                <a:moveTo>
                  <a:pt x="593311" y="39877"/>
                </a:moveTo>
                <a:lnTo>
                  <a:pt x="566927" y="39877"/>
                </a:lnTo>
                <a:lnTo>
                  <a:pt x="567182" y="40004"/>
                </a:lnTo>
                <a:lnTo>
                  <a:pt x="581406" y="47497"/>
                </a:lnTo>
                <a:lnTo>
                  <a:pt x="595502" y="55879"/>
                </a:lnTo>
                <a:lnTo>
                  <a:pt x="609600" y="65023"/>
                </a:lnTo>
                <a:lnTo>
                  <a:pt x="609472" y="64896"/>
                </a:lnTo>
                <a:lnTo>
                  <a:pt x="631406" y="64896"/>
                </a:lnTo>
                <a:lnTo>
                  <a:pt x="616584" y="54482"/>
                </a:lnTo>
                <a:lnTo>
                  <a:pt x="602107" y="44957"/>
                </a:lnTo>
                <a:lnTo>
                  <a:pt x="593311" y="39877"/>
                </a:lnTo>
                <a:close/>
              </a:path>
              <a:path w="928369" h="393700">
                <a:moveTo>
                  <a:pt x="327913" y="56133"/>
                </a:moveTo>
                <a:lnTo>
                  <a:pt x="327659" y="56260"/>
                </a:lnTo>
                <a:lnTo>
                  <a:pt x="327913" y="56133"/>
                </a:lnTo>
                <a:close/>
              </a:path>
              <a:path w="928369" h="393700">
                <a:moveTo>
                  <a:pt x="595248" y="55752"/>
                </a:moveTo>
                <a:lnTo>
                  <a:pt x="595445" y="55879"/>
                </a:lnTo>
                <a:lnTo>
                  <a:pt x="595248" y="55752"/>
                </a:lnTo>
                <a:close/>
              </a:path>
              <a:path w="928369" h="393700">
                <a:moveTo>
                  <a:pt x="342138" y="47878"/>
                </a:moveTo>
                <a:lnTo>
                  <a:pt x="341883" y="48005"/>
                </a:lnTo>
                <a:lnTo>
                  <a:pt x="342138" y="47878"/>
                </a:lnTo>
                <a:close/>
              </a:path>
              <a:path w="928369" h="393700">
                <a:moveTo>
                  <a:pt x="581151" y="47370"/>
                </a:moveTo>
                <a:lnTo>
                  <a:pt x="581366" y="47497"/>
                </a:lnTo>
                <a:lnTo>
                  <a:pt x="581151" y="47370"/>
                </a:lnTo>
                <a:close/>
              </a:path>
              <a:path w="928369" h="393700">
                <a:moveTo>
                  <a:pt x="567044" y="39939"/>
                </a:moveTo>
                <a:lnTo>
                  <a:pt x="567182" y="40004"/>
                </a:lnTo>
                <a:lnTo>
                  <a:pt x="567044" y="39939"/>
                </a:lnTo>
                <a:close/>
              </a:path>
              <a:path w="928369" h="393700">
                <a:moveTo>
                  <a:pt x="559758" y="22478"/>
                </a:moveTo>
                <a:lnTo>
                  <a:pt x="524637" y="22478"/>
                </a:lnTo>
                <a:lnTo>
                  <a:pt x="525018" y="22605"/>
                </a:lnTo>
                <a:lnTo>
                  <a:pt x="539114" y="27558"/>
                </a:lnTo>
                <a:lnTo>
                  <a:pt x="553212" y="33273"/>
                </a:lnTo>
                <a:lnTo>
                  <a:pt x="567044" y="39939"/>
                </a:lnTo>
                <a:lnTo>
                  <a:pt x="593311" y="39877"/>
                </a:lnTo>
                <a:lnTo>
                  <a:pt x="587375" y="36448"/>
                </a:lnTo>
                <a:lnTo>
                  <a:pt x="572769" y="28701"/>
                </a:lnTo>
                <a:lnTo>
                  <a:pt x="559758" y="22478"/>
                </a:lnTo>
                <a:close/>
              </a:path>
              <a:path w="928369" h="393700">
                <a:moveTo>
                  <a:pt x="370640" y="33781"/>
                </a:moveTo>
                <a:lnTo>
                  <a:pt x="370331" y="33908"/>
                </a:lnTo>
                <a:lnTo>
                  <a:pt x="370640" y="33781"/>
                </a:lnTo>
                <a:close/>
              </a:path>
              <a:path w="928369" h="393700">
                <a:moveTo>
                  <a:pt x="552831" y="33146"/>
                </a:moveTo>
                <a:lnTo>
                  <a:pt x="553096" y="33273"/>
                </a:lnTo>
                <a:lnTo>
                  <a:pt x="552831" y="33146"/>
                </a:lnTo>
                <a:close/>
              </a:path>
              <a:path w="928369" h="393700">
                <a:moveTo>
                  <a:pt x="384809" y="27939"/>
                </a:moveTo>
                <a:lnTo>
                  <a:pt x="384428" y="28066"/>
                </a:lnTo>
                <a:lnTo>
                  <a:pt x="384809" y="27939"/>
                </a:lnTo>
                <a:close/>
              </a:path>
              <a:path w="928369" h="393700">
                <a:moveTo>
                  <a:pt x="538733" y="27431"/>
                </a:moveTo>
                <a:lnTo>
                  <a:pt x="539048" y="27558"/>
                </a:lnTo>
                <a:lnTo>
                  <a:pt x="538733" y="27431"/>
                </a:lnTo>
                <a:close/>
              </a:path>
              <a:path w="928369" h="393700">
                <a:moveTo>
                  <a:pt x="399101" y="22986"/>
                </a:moveTo>
                <a:lnTo>
                  <a:pt x="398906" y="22986"/>
                </a:lnTo>
                <a:lnTo>
                  <a:pt x="398652" y="23113"/>
                </a:lnTo>
                <a:lnTo>
                  <a:pt x="399101" y="22986"/>
                </a:lnTo>
                <a:close/>
              </a:path>
              <a:path w="928369" h="393700">
                <a:moveTo>
                  <a:pt x="524922" y="22579"/>
                </a:moveTo>
                <a:close/>
              </a:path>
              <a:path w="928369" h="393700">
                <a:moveTo>
                  <a:pt x="550492" y="18541"/>
                </a:moveTo>
                <a:lnTo>
                  <a:pt x="510539" y="18541"/>
                </a:lnTo>
                <a:lnTo>
                  <a:pt x="511047" y="18668"/>
                </a:lnTo>
                <a:lnTo>
                  <a:pt x="524922" y="22579"/>
                </a:lnTo>
                <a:lnTo>
                  <a:pt x="524637" y="22478"/>
                </a:lnTo>
                <a:lnTo>
                  <a:pt x="559758" y="22478"/>
                </a:lnTo>
                <a:lnTo>
                  <a:pt x="558164" y="21716"/>
                </a:lnTo>
                <a:lnTo>
                  <a:pt x="550492" y="18541"/>
                </a:lnTo>
                <a:close/>
              </a:path>
              <a:path w="928369" h="393700">
                <a:moveTo>
                  <a:pt x="510825" y="18622"/>
                </a:moveTo>
                <a:lnTo>
                  <a:pt x="510992" y="18668"/>
                </a:lnTo>
                <a:lnTo>
                  <a:pt x="510825" y="18622"/>
                </a:lnTo>
                <a:close/>
              </a:path>
              <a:path w="928369" h="393700">
                <a:moveTo>
                  <a:pt x="535097" y="12700"/>
                </a:moveTo>
                <a:lnTo>
                  <a:pt x="468629" y="12700"/>
                </a:lnTo>
                <a:lnTo>
                  <a:pt x="482981" y="13588"/>
                </a:lnTo>
                <a:lnTo>
                  <a:pt x="482600" y="13588"/>
                </a:lnTo>
                <a:lnTo>
                  <a:pt x="497077" y="15620"/>
                </a:lnTo>
                <a:lnTo>
                  <a:pt x="496569" y="15620"/>
                </a:lnTo>
                <a:lnTo>
                  <a:pt x="510825" y="18622"/>
                </a:lnTo>
                <a:lnTo>
                  <a:pt x="510539" y="18541"/>
                </a:lnTo>
                <a:lnTo>
                  <a:pt x="550492" y="18541"/>
                </a:lnTo>
                <a:lnTo>
                  <a:pt x="543432" y="15620"/>
                </a:lnTo>
                <a:lnTo>
                  <a:pt x="535097" y="12700"/>
                </a:lnTo>
                <a:close/>
              </a:path>
            </a:pathLst>
          </a:custGeom>
          <a:solidFill>
            <a:srgbClr val="FF0000"/>
          </a:solidFill>
        </p:spPr>
        <p:txBody>
          <a:bodyPr wrap="square" lIns="0" tIns="0" rIns="0" bIns="0" rtlCol="0"/>
          <a:lstStyle/>
          <a:p>
            <a:endParaRPr/>
          </a:p>
        </p:txBody>
      </p:sp>
      <p:sp>
        <p:nvSpPr>
          <p:cNvPr id="67" name="object 28">
            <a:extLst>
              <a:ext uri="{FF2B5EF4-FFF2-40B4-BE49-F238E27FC236}">
                <a16:creationId xmlns:a16="http://schemas.microsoft.com/office/drawing/2014/main" id="{6096B668-15DE-47E3-AFDA-B4550D5D9DF9}"/>
              </a:ext>
            </a:extLst>
          </p:cNvPr>
          <p:cNvSpPr txBox="1"/>
          <p:nvPr/>
        </p:nvSpPr>
        <p:spPr>
          <a:xfrm>
            <a:off x="6733392" y="5691906"/>
            <a:ext cx="9163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AF50"/>
                </a:solidFill>
                <a:latin typeface="Calibri"/>
                <a:cs typeface="Calibri"/>
              </a:rPr>
              <a:t>Dial</a:t>
            </a:r>
            <a:r>
              <a:rPr sz="1200" spc="-40" dirty="0">
                <a:solidFill>
                  <a:srgbClr val="00AF50"/>
                </a:solidFill>
                <a:latin typeface="Calibri"/>
                <a:cs typeface="Calibri"/>
              </a:rPr>
              <a:t> </a:t>
            </a:r>
            <a:r>
              <a:rPr sz="1200" dirty="0">
                <a:solidFill>
                  <a:srgbClr val="00AF50"/>
                </a:solidFill>
                <a:latin typeface="Calibri"/>
                <a:cs typeface="Calibri"/>
              </a:rPr>
              <a:t>:</a:t>
            </a:r>
            <a:r>
              <a:rPr sz="1200" spc="-35" dirty="0">
                <a:solidFill>
                  <a:srgbClr val="00AF50"/>
                </a:solidFill>
                <a:latin typeface="Calibri"/>
                <a:cs typeface="Calibri"/>
              </a:rPr>
              <a:t> </a:t>
            </a:r>
            <a:r>
              <a:rPr sz="1200" dirty="0">
                <a:solidFill>
                  <a:srgbClr val="00AF50"/>
                </a:solidFill>
                <a:latin typeface="Calibri"/>
                <a:cs typeface="Calibri"/>
              </a:rPr>
              <a:t>0021000</a:t>
            </a:r>
            <a:endParaRPr sz="1200">
              <a:latin typeface="Calibri"/>
              <a:cs typeface="Calibri"/>
            </a:endParaRPr>
          </a:p>
        </p:txBody>
      </p:sp>
      <p:grpSp>
        <p:nvGrpSpPr>
          <p:cNvPr id="68" name="object 29">
            <a:extLst>
              <a:ext uri="{FF2B5EF4-FFF2-40B4-BE49-F238E27FC236}">
                <a16:creationId xmlns:a16="http://schemas.microsoft.com/office/drawing/2014/main" id="{BE30C7F4-B350-432D-89CC-DCB87281CF29}"/>
              </a:ext>
            </a:extLst>
          </p:cNvPr>
          <p:cNvGrpSpPr/>
          <p:nvPr/>
        </p:nvGrpSpPr>
        <p:grpSpPr>
          <a:xfrm>
            <a:off x="1718162" y="4663460"/>
            <a:ext cx="6012815" cy="1080770"/>
            <a:chOff x="1491741" y="4341621"/>
            <a:chExt cx="6012815" cy="1080770"/>
          </a:xfrm>
        </p:grpSpPr>
        <p:sp>
          <p:nvSpPr>
            <p:cNvPr id="69" name="object 30">
              <a:extLst>
                <a:ext uri="{FF2B5EF4-FFF2-40B4-BE49-F238E27FC236}">
                  <a16:creationId xmlns:a16="http://schemas.microsoft.com/office/drawing/2014/main" id="{A466983E-B02B-4CB6-8D6A-B4869BFFAA4D}"/>
                </a:ext>
              </a:extLst>
            </p:cNvPr>
            <p:cNvSpPr/>
            <p:nvPr/>
          </p:nvSpPr>
          <p:spPr>
            <a:xfrm>
              <a:off x="4765547" y="4341621"/>
              <a:ext cx="2738755" cy="1080770"/>
            </a:xfrm>
            <a:custGeom>
              <a:avLst/>
              <a:gdLst/>
              <a:ahLst/>
              <a:cxnLst/>
              <a:rect l="l" t="t" r="r" b="b"/>
              <a:pathLst>
                <a:path w="2738754" h="1080770">
                  <a:moveTo>
                    <a:pt x="20574" y="997584"/>
                  </a:moveTo>
                  <a:lnTo>
                    <a:pt x="0" y="1080261"/>
                  </a:lnTo>
                  <a:lnTo>
                    <a:pt x="78486" y="1047114"/>
                  </a:lnTo>
                  <a:lnTo>
                    <a:pt x="67912" y="1045844"/>
                  </a:lnTo>
                  <a:lnTo>
                    <a:pt x="37846" y="1045844"/>
                  </a:lnTo>
                  <a:lnTo>
                    <a:pt x="28193" y="1037589"/>
                  </a:lnTo>
                  <a:lnTo>
                    <a:pt x="30957" y="1034352"/>
                  </a:lnTo>
                  <a:lnTo>
                    <a:pt x="20574" y="997584"/>
                  </a:lnTo>
                  <a:close/>
                </a:path>
                <a:path w="2738754" h="1080770">
                  <a:moveTo>
                    <a:pt x="30957" y="1034352"/>
                  </a:moveTo>
                  <a:lnTo>
                    <a:pt x="28193" y="1037589"/>
                  </a:lnTo>
                  <a:lnTo>
                    <a:pt x="37846" y="1045844"/>
                  </a:lnTo>
                  <a:lnTo>
                    <a:pt x="40641" y="1042569"/>
                  </a:lnTo>
                  <a:lnTo>
                    <a:pt x="33019" y="1041653"/>
                  </a:lnTo>
                  <a:lnTo>
                    <a:pt x="30957" y="1034352"/>
                  </a:lnTo>
                  <a:close/>
                </a:path>
                <a:path w="2738754" h="1080770">
                  <a:moveTo>
                    <a:pt x="40641" y="1042569"/>
                  </a:moveTo>
                  <a:lnTo>
                    <a:pt x="37846" y="1045844"/>
                  </a:lnTo>
                  <a:lnTo>
                    <a:pt x="67912" y="1045844"/>
                  </a:lnTo>
                  <a:lnTo>
                    <a:pt x="40641" y="1042569"/>
                  </a:lnTo>
                  <a:close/>
                </a:path>
                <a:path w="2738754" h="1080770">
                  <a:moveTo>
                    <a:pt x="1381378" y="0"/>
                  </a:moveTo>
                  <a:lnTo>
                    <a:pt x="1338199" y="1269"/>
                  </a:lnTo>
                  <a:lnTo>
                    <a:pt x="1295018" y="5587"/>
                  </a:lnTo>
                  <a:lnTo>
                    <a:pt x="1251956" y="12702"/>
                  </a:lnTo>
                  <a:lnTo>
                    <a:pt x="1209039" y="22732"/>
                  </a:lnTo>
                  <a:lnTo>
                    <a:pt x="1165987" y="35432"/>
                  </a:lnTo>
                  <a:lnTo>
                    <a:pt x="1122934" y="50672"/>
                  </a:lnTo>
                  <a:lnTo>
                    <a:pt x="1080135" y="68579"/>
                  </a:lnTo>
                  <a:lnTo>
                    <a:pt x="1037336" y="88900"/>
                  </a:lnTo>
                  <a:lnTo>
                    <a:pt x="973074" y="123570"/>
                  </a:lnTo>
                  <a:lnTo>
                    <a:pt x="930401" y="149351"/>
                  </a:lnTo>
                  <a:lnTo>
                    <a:pt x="887602" y="177291"/>
                  </a:lnTo>
                  <a:lnTo>
                    <a:pt x="844930" y="207263"/>
                  </a:lnTo>
                  <a:lnTo>
                    <a:pt x="802259" y="239140"/>
                  </a:lnTo>
                  <a:lnTo>
                    <a:pt x="759587" y="272669"/>
                  </a:lnTo>
                  <a:lnTo>
                    <a:pt x="717041" y="307975"/>
                  </a:lnTo>
                  <a:lnTo>
                    <a:pt x="674497" y="344931"/>
                  </a:lnTo>
                  <a:lnTo>
                    <a:pt x="631825" y="383285"/>
                  </a:lnTo>
                  <a:lnTo>
                    <a:pt x="589279" y="423290"/>
                  </a:lnTo>
                  <a:lnTo>
                    <a:pt x="546862" y="464311"/>
                  </a:lnTo>
                  <a:lnTo>
                    <a:pt x="503820" y="507238"/>
                  </a:lnTo>
                  <a:lnTo>
                    <a:pt x="461899" y="550163"/>
                  </a:lnTo>
                  <a:lnTo>
                    <a:pt x="419353" y="594740"/>
                  </a:lnTo>
                  <a:lnTo>
                    <a:pt x="376936" y="640207"/>
                  </a:lnTo>
                  <a:lnTo>
                    <a:pt x="334517" y="686561"/>
                  </a:lnTo>
                  <a:lnTo>
                    <a:pt x="291973" y="733678"/>
                  </a:lnTo>
                  <a:lnTo>
                    <a:pt x="249554" y="781430"/>
                  </a:lnTo>
                  <a:lnTo>
                    <a:pt x="164718" y="878332"/>
                  </a:lnTo>
                  <a:lnTo>
                    <a:pt x="30957" y="1034352"/>
                  </a:lnTo>
                  <a:lnTo>
                    <a:pt x="33019" y="1041653"/>
                  </a:lnTo>
                  <a:lnTo>
                    <a:pt x="40641" y="1042569"/>
                  </a:lnTo>
                  <a:lnTo>
                    <a:pt x="89662" y="985138"/>
                  </a:lnTo>
                  <a:lnTo>
                    <a:pt x="174371" y="886713"/>
                  </a:lnTo>
                  <a:lnTo>
                    <a:pt x="259079" y="789813"/>
                  </a:lnTo>
                  <a:lnTo>
                    <a:pt x="301498" y="742060"/>
                  </a:lnTo>
                  <a:lnTo>
                    <a:pt x="343915" y="695070"/>
                  </a:lnTo>
                  <a:lnTo>
                    <a:pt x="386206" y="648842"/>
                  </a:lnTo>
                  <a:lnTo>
                    <a:pt x="428506" y="603503"/>
                  </a:lnTo>
                  <a:lnTo>
                    <a:pt x="471042" y="559053"/>
                  </a:lnTo>
                  <a:lnTo>
                    <a:pt x="513334" y="515619"/>
                  </a:lnTo>
                  <a:lnTo>
                    <a:pt x="555751" y="473328"/>
                  </a:lnTo>
                  <a:lnTo>
                    <a:pt x="555883" y="473328"/>
                  </a:lnTo>
                  <a:lnTo>
                    <a:pt x="598169" y="432434"/>
                  </a:lnTo>
                  <a:lnTo>
                    <a:pt x="640461" y="392683"/>
                  </a:lnTo>
                  <a:lnTo>
                    <a:pt x="682878" y="354456"/>
                  </a:lnTo>
                  <a:lnTo>
                    <a:pt x="683024" y="354456"/>
                  </a:lnTo>
                  <a:lnTo>
                    <a:pt x="725297" y="317626"/>
                  </a:lnTo>
                  <a:lnTo>
                    <a:pt x="767714" y="282447"/>
                  </a:lnTo>
                  <a:lnTo>
                    <a:pt x="810005" y="249173"/>
                  </a:lnTo>
                  <a:lnTo>
                    <a:pt x="852424" y="217550"/>
                  </a:lnTo>
                  <a:lnTo>
                    <a:pt x="894661" y="187832"/>
                  </a:lnTo>
                  <a:lnTo>
                    <a:pt x="937065" y="160146"/>
                  </a:lnTo>
                  <a:lnTo>
                    <a:pt x="979340" y="134619"/>
                  </a:lnTo>
                  <a:lnTo>
                    <a:pt x="1021841" y="110997"/>
                  </a:lnTo>
                  <a:lnTo>
                    <a:pt x="1043051" y="100202"/>
                  </a:lnTo>
                  <a:lnTo>
                    <a:pt x="1064132" y="89915"/>
                  </a:lnTo>
                  <a:lnTo>
                    <a:pt x="1085341" y="80136"/>
                  </a:lnTo>
                  <a:lnTo>
                    <a:pt x="1106551" y="70992"/>
                  </a:lnTo>
                  <a:lnTo>
                    <a:pt x="1106735" y="70992"/>
                  </a:lnTo>
                  <a:lnTo>
                    <a:pt x="1127632" y="62483"/>
                  </a:lnTo>
                  <a:lnTo>
                    <a:pt x="1127850" y="62483"/>
                  </a:lnTo>
                  <a:lnTo>
                    <a:pt x="1148841" y="54736"/>
                  </a:lnTo>
                  <a:lnTo>
                    <a:pt x="1170051" y="47497"/>
                  </a:lnTo>
                  <a:lnTo>
                    <a:pt x="1169797" y="47497"/>
                  </a:lnTo>
                  <a:lnTo>
                    <a:pt x="1191132" y="40893"/>
                  </a:lnTo>
                  <a:lnTo>
                    <a:pt x="1212341" y="34925"/>
                  </a:lnTo>
                  <a:lnTo>
                    <a:pt x="1212595" y="34925"/>
                  </a:lnTo>
                  <a:lnTo>
                    <a:pt x="1233424" y="29717"/>
                  </a:lnTo>
                  <a:lnTo>
                    <a:pt x="1233746" y="29717"/>
                  </a:lnTo>
                  <a:lnTo>
                    <a:pt x="1254505" y="25145"/>
                  </a:lnTo>
                  <a:lnTo>
                    <a:pt x="1275714" y="21208"/>
                  </a:lnTo>
                  <a:lnTo>
                    <a:pt x="1276314" y="21208"/>
                  </a:lnTo>
                  <a:lnTo>
                    <a:pt x="1296797" y="18160"/>
                  </a:lnTo>
                  <a:lnTo>
                    <a:pt x="1296542" y="18160"/>
                  </a:lnTo>
                  <a:lnTo>
                    <a:pt x="1318005" y="15747"/>
                  </a:lnTo>
                  <a:lnTo>
                    <a:pt x="1339214" y="13969"/>
                  </a:lnTo>
                  <a:lnTo>
                    <a:pt x="1338961" y="13969"/>
                  </a:lnTo>
                  <a:lnTo>
                    <a:pt x="1360297" y="12953"/>
                  </a:lnTo>
                  <a:lnTo>
                    <a:pt x="1360042" y="12953"/>
                  </a:lnTo>
                  <a:lnTo>
                    <a:pt x="1381209" y="12702"/>
                  </a:lnTo>
                  <a:lnTo>
                    <a:pt x="1504376" y="12700"/>
                  </a:lnTo>
                  <a:lnTo>
                    <a:pt x="1489328" y="9778"/>
                  </a:lnTo>
                  <a:lnTo>
                    <a:pt x="1467739" y="6476"/>
                  </a:lnTo>
                  <a:lnTo>
                    <a:pt x="1446149" y="3809"/>
                  </a:lnTo>
                  <a:lnTo>
                    <a:pt x="1424559" y="1777"/>
                  </a:lnTo>
                  <a:lnTo>
                    <a:pt x="1402968" y="634"/>
                  </a:lnTo>
                  <a:lnTo>
                    <a:pt x="1381378" y="0"/>
                  </a:lnTo>
                  <a:close/>
                </a:path>
                <a:path w="2738754" h="1080770">
                  <a:moveTo>
                    <a:pt x="2402794" y="635761"/>
                  </a:moveTo>
                  <a:lnTo>
                    <a:pt x="2385186" y="635761"/>
                  </a:lnTo>
                  <a:lnTo>
                    <a:pt x="2428240" y="680338"/>
                  </a:lnTo>
                  <a:lnTo>
                    <a:pt x="2428112" y="680338"/>
                  </a:lnTo>
                  <a:lnTo>
                    <a:pt x="2471166" y="725551"/>
                  </a:lnTo>
                  <a:lnTo>
                    <a:pt x="2471038" y="725551"/>
                  </a:lnTo>
                  <a:lnTo>
                    <a:pt x="2557145" y="817626"/>
                  </a:lnTo>
                  <a:lnTo>
                    <a:pt x="2643251" y="911097"/>
                  </a:lnTo>
                  <a:lnTo>
                    <a:pt x="2729356" y="1005458"/>
                  </a:lnTo>
                  <a:lnTo>
                    <a:pt x="2738754" y="996949"/>
                  </a:lnTo>
                  <a:lnTo>
                    <a:pt x="2566543" y="808989"/>
                  </a:lnTo>
                  <a:lnTo>
                    <a:pt x="2480309" y="716788"/>
                  </a:lnTo>
                  <a:lnTo>
                    <a:pt x="2437383" y="671576"/>
                  </a:lnTo>
                  <a:lnTo>
                    <a:pt x="2402794" y="635761"/>
                  </a:lnTo>
                  <a:close/>
                </a:path>
                <a:path w="2738754" h="1080770">
                  <a:moveTo>
                    <a:pt x="2274279" y="507110"/>
                  </a:moveTo>
                  <a:lnTo>
                    <a:pt x="2256281" y="507110"/>
                  </a:lnTo>
                  <a:lnTo>
                    <a:pt x="2299207" y="549147"/>
                  </a:lnTo>
                  <a:lnTo>
                    <a:pt x="2342133" y="592073"/>
                  </a:lnTo>
                  <a:lnTo>
                    <a:pt x="2385186" y="635888"/>
                  </a:lnTo>
                  <a:lnTo>
                    <a:pt x="2385186" y="635761"/>
                  </a:lnTo>
                  <a:lnTo>
                    <a:pt x="2402794" y="635761"/>
                  </a:lnTo>
                  <a:lnTo>
                    <a:pt x="2394330" y="626998"/>
                  </a:lnTo>
                  <a:lnTo>
                    <a:pt x="2351151" y="583057"/>
                  </a:lnTo>
                  <a:lnTo>
                    <a:pt x="2308098" y="540130"/>
                  </a:lnTo>
                  <a:lnTo>
                    <a:pt x="2274279" y="507110"/>
                  </a:lnTo>
                  <a:close/>
                </a:path>
                <a:path w="2738754" h="1080770">
                  <a:moveTo>
                    <a:pt x="2231588" y="466216"/>
                  </a:moveTo>
                  <a:lnTo>
                    <a:pt x="2213229" y="466216"/>
                  </a:lnTo>
                  <a:lnTo>
                    <a:pt x="2256281" y="507238"/>
                  </a:lnTo>
                  <a:lnTo>
                    <a:pt x="2256281" y="507110"/>
                  </a:lnTo>
                  <a:lnTo>
                    <a:pt x="2274279" y="507110"/>
                  </a:lnTo>
                  <a:lnTo>
                    <a:pt x="2265045" y="498094"/>
                  </a:lnTo>
                  <a:lnTo>
                    <a:pt x="2231588" y="466216"/>
                  </a:lnTo>
                  <a:close/>
                </a:path>
                <a:path w="2738754" h="1080770">
                  <a:moveTo>
                    <a:pt x="555883" y="473328"/>
                  </a:moveTo>
                  <a:lnTo>
                    <a:pt x="555751" y="473328"/>
                  </a:lnTo>
                  <a:lnTo>
                    <a:pt x="555883" y="473328"/>
                  </a:lnTo>
                  <a:close/>
                </a:path>
                <a:path w="2738754" h="1080770">
                  <a:moveTo>
                    <a:pt x="2188916" y="426338"/>
                  </a:moveTo>
                  <a:lnTo>
                    <a:pt x="2170303" y="426338"/>
                  </a:lnTo>
                  <a:lnTo>
                    <a:pt x="2213229" y="466344"/>
                  </a:lnTo>
                  <a:lnTo>
                    <a:pt x="2213229" y="466216"/>
                  </a:lnTo>
                  <a:lnTo>
                    <a:pt x="2231588" y="466216"/>
                  </a:lnTo>
                  <a:lnTo>
                    <a:pt x="2221992" y="457072"/>
                  </a:lnTo>
                  <a:lnTo>
                    <a:pt x="2188916" y="426338"/>
                  </a:lnTo>
                  <a:close/>
                </a:path>
                <a:path w="2738754" h="1080770">
                  <a:moveTo>
                    <a:pt x="2146472" y="387857"/>
                  </a:moveTo>
                  <a:lnTo>
                    <a:pt x="2127504" y="387857"/>
                  </a:lnTo>
                  <a:lnTo>
                    <a:pt x="2170429" y="426465"/>
                  </a:lnTo>
                  <a:lnTo>
                    <a:pt x="2188916" y="426338"/>
                  </a:lnTo>
                  <a:lnTo>
                    <a:pt x="2178938" y="417067"/>
                  </a:lnTo>
                  <a:lnTo>
                    <a:pt x="2146472" y="387857"/>
                  </a:lnTo>
                  <a:close/>
                </a:path>
                <a:path w="2738754" h="1080770">
                  <a:moveTo>
                    <a:pt x="2061325" y="314832"/>
                  </a:moveTo>
                  <a:lnTo>
                    <a:pt x="2041652" y="314832"/>
                  </a:lnTo>
                  <a:lnTo>
                    <a:pt x="2084577" y="350773"/>
                  </a:lnTo>
                  <a:lnTo>
                    <a:pt x="2127504" y="387984"/>
                  </a:lnTo>
                  <a:lnTo>
                    <a:pt x="2146472" y="387857"/>
                  </a:lnTo>
                  <a:lnTo>
                    <a:pt x="2135885" y="378332"/>
                  </a:lnTo>
                  <a:lnTo>
                    <a:pt x="2092705" y="341121"/>
                  </a:lnTo>
                  <a:lnTo>
                    <a:pt x="2061325" y="314832"/>
                  </a:lnTo>
                  <a:close/>
                </a:path>
                <a:path w="2738754" h="1080770">
                  <a:moveTo>
                    <a:pt x="683024" y="354456"/>
                  </a:moveTo>
                  <a:lnTo>
                    <a:pt x="682878" y="354456"/>
                  </a:lnTo>
                  <a:lnTo>
                    <a:pt x="683024" y="354456"/>
                  </a:lnTo>
                  <a:close/>
                </a:path>
                <a:path w="2738754" h="1080770">
                  <a:moveTo>
                    <a:pt x="725323" y="317626"/>
                  </a:moveTo>
                  <a:lnTo>
                    <a:pt x="725169" y="317753"/>
                  </a:lnTo>
                  <a:lnTo>
                    <a:pt x="725323" y="317626"/>
                  </a:lnTo>
                  <a:close/>
                </a:path>
                <a:path w="2738754" h="1080770">
                  <a:moveTo>
                    <a:pt x="2018991" y="280542"/>
                  </a:moveTo>
                  <a:lnTo>
                    <a:pt x="1998726" y="280542"/>
                  </a:lnTo>
                  <a:lnTo>
                    <a:pt x="2041778" y="314959"/>
                  </a:lnTo>
                  <a:lnTo>
                    <a:pt x="2061325" y="314832"/>
                  </a:lnTo>
                  <a:lnTo>
                    <a:pt x="2049652" y="305053"/>
                  </a:lnTo>
                  <a:lnTo>
                    <a:pt x="2018991" y="280542"/>
                  </a:lnTo>
                  <a:close/>
                </a:path>
                <a:path w="2738754" h="1080770">
                  <a:moveTo>
                    <a:pt x="767749" y="282447"/>
                  </a:moveTo>
                  <a:lnTo>
                    <a:pt x="767588" y="282575"/>
                  </a:lnTo>
                  <a:lnTo>
                    <a:pt x="767749" y="282447"/>
                  </a:lnTo>
                  <a:close/>
                </a:path>
                <a:path w="2738754" h="1080770">
                  <a:moveTo>
                    <a:pt x="1976896" y="248030"/>
                  </a:moveTo>
                  <a:lnTo>
                    <a:pt x="1955927" y="248030"/>
                  </a:lnTo>
                  <a:lnTo>
                    <a:pt x="1998852" y="280669"/>
                  </a:lnTo>
                  <a:lnTo>
                    <a:pt x="1998726" y="280542"/>
                  </a:lnTo>
                  <a:lnTo>
                    <a:pt x="2018991" y="280542"/>
                  </a:lnTo>
                  <a:lnTo>
                    <a:pt x="2006600" y="270636"/>
                  </a:lnTo>
                  <a:lnTo>
                    <a:pt x="1976896" y="248030"/>
                  </a:lnTo>
                  <a:close/>
                </a:path>
                <a:path w="2738754" h="1080770">
                  <a:moveTo>
                    <a:pt x="810049" y="249173"/>
                  </a:moveTo>
                  <a:lnTo>
                    <a:pt x="809878" y="249300"/>
                  </a:lnTo>
                  <a:lnTo>
                    <a:pt x="810049" y="249173"/>
                  </a:lnTo>
                  <a:close/>
                </a:path>
                <a:path w="2738754" h="1080770">
                  <a:moveTo>
                    <a:pt x="1934727" y="217042"/>
                  </a:moveTo>
                  <a:lnTo>
                    <a:pt x="1913127" y="217042"/>
                  </a:lnTo>
                  <a:lnTo>
                    <a:pt x="1956053" y="248157"/>
                  </a:lnTo>
                  <a:lnTo>
                    <a:pt x="1955927" y="248030"/>
                  </a:lnTo>
                  <a:lnTo>
                    <a:pt x="1976896" y="248030"/>
                  </a:lnTo>
                  <a:lnTo>
                    <a:pt x="1963547" y="237870"/>
                  </a:lnTo>
                  <a:lnTo>
                    <a:pt x="1934727" y="217042"/>
                  </a:lnTo>
                  <a:close/>
                </a:path>
                <a:path w="2738754" h="1080770">
                  <a:moveTo>
                    <a:pt x="852477" y="217550"/>
                  </a:moveTo>
                  <a:lnTo>
                    <a:pt x="852297" y="217677"/>
                  </a:lnTo>
                  <a:lnTo>
                    <a:pt x="852477" y="217550"/>
                  </a:lnTo>
                  <a:close/>
                </a:path>
                <a:path w="2738754" h="1080770">
                  <a:moveTo>
                    <a:pt x="1768801" y="112267"/>
                  </a:moveTo>
                  <a:lnTo>
                    <a:pt x="1742185" y="112267"/>
                  </a:lnTo>
                  <a:lnTo>
                    <a:pt x="1785111" y="135508"/>
                  </a:lnTo>
                  <a:lnTo>
                    <a:pt x="1784857" y="135508"/>
                  </a:lnTo>
                  <a:lnTo>
                    <a:pt x="1827783" y="160781"/>
                  </a:lnTo>
                  <a:lnTo>
                    <a:pt x="1870582" y="187959"/>
                  </a:lnTo>
                  <a:lnTo>
                    <a:pt x="1870328" y="187959"/>
                  </a:lnTo>
                  <a:lnTo>
                    <a:pt x="1913254" y="217169"/>
                  </a:lnTo>
                  <a:lnTo>
                    <a:pt x="1913127" y="217042"/>
                  </a:lnTo>
                  <a:lnTo>
                    <a:pt x="1934727" y="217042"/>
                  </a:lnTo>
                  <a:lnTo>
                    <a:pt x="1920494" y="206755"/>
                  </a:lnTo>
                  <a:lnTo>
                    <a:pt x="1877441" y="177291"/>
                  </a:lnTo>
                  <a:lnTo>
                    <a:pt x="1834260" y="149859"/>
                  </a:lnTo>
                  <a:lnTo>
                    <a:pt x="1791207" y="124459"/>
                  </a:lnTo>
                  <a:lnTo>
                    <a:pt x="1768801" y="112267"/>
                  </a:lnTo>
                  <a:close/>
                </a:path>
                <a:path w="2738754" h="1080770">
                  <a:moveTo>
                    <a:pt x="894841" y="187705"/>
                  </a:moveTo>
                  <a:lnTo>
                    <a:pt x="894588" y="187832"/>
                  </a:lnTo>
                  <a:lnTo>
                    <a:pt x="894841" y="187705"/>
                  </a:lnTo>
                  <a:close/>
                </a:path>
                <a:path w="2738754" h="1080770">
                  <a:moveTo>
                    <a:pt x="1827529" y="160654"/>
                  </a:moveTo>
                  <a:lnTo>
                    <a:pt x="1827730" y="160781"/>
                  </a:lnTo>
                  <a:lnTo>
                    <a:pt x="1827529" y="160654"/>
                  </a:lnTo>
                  <a:close/>
                </a:path>
                <a:path w="2738754" h="1080770">
                  <a:moveTo>
                    <a:pt x="937260" y="160019"/>
                  </a:moveTo>
                  <a:lnTo>
                    <a:pt x="937005" y="160146"/>
                  </a:lnTo>
                  <a:lnTo>
                    <a:pt x="937260" y="160019"/>
                  </a:lnTo>
                  <a:close/>
                </a:path>
                <a:path w="2738754" h="1080770">
                  <a:moveTo>
                    <a:pt x="979551" y="134492"/>
                  </a:moveTo>
                  <a:lnTo>
                    <a:pt x="979297" y="134619"/>
                  </a:lnTo>
                  <a:lnTo>
                    <a:pt x="979551" y="134492"/>
                  </a:lnTo>
                  <a:close/>
                </a:path>
                <a:path w="2738754" h="1080770">
                  <a:moveTo>
                    <a:pt x="1728316" y="91312"/>
                  </a:moveTo>
                  <a:lnTo>
                    <a:pt x="1699514" y="91312"/>
                  </a:lnTo>
                  <a:lnTo>
                    <a:pt x="1742312" y="112394"/>
                  </a:lnTo>
                  <a:lnTo>
                    <a:pt x="1742185" y="112267"/>
                  </a:lnTo>
                  <a:lnTo>
                    <a:pt x="1768801" y="112267"/>
                  </a:lnTo>
                  <a:lnTo>
                    <a:pt x="1748027" y="100964"/>
                  </a:lnTo>
                  <a:lnTo>
                    <a:pt x="1728316" y="91312"/>
                  </a:lnTo>
                  <a:close/>
                </a:path>
                <a:path w="2738754" h="1080770">
                  <a:moveTo>
                    <a:pt x="1021963" y="110997"/>
                  </a:moveTo>
                  <a:lnTo>
                    <a:pt x="1021714" y="111125"/>
                  </a:lnTo>
                  <a:lnTo>
                    <a:pt x="1021963" y="110997"/>
                  </a:lnTo>
                  <a:close/>
                </a:path>
                <a:path w="2738754" h="1080770">
                  <a:moveTo>
                    <a:pt x="1688712" y="72516"/>
                  </a:moveTo>
                  <a:lnTo>
                    <a:pt x="1656968" y="72516"/>
                  </a:lnTo>
                  <a:lnTo>
                    <a:pt x="1678431" y="81660"/>
                  </a:lnTo>
                  <a:lnTo>
                    <a:pt x="1699640" y="91439"/>
                  </a:lnTo>
                  <a:lnTo>
                    <a:pt x="1728316" y="91312"/>
                  </a:lnTo>
                  <a:lnTo>
                    <a:pt x="1704975" y="79882"/>
                  </a:lnTo>
                  <a:lnTo>
                    <a:pt x="1688712" y="72516"/>
                  </a:lnTo>
                  <a:close/>
                </a:path>
                <a:path w="2738754" h="1080770">
                  <a:moveTo>
                    <a:pt x="1669566" y="64134"/>
                  </a:moveTo>
                  <a:lnTo>
                    <a:pt x="1635632" y="64134"/>
                  </a:lnTo>
                  <a:lnTo>
                    <a:pt x="1657096" y="72643"/>
                  </a:lnTo>
                  <a:lnTo>
                    <a:pt x="1656968" y="72516"/>
                  </a:lnTo>
                  <a:lnTo>
                    <a:pt x="1688712" y="72516"/>
                  </a:lnTo>
                  <a:lnTo>
                    <a:pt x="1683385" y="70103"/>
                  </a:lnTo>
                  <a:lnTo>
                    <a:pt x="1669566" y="64134"/>
                  </a:lnTo>
                  <a:close/>
                </a:path>
                <a:path w="2738754" h="1080770">
                  <a:moveTo>
                    <a:pt x="1106735" y="70992"/>
                  </a:moveTo>
                  <a:lnTo>
                    <a:pt x="1106551" y="70992"/>
                  </a:lnTo>
                  <a:lnTo>
                    <a:pt x="1106424" y="71119"/>
                  </a:lnTo>
                  <a:lnTo>
                    <a:pt x="1106735" y="70992"/>
                  </a:lnTo>
                  <a:close/>
                </a:path>
                <a:path w="2738754" h="1080770">
                  <a:moveTo>
                    <a:pt x="1650321" y="56260"/>
                  </a:moveTo>
                  <a:lnTo>
                    <a:pt x="1614424" y="56260"/>
                  </a:lnTo>
                  <a:lnTo>
                    <a:pt x="1635760" y="64261"/>
                  </a:lnTo>
                  <a:lnTo>
                    <a:pt x="1635632" y="64134"/>
                  </a:lnTo>
                  <a:lnTo>
                    <a:pt x="1669566" y="64134"/>
                  </a:lnTo>
                  <a:lnTo>
                    <a:pt x="1661922" y="60832"/>
                  </a:lnTo>
                  <a:lnTo>
                    <a:pt x="1650321" y="56260"/>
                  </a:lnTo>
                  <a:close/>
                </a:path>
                <a:path w="2738754" h="1080770">
                  <a:moveTo>
                    <a:pt x="1127850" y="62483"/>
                  </a:moveTo>
                  <a:lnTo>
                    <a:pt x="1127632" y="62483"/>
                  </a:lnTo>
                  <a:lnTo>
                    <a:pt x="1127850" y="62483"/>
                  </a:lnTo>
                  <a:close/>
                </a:path>
                <a:path w="2738754" h="1080770">
                  <a:moveTo>
                    <a:pt x="1595242" y="36321"/>
                  </a:moveTo>
                  <a:lnTo>
                    <a:pt x="1550669" y="36321"/>
                  </a:lnTo>
                  <a:lnTo>
                    <a:pt x="1572132" y="42417"/>
                  </a:lnTo>
                  <a:lnTo>
                    <a:pt x="1571878" y="42417"/>
                  </a:lnTo>
                  <a:lnTo>
                    <a:pt x="1593341" y="49021"/>
                  </a:lnTo>
                  <a:lnTo>
                    <a:pt x="1614677" y="56387"/>
                  </a:lnTo>
                  <a:lnTo>
                    <a:pt x="1614424" y="56260"/>
                  </a:lnTo>
                  <a:lnTo>
                    <a:pt x="1650321" y="56260"/>
                  </a:lnTo>
                  <a:lnTo>
                    <a:pt x="1640331" y="52323"/>
                  </a:lnTo>
                  <a:lnTo>
                    <a:pt x="1618868" y="44322"/>
                  </a:lnTo>
                  <a:lnTo>
                    <a:pt x="1597278" y="36956"/>
                  </a:lnTo>
                  <a:lnTo>
                    <a:pt x="1595242" y="36321"/>
                  </a:lnTo>
                  <a:close/>
                </a:path>
                <a:path w="2738754" h="1080770">
                  <a:moveTo>
                    <a:pt x="1504376" y="12700"/>
                  </a:moveTo>
                  <a:lnTo>
                    <a:pt x="1381209" y="12702"/>
                  </a:lnTo>
                  <a:lnTo>
                    <a:pt x="1402461" y="13207"/>
                  </a:lnTo>
                  <a:lnTo>
                    <a:pt x="1423669" y="14477"/>
                  </a:lnTo>
                  <a:lnTo>
                    <a:pt x="1444878" y="16382"/>
                  </a:lnTo>
                  <a:lnTo>
                    <a:pt x="1444625" y="16382"/>
                  </a:lnTo>
                  <a:lnTo>
                    <a:pt x="1466088" y="19050"/>
                  </a:lnTo>
                  <a:lnTo>
                    <a:pt x="1465834" y="19050"/>
                  </a:lnTo>
                  <a:lnTo>
                    <a:pt x="1487169" y="22351"/>
                  </a:lnTo>
                  <a:lnTo>
                    <a:pt x="1508378" y="26415"/>
                  </a:lnTo>
                  <a:lnTo>
                    <a:pt x="1529714" y="31114"/>
                  </a:lnTo>
                  <a:lnTo>
                    <a:pt x="1529461" y="31114"/>
                  </a:lnTo>
                  <a:lnTo>
                    <a:pt x="1550797" y="36448"/>
                  </a:lnTo>
                  <a:lnTo>
                    <a:pt x="1550669" y="36321"/>
                  </a:lnTo>
                  <a:lnTo>
                    <a:pt x="1595242" y="36321"/>
                  </a:lnTo>
                  <a:lnTo>
                    <a:pt x="1575689" y="30225"/>
                  </a:lnTo>
                  <a:lnTo>
                    <a:pt x="1553972" y="24129"/>
                  </a:lnTo>
                  <a:lnTo>
                    <a:pt x="1532509" y="18795"/>
                  </a:lnTo>
                  <a:lnTo>
                    <a:pt x="1510918" y="13969"/>
                  </a:lnTo>
                  <a:lnTo>
                    <a:pt x="1504376" y="12700"/>
                  </a:lnTo>
                  <a:close/>
                </a:path>
                <a:path w="2738754" h="1080770">
                  <a:moveTo>
                    <a:pt x="1212595" y="34925"/>
                  </a:moveTo>
                  <a:lnTo>
                    <a:pt x="1212341" y="34925"/>
                  </a:lnTo>
                  <a:lnTo>
                    <a:pt x="1212088" y="35051"/>
                  </a:lnTo>
                  <a:lnTo>
                    <a:pt x="1212595" y="34925"/>
                  </a:lnTo>
                  <a:close/>
                </a:path>
                <a:path w="2738754" h="1080770">
                  <a:moveTo>
                    <a:pt x="1233746" y="29717"/>
                  </a:moveTo>
                  <a:lnTo>
                    <a:pt x="1233424" y="29717"/>
                  </a:lnTo>
                  <a:lnTo>
                    <a:pt x="1233169" y="29844"/>
                  </a:lnTo>
                  <a:lnTo>
                    <a:pt x="1233746" y="29717"/>
                  </a:lnTo>
                  <a:close/>
                </a:path>
                <a:path w="2738754" h="1080770">
                  <a:moveTo>
                    <a:pt x="1276314" y="21208"/>
                  </a:moveTo>
                  <a:lnTo>
                    <a:pt x="1275714" y="21208"/>
                  </a:lnTo>
                  <a:lnTo>
                    <a:pt x="1275461" y="21335"/>
                  </a:lnTo>
                  <a:lnTo>
                    <a:pt x="1276314" y="21208"/>
                  </a:lnTo>
                  <a:close/>
                </a:path>
              </a:pathLst>
            </a:custGeom>
            <a:solidFill>
              <a:srgbClr val="00AF50"/>
            </a:solidFill>
          </p:spPr>
          <p:txBody>
            <a:bodyPr wrap="square" lIns="0" tIns="0" rIns="0" bIns="0" rtlCol="0"/>
            <a:lstStyle/>
            <a:p>
              <a:endParaRPr/>
            </a:p>
          </p:txBody>
        </p:sp>
        <p:sp>
          <p:nvSpPr>
            <p:cNvPr id="70" name="object 31">
              <a:extLst>
                <a:ext uri="{FF2B5EF4-FFF2-40B4-BE49-F238E27FC236}">
                  <a16:creationId xmlns:a16="http://schemas.microsoft.com/office/drawing/2014/main" id="{F46727EC-691C-4994-A641-ADA1E7538CDB}"/>
                </a:ext>
              </a:extLst>
            </p:cNvPr>
            <p:cNvSpPr/>
            <p:nvPr/>
          </p:nvSpPr>
          <p:spPr>
            <a:xfrm>
              <a:off x="1498091" y="4698491"/>
              <a:ext cx="1358265" cy="361315"/>
            </a:xfrm>
            <a:custGeom>
              <a:avLst/>
              <a:gdLst/>
              <a:ahLst/>
              <a:cxnLst/>
              <a:rect l="l" t="t" r="r" b="b"/>
              <a:pathLst>
                <a:path w="1358264" h="361314">
                  <a:moveTo>
                    <a:pt x="678941" y="0"/>
                  </a:moveTo>
                  <a:lnTo>
                    <a:pt x="609513" y="932"/>
                  </a:lnTo>
                  <a:lnTo>
                    <a:pt x="542093" y="3670"/>
                  </a:lnTo>
                  <a:lnTo>
                    <a:pt x="477022" y="8122"/>
                  </a:lnTo>
                  <a:lnTo>
                    <a:pt x="414641" y="14198"/>
                  </a:lnTo>
                  <a:lnTo>
                    <a:pt x="355290" y="21805"/>
                  </a:lnTo>
                  <a:lnTo>
                    <a:pt x="299311" y="30854"/>
                  </a:lnTo>
                  <a:lnTo>
                    <a:pt x="247046" y="41253"/>
                  </a:lnTo>
                  <a:lnTo>
                    <a:pt x="198834" y="52911"/>
                  </a:lnTo>
                  <a:lnTo>
                    <a:pt x="155017" y="65737"/>
                  </a:lnTo>
                  <a:lnTo>
                    <a:pt x="115936" y="79641"/>
                  </a:lnTo>
                  <a:lnTo>
                    <a:pt x="53345" y="110317"/>
                  </a:lnTo>
                  <a:lnTo>
                    <a:pt x="13791" y="144210"/>
                  </a:lnTo>
                  <a:lnTo>
                    <a:pt x="0" y="180593"/>
                  </a:lnTo>
                  <a:lnTo>
                    <a:pt x="3504" y="199051"/>
                  </a:lnTo>
                  <a:lnTo>
                    <a:pt x="30518" y="234280"/>
                  </a:lnTo>
                  <a:lnTo>
                    <a:pt x="81932" y="266656"/>
                  </a:lnTo>
                  <a:lnTo>
                    <a:pt x="155017" y="295450"/>
                  </a:lnTo>
                  <a:lnTo>
                    <a:pt x="198834" y="308276"/>
                  </a:lnTo>
                  <a:lnTo>
                    <a:pt x="247046" y="319934"/>
                  </a:lnTo>
                  <a:lnTo>
                    <a:pt x="299311" y="330333"/>
                  </a:lnTo>
                  <a:lnTo>
                    <a:pt x="355290" y="339382"/>
                  </a:lnTo>
                  <a:lnTo>
                    <a:pt x="414641" y="346989"/>
                  </a:lnTo>
                  <a:lnTo>
                    <a:pt x="477022" y="353065"/>
                  </a:lnTo>
                  <a:lnTo>
                    <a:pt x="542093" y="357517"/>
                  </a:lnTo>
                  <a:lnTo>
                    <a:pt x="609513" y="360255"/>
                  </a:lnTo>
                  <a:lnTo>
                    <a:pt x="678941" y="361187"/>
                  </a:lnTo>
                  <a:lnTo>
                    <a:pt x="748370" y="360255"/>
                  </a:lnTo>
                  <a:lnTo>
                    <a:pt x="815790" y="357517"/>
                  </a:lnTo>
                  <a:lnTo>
                    <a:pt x="880861" y="353065"/>
                  </a:lnTo>
                  <a:lnTo>
                    <a:pt x="943242" y="346989"/>
                  </a:lnTo>
                  <a:lnTo>
                    <a:pt x="1002593" y="339382"/>
                  </a:lnTo>
                  <a:lnTo>
                    <a:pt x="1058572" y="330333"/>
                  </a:lnTo>
                  <a:lnTo>
                    <a:pt x="1110837" y="319934"/>
                  </a:lnTo>
                  <a:lnTo>
                    <a:pt x="1159049" y="308276"/>
                  </a:lnTo>
                  <a:lnTo>
                    <a:pt x="1202866" y="295450"/>
                  </a:lnTo>
                  <a:lnTo>
                    <a:pt x="1241947" y="281546"/>
                  </a:lnTo>
                  <a:lnTo>
                    <a:pt x="1304538" y="250870"/>
                  </a:lnTo>
                  <a:lnTo>
                    <a:pt x="1344092" y="216977"/>
                  </a:lnTo>
                  <a:lnTo>
                    <a:pt x="1357884" y="180593"/>
                  </a:lnTo>
                  <a:lnTo>
                    <a:pt x="1354379" y="162136"/>
                  </a:lnTo>
                  <a:lnTo>
                    <a:pt x="1327365" y="126907"/>
                  </a:lnTo>
                  <a:lnTo>
                    <a:pt x="1275951" y="94531"/>
                  </a:lnTo>
                  <a:lnTo>
                    <a:pt x="1202866" y="65737"/>
                  </a:lnTo>
                  <a:lnTo>
                    <a:pt x="1159049" y="52911"/>
                  </a:lnTo>
                  <a:lnTo>
                    <a:pt x="1110837" y="41253"/>
                  </a:lnTo>
                  <a:lnTo>
                    <a:pt x="1058572" y="30854"/>
                  </a:lnTo>
                  <a:lnTo>
                    <a:pt x="1002593" y="21805"/>
                  </a:lnTo>
                  <a:lnTo>
                    <a:pt x="943242" y="14198"/>
                  </a:lnTo>
                  <a:lnTo>
                    <a:pt x="880861" y="8122"/>
                  </a:lnTo>
                  <a:lnTo>
                    <a:pt x="815790" y="3670"/>
                  </a:lnTo>
                  <a:lnTo>
                    <a:pt x="748370" y="932"/>
                  </a:lnTo>
                  <a:lnTo>
                    <a:pt x="678941" y="0"/>
                  </a:lnTo>
                  <a:close/>
                </a:path>
              </a:pathLst>
            </a:custGeom>
            <a:solidFill>
              <a:srgbClr val="DCE7F7"/>
            </a:solidFill>
          </p:spPr>
          <p:txBody>
            <a:bodyPr wrap="square" lIns="0" tIns="0" rIns="0" bIns="0" rtlCol="0"/>
            <a:lstStyle/>
            <a:p>
              <a:endParaRPr/>
            </a:p>
          </p:txBody>
        </p:sp>
        <p:sp>
          <p:nvSpPr>
            <p:cNvPr id="71" name="object 32">
              <a:extLst>
                <a:ext uri="{FF2B5EF4-FFF2-40B4-BE49-F238E27FC236}">
                  <a16:creationId xmlns:a16="http://schemas.microsoft.com/office/drawing/2014/main" id="{82C695A8-7CBE-4ECD-8999-E10F42DA8063}"/>
                </a:ext>
              </a:extLst>
            </p:cNvPr>
            <p:cNvSpPr/>
            <p:nvPr/>
          </p:nvSpPr>
          <p:spPr>
            <a:xfrm>
              <a:off x="1498091" y="4698491"/>
              <a:ext cx="1358265" cy="361315"/>
            </a:xfrm>
            <a:custGeom>
              <a:avLst/>
              <a:gdLst/>
              <a:ahLst/>
              <a:cxnLst/>
              <a:rect l="l" t="t" r="r" b="b"/>
              <a:pathLst>
                <a:path w="1358264" h="361314">
                  <a:moveTo>
                    <a:pt x="0" y="180593"/>
                  </a:moveTo>
                  <a:lnTo>
                    <a:pt x="13791" y="144210"/>
                  </a:lnTo>
                  <a:lnTo>
                    <a:pt x="53345" y="110317"/>
                  </a:lnTo>
                  <a:lnTo>
                    <a:pt x="115936" y="79641"/>
                  </a:lnTo>
                  <a:lnTo>
                    <a:pt x="155017" y="65737"/>
                  </a:lnTo>
                  <a:lnTo>
                    <a:pt x="198834" y="52911"/>
                  </a:lnTo>
                  <a:lnTo>
                    <a:pt x="247046" y="41253"/>
                  </a:lnTo>
                  <a:lnTo>
                    <a:pt x="299311" y="30854"/>
                  </a:lnTo>
                  <a:lnTo>
                    <a:pt x="355290" y="21805"/>
                  </a:lnTo>
                  <a:lnTo>
                    <a:pt x="414641" y="14198"/>
                  </a:lnTo>
                  <a:lnTo>
                    <a:pt x="477022" y="8122"/>
                  </a:lnTo>
                  <a:lnTo>
                    <a:pt x="542093" y="3670"/>
                  </a:lnTo>
                  <a:lnTo>
                    <a:pt x="609513" y="932"/>
                  </a:lnTo>
                  <a:lnTo>
                    <a:pt x="678941" y="0"/>
                  </a:lnTo>
                  <a:lnTo>
                    <a:pt x="748370" y="932"/>
                  </a:lnTo>
                  <a:lnTo>
                    <a:pt x="815790" y="3670"/>
                  </a:lnTo>
                  <a:lnTo>
                    <a:pt x="880861" y="8122"/>
                  </a:lnTo>
                  <a:lnTo>
                    <a:pt x="943242" y="14198"/>
                  </a:lnTo>
                  <a:lnTo>
                    <a:pt x="1002593" y="21805"/>
                  </a:lnTo>
                  <a:lnTo>
                    <a:pt x="1058572" y="30854"/>
                  </a:lnTo>
                  <a:lnTo>
                    <a:pt x="1110837" y="41253"/>
                  </a:lnTo>
                  <a:lnTo>
                    <a:pt x="1159049" y="52911"/>
                  </a:lnTo>
                  <a:lnTo>
                    <a:pt x="1202866" y="65737"/>
                  </a:lnTo>
                  <a:lnTo>
                    <a:pt x="1241947" y="79641"/>
                  </a:lnTo>
                  <a:lnTo>
                    <a:pt x="1304538" y="110317"/>
                  </a:lnTo>
                  <a:lnTo>
                    <a:pt x="1344092" y="144210"/>
                  </a:lnTo>
                  <a:lnTo>
                    <a:pt x="1357884" y="180593"/>
                  </a:lnTo>
                  <a:lnTo>
                    <a:pt x="1354379" y="199051"/>
                  </a:lnTo>
                  <a:lnTo>
                    <a:pt x="1327365" y="234280"/>
                  </a:lnTo>
                  <a:lnTo>
                    <a:pt x="1275951" y="266656"/>
                  </a:lnTo>
                  <a:lnTo>
                    <a:pt x="1202866" y="295450"/>
                  </a:lnTo>
                  <a:lnTo>
                    <a:pt x="1159049" y="308276"/>
                  </a:lnTo>
                  <a:lnTo>
                    <a:pt x="1110837" y="319934"/>
                  </a:lnTo>
                  <a:lnTo>
                    <a:pt x="1058572" y="330333"/>
                  </a:lnTo>
                  <a:lnTo>
                    <a:pt x="1002593" y="339382"/>
                  </a:lnTo>
                  <a:lnTo>
                    <a:pt x="943242" y="346989"/>
                  </a:lnTo>
                  <a:lnTo>
                    <a:pt x="880861" y="353065"/>
                  </a:lnTo>
                  <a:lnTo>
                    <a:pt x="815790" y="357517"/>
                  </a:lnTo>
                  <a:lnTo>
                    <a:pt x="748370" y="360255"/>
                  </a:lnTo>
                  <a:lnTo>
                    <a:pt x="678941" y="361187"/>
                  </a:lnTo>
                  <a:lnTo>
                    <a:pt x="609513" y="360255"/>
                  </a:lnTo>
                  <a:lnTo>
                    <a:pt x="542093" y="357517"/>
                  </a:lnTo>
                  <a:lnTo>
                    <a:pt x="477022" y="353065"/>
                  </a:lnTo>
                  <a:lnTo>
                    <a:pt x="414641" y="346989"/>
                  </a:lnTo>
                  <a:lnTo>
                    <a:pt x="355290" y="339382"/>
                  </a:lnTo>
                  <a:lnTo>
                    <a:pt x="299311" y="330333"/>
                  </a:lnTo>
                  <a:lnTo>
                    <a:pt x="247046" y="319934"/>
                  </a:lnTo>
                  <a:lnTo>
                    <a:pt x="198834" y="308276"/>
                  </a:lnTo>
                  <a:lnTo>
                    <a:pt x="155017" y="295450"/>
                  </a:lnTo>
                  <a:lnTo>
                    <a:pt x="115936" y="281546"/>
                  </a:lnTo>
                  <a:lnTo>
                    <a:pt x="53345" y="250870"/>
                  </a:lnTo>
                  <a:lnTo>
                    <a:pt x="13791" y="216977"/>
                  </a:lnTo>
                  <a:lnTo>
                    <a:pt x="0" y="180593"/>
                  </a:lnTo>
                  <a:close/>
                </a:path>
              </a:pathLst>
            </a:custGeom>
            <a:ln w="12699">
              <a:solidFill>
                <a:srgbClr val="585B5E"/>
              </a:solidFill>
            </a:ln>
          </p:spPr>
          <p:txBody>
            <a:bodyPr wrap="square" lIns="0" tIns="0" rIns="0" bIns="0" rtlCol="0"/>
            <a:lstStyle/>
            <a:p>
              <a:endParaRPr/>
            </a:p>
          </p:txBody>
        </p:sp>
      </p:grpSp>
      <p:sp>
        <p:nvSpPr>
          <p:cNvPr id="72" name="object 33">
            <a:extLst>
              <a:ext uri="{FF2B5EF4-FFF2-40B4-BE49-F238E27FC236}">
                <a16:creationId xmlns:a16="http://schemas.microsoft.com/office/drawing/2014/main" id="{B0706434-B93F-44DD-A528-A4ED2E1F7B3E}"/>
              </a:ext>
            </a:extLst>
          </p:cNvPr>
          <p:cNvSpPr txBox="1"/>
          <p:nvPr/>
        </p:nvSpPr>
        <p:spPr>
          <a:xfrm>
            <a:off x="2090400" y="4997217"/>
            <a:ext cx="626745" cy="391795"/>
          </a:xfrm>
          <a:prstGeom prst="rect">
            <a:avLst/>
          </a:prstGeom>
        </p:spPr>
        <p:txBody>
          <a:bodyPr vert="horz" wrap="square" lIns="0" tIns="12700" rIns="0" bIns="0" rtlCol="0">
            <a:spAutoFit/>
          </a:bodyPr>
          <a:lstStyle/>
          <a:p>
            <a:pPr marL="233045" marR="5080" indent="-220979">
              <a:lnSpc>
                <a:spcPct val="100000"/>
              </a:lnSpc>
              <a:spcBef>
                <a:spcPts val="100"/>
              </a:spcBef>
            </a:pPr>
            <a:r>
              <a:rPr sz="1200" spc="-5" dirty="0">
                <a:latin typeface="Calibri"/>
                <a:cs typeface="Calibri"/>
              </a:rPr>
              <a:t>C</a:t>
            </a:r>
            <a:r>
              <a:rPr sz="1200" dirty="0">
                <a:latin typeface="Calibri"/>
                <a:cs typeface="Calibri"/>
              </a:rPr>
              <a:t>u</a:t>
            </a:r>
            <a:r>
              <a:rPr sz="1200" spc="-15" dirty="0">
                <a:latin typeface="Calibri"/>
                <a:cs typeface="Calibri"/>
              </a:rPr>
              <a:t>s</a:t>
            </a:r>
            <a:r>
              <a:rPr sz="1200" spc="-10" dirty="0">
                <a:latin typeface="Calibri"/>
                <a:cs typeface="Calibri"/>
              </a:rPr>
              <a:t>t</a:t>
            </a:r>
            <a:r>
              <a:rPr sz="1200" spc="-5" dirty="0">
                <a:latin typeface="Calibri"/>
                <a:cs typeface="Calibri"/>
              </a:rPr>
              <a:t>o</a:t>
            </a:r>
            <a:r>
              <a:rPr sz="1200" dirty="0">
                <a:latin typeface="Calibri"/>
                <a:cs typeface="Calibri"/>
              </a:rPr>
              <a:t>mer  </a:t>
            </a:r>
            <a:r>
              <a:rPr sz="1200" spc="-5" dirty="0">
                <a:latin typeface="Calibri"/>
                <a:cs typeface="Calibri"/>
              </a:rPr>
              <a:t>C1</a:t>
            </a:r>
            <a:endParaRPr sz="1200">
              <a:latin typeface="Calibri"/>
              <a:cs typeface="Calibri"/>
            </a:endParaRPr>
          </a:p>
        </p:txBody>
      </p:sp>
      <p:grpSp>
        <p:nvGrpSpPr>
          <p:cNvPr id="73" name="object 34">
            <a:extLst>
              <a:ext uri="{FF2B5EF4-FFF2-40B4-BE49-F238E27FC236}">
                <a16:creationId xmlns:a16="http://schemas.microsoft.com/office/drawing/2014/main" id="{F894284F-60AA-4BB8-9770-66EB4F38F581}"/>
              </a:ext>
            </a:extLst>
          </p:cNvPr>
          <p:cNvGrpSpPr/>
          <p:nvPr/>
        </p:nvGrpSpPr>
        <p:grpSpPr>
          <a:xfrm>
            <a:off x="4185518" y="5013980"/>
            <a:ext cx="1370965" cy="374015"/>
            <a:chOff x="3959097" y="4692141"/>
            <a:chExt cx="1370965" cy="374015"/>
          </a:xfrm>
        </p:grpSpPr>
        <p:sp>
          <p:nvSpPr>
            <p:cNvPr id="74" name="object 35">
              <a:extLst>
                <a:ext uri="{FF2B5EF4-FFF2-40B4-BE49-F238E27FC236}">
                  <a16:creationId xmlns:a16="http://schemas.microsoft.com/office/drawing/2014/main" id="{C2544D74-832D-411B-8321-61F2ABC53E35}"/>
                </a:ext>
              </a:extLst>
            </p:cNvPr>
            <p:cNvSpPr/>
            <p:nvPr/>
          </p:nvSpPr>
          <p:spPr>
            <a:xfrm>
              <a:off x="3965447" y="4698491"/>
              <a:ext cx="1358265" cy="361315"/>
            </a:xfrm>
            <a:custGeom>
              <a:avLst/>
              <a:gdLst/>
              <a:ahLst/>
              <a:cxnLst/>
              <a:rect l="l" t="t" r="r" b="b"/>
              <a:pathLst>
                <a:path w="1358264" h="361314">
                  <a:moveTo>
                    <a:pt x="678941" y="0"/>
                  </a:moveTo>
                  <a:lnTo>
                    <a:pt x="609513" y="932"/>
                  </a:lnTo>
                  <a:lnTo>
                    <a:pt x="542093" y="3670"/>
                  </a:lnTo>
                  <a:lnTo>
                    <a:pt x="477022" y="8122"/>
                  </a:lnTo>
                  <a:lnTo>
                    <a:pt x="414641" y="14198"/>
                  </a:lnTo>
                  <a:lnTo>
                    <a:pt x="355290" y="21805"/>
                  </a:lnTo>
                  <a:lnTo>
                    <a:pt x="299311" y="30854"/>
                  </a:lnTo>
                  <a:lnTo>
                    <a:pt x="247046" y="41253"/>
                  </a:lnTo>
                  <a:lnTo>
                    <a:pt x="198834" y="52911"/>
                  </a:lnTo>
                  <a:lnTo>
                    <a:pt x="155017" y="65737"/>
                  </a:lnTo>
                  <a:lnTo>
                    <a:pt x="115936" y="79641"/>
                  </a:lnTo>
                  <a:lnTo>
                    <a:pt x="53345" y="110317"/>
                  </a:lnTo>
                  <a:lnTo>
                    <a:pt x="13791" y="144210"/>
                  </a:lnTo>
                  <a:lnTo>
                    <a:pt x="0" y="180593"/>
                  </a:lnTo>
                  <a:lnTo>
                    <a:pt x="3504" y="199051"/>
                  </a:lnTo>
                  <a:lnTo>
                    <a:pt x="30518" y="234280"/>
                  </a:lnTo>
                  <a:lnTo>
                    <a:pt x="81932" y="266656"/>
                  </a:lnTo>
                  <a:lnTo>
                    <a:pt x="155017" y="295450"/>
                  </a:lnTo>
                  <a:lnTo>
                    <a:pt x="198834" y="308276"/>
                  </a:lnTo>
                  <a:lnTo>
                    <a:pt x="247046" y="319934"/>
                  </a:lnTo>
                  <a:lnTo>
                    <a:pt x="299311" y="330333"/>
                  </a:lnTo>
                  <a:lnTo>
                    <a:pt x="355290" y="339382"/>
                  </a:lnTo>
                  <a:lnTo>
                    <a:pt x="414641" y="346989"/>
                  </a:lnTo>
                  <a:lnTo>
                    <a:pt x="477022" y="353065"/>
                  </a:lnTo>
                  <a:lnTo>
                    <a:pt x="542093" y="357517"/>
                  </a:lnTo>
                  <a:lnTo>
                    <a:pt x="609513" y="360255"/>
                  </a:lnTo>
                  <a:lnTo>
                    <a:pt x="678941" y="361187"/>
                  </a:lnTo>
                  <a:lnTo>
                    <a:pt x="748370" y="360255"/>
                  </a:lnTo>
                  <a:lnTo>
                    <a:pt x="815790" y="357517"/>
                  </a:lnTo>
                  <a:lnTo>
                    <a:pt x="880861" y="353065"/>
                  </a:lnTo>
                  <a:lnTo>
                    <a:pt x="943242" y="346989"/>
                  </a:lnTo>
                  <a:lnTo>
                    <a:pt x="1002593" y="339382"/>
                  </a:lnTo>
                  <a:lnTo>
                    <a:pt x="1058572" y="330333"/>
                  </a:lnTo>
                  <a:lnTo>
                    <a:pt x="1110837" y="319934"/>
                  </a:lnTo>
                  <a:lnTo>
                    <a:pt x="1159049" y="308276"/>
                  </a:lnTo>
                  <a:lnTo>
                    <a:pt x="1202866" y="295450"/>
                  </a:lnTo>
                  <a:lnTo>
                    <a:pt x="1241947" y="281546"/>
                  </a:lnTo>
                  <a:lnTo>
                    <a:pt x="1304538" y="250870"/>
                  </a:lnTo>
                  <a:lnTo>
                    <a:pt x="1344092" y="216977"/>
                  </a:lnTo>
                  <a:lnTo>
                    <a:pt x="1357884" y="180593"/>
                  </a:lnTo>
                  <a:lnTo>
                    <a:pt x="1354379" y="162136"/>
                  </a:lnTo>
                  <a:lnTo>
                    <a:pt x="1327365" y="126907"/>
                  </a:lnTo>
                  <a:lnTo>
                    <a:pt x="1275951" y="94531"/>
                  </a:lnTo>
                  <a:lnTo>
                    <a:pt x="1202866" y="65737"/>
                  </a:lnTo>
                  <a:lnTo>
                    <a:pt x="1159049" y="52911"/>
                  </a:lnTo>
                  <a:lnTo>
                    <a:pt x="1110837" y="41253"/>
                  </a:lnTo>
                  <a:lnTo>
                    <a:pt x="1058572" y="30854"/>
                  </a:lnTo>
                  <a:lnTo>
                    <a:pt x="1002593" y="21805"/>
                  </a:lnTo>
                  <a:lnTo>
                    <a:pt x="943242" y="14198"/>
                  </a:lnTo>
                  <a:lnTo>
                    <a:pt x="880861" y="8122"/>
                  </a:lnTo>
                  <a:lnTo>
                    <a:pt x="815790" y="3670"/>
                  </a:lnTo>
                  <a:lnTo>
                    <a:pt x="748370" y="932"/>
                  </a:lnTo>
                  <a:lnTo>
                    <a:pt x="678941" y="0"/>
                  </a:lnTo>
                  <a:close/>
                </a:path>
              </a:pathLst>
            </a:custGeom>
            <a:solidFill>
              <a:srgbClr val="DCE7F7"/>
            </a:solidFill>
          </p:spPr>
          <p:txBody>
            <a:bodyPr wrap="square" lIns="0" tIns="0" rIns="0" bIns="0" rtlCol="0"/>
            <a:lstStyle/>
            <a:p>
              <a:endParaRPr/>
            </a:p>
          </p:txBody>
        </p:sp>
        <p:sp>
          <p:nvSpPr>
            <p:cNvPr id="75" name="object 36">
              <a:extLst>
                <a:ext uri="{FF2B5EF4-FFF2-40B4-BE49-F238E27FC236}">
                  <a16:creationId xmlns:a16="http://schemas.microsoft.com/office/drawing/2014/main" id="{87811381-3F21-47A9-AB19-86DDE91FBC87}"/>
                </a:ext>
              </a:extLst>
            </p:cNvPr>
            <p:cNvSpPr/>
            <p:nvPr/>
          </p:nvSpPr>
          <p:spPr>
            <a:xfrm>
              <a:off x="3965447" y="4698491"/>
              <a:ext cx="1358265" cy="361315"/>
            </a:xfrm>
            <a:custGeom>
              <a:avLst/>
              <a:gdLst/>
              <a:ahLst/>
              <a:cxnLst/>
              <a:rect l="l" t="t" r="r" b="b"/>
              <a:pathLst>
                <a:path w="1358264" h="361314">
                  <a:moveTo>
                    <a:pt x="0" y="180593"/>
                  </a:moveTo>
                  <a:lnTo>
                    <a:pt x="13791" y="144210"/>
                  </a:lnTo>
                  <a:lnTo>
                    <a:pt x="53345" y="110317"/>
                  </a:lnTo>
                  <a:lnTo>
                    <a:pt x="115936" y="79641"/>
                  </a:lnTo>
                  <a:lnTo>
                    <a:pt x="155017" y="65737"/>
                  </a:lnTo>
                  <a:lnTo>
                    <a:pt x="198834" y="52911"/>
                  </a:lnTo>
                  <a:lnTo>
                    <a:pt x="247046" y="41253"/>
                  </a:lnTo>
                  <a:lnTo>
                    <a:pt x="299311" y="30854"/>
                  </a:lnTo>
                  <a:lnTo>
                    <a:pt x="355290" y="21805"/>
                  </a:lnTo>
                  <a:lnTo>
                    <a:pt x="414641" y="14198"/>
                  </a:lnTo>
                  <a:lnTo>
                    <a:pt x="477022" y="8122"/>
                  </a:lnTo>
                  <a:lnTo>
                    <a:pt x="542093" y="3670"/>
                  </a:lnTo>
                  <a:lnTo>
                    <a:pt x="609513" y="932"/>
                  </a:lnTo>
                  <a:lnTo>
                    <a:pt x="678941" y="0"/>
                  </a:lnTo>
                  <a:lnTo>
                    <a:pt x="748370" y="932"/>
                  </a:lnTo>
                  <a:lnTo>
                    <a:pt x="815790" y="3670"/>
                  </a:lnTo>
                  <a:lnTo>
                    <a:pt x="880861" y="8122"/>
                  </a:lnTo>
                  <a:lnTo>
                    <a:pt x="943242" y="14198"/>
                  </a:lnTo>
                  <a:lnTo>
                    <a:pt x="1002593" y="21805"/>
                  </a:lnTo>
                  <a:lnTo>
                    <a:pt x="1058572" y="30854"/>
                  </a:lnTo>
                  <a:lnTo>
                    <a:pt x="1110837" y="41253"/>
                  </a:lnTo>
                  <a:lnTo>
                    <a:pt x="1159049" y="52911"/>
                  </a:lnTo>
                  <a:lnTo>
                    <a:pt x="1202866" y="65737"/>
                  </a:lnTo>
                  <a:lnTo>
                    <a:pt x="1241947" y="79641"/>
                  </a:lnTo>
                  <a:lnTo>
                    <a:pt x="1304538" y="110317"/>
                  </a:lnTo>
                  <a:lnTo>
                    <a:pt x="1344092" y="144210"/>
                  </a:lnTo>
                  <a:lnTo>
                    <a:pt x="1357884" y="180593"/>
                  </a:lnTo>
                  <a:lnTo>
                    <a:pt x="1354379" y="199051"/>
                  </a:lnTo>
                  <a:lnTo>
                    <a:pt x="1327365" y="234280"/>
                  </a:lnTo>
                  <a:lnTo>
                    <a:pt x="1275951" y="266656"/>
                  </a:lnTo>
                  <a:lnTo>
                    <a:pt x="1202866" y="295450"/>
                  </a:lnTo>
                  <a:lnTo>
                    <a:pt x="1159049" y="308276"/>
                  </a:lnTo>
                  <a:lnTo>
                    <a:pt x="1110837" y="319934"/>
                  </a:lnTo>
                  <a:lnTo>
                    <a:pt x="1058572" y="330333"/>
                  </a:lnTo>
                  <a:lnTo>
                    <a:pt x="1002593" y="339382"/>
                  </a:lnTo>
                  <a:lnTo>
                    <a:pt x="943242" y="346989"/>
                  </a:lnTo>
                  <a:lnTo>
                    <a:pt x="880861" y="353065"/>
                  </a:lnTo>
                  <a:lnTo>
                    <a:pt x="815790" y="357517"/>
                  </a:lnTo>
                  <a:lnTo>
                    <a:pt x="748370" y="360255"/>
                  </a:lnTo>
                  <a:lnTo>
                    <a:pt x="678941" y="361187"/>
                  </a:lnTo>
                  <a:lnTo>
                    <a:pt x="609513" y="360255"/>
                  </a:lnTo>
                  <a:lnTo>
                    <a:pt x="542093" y="357517"/>
                  </a:lnTo>
                  <a:lnTo>
                    <a:pt x="477022" y="353065"/>
                  </a:lnTo>
                  <a:lnTo>
                    <a:pt x="414641" y="346989"/>
                  </a:lnTo>
                  <a:lnTo>
                    <a:pt x="355290" y="339382"/>
                  </a:lnTo>
                  <a:lnTo>
                    <a:pt x="299311" y="330333"/>
                  </a:lnTo>
                  <a:lnTo>
                    <a:pt x="247046" y="319934"/>
                  </a:lnTo>
                  <a:lnTo>
                    <a:pt x="198834" y="308276"/>
                  </a:lnTo>
                  <a:lnTo>
                    <a:pt x="155017" y="295450"/>
                  </a:lnTo>
                  <a:lnTo>
                    <a:pt x="115936" y="281546"/>
                  </a:lnTo>
                  <a:lnTo>
                    <a:pt x="53345" y="250870"/>
                  </a:lnTo>
                  <a:lnTo>
                    <a:pt x="13791" y="216977"/>
                  </a:lnTo>
                  <a:lnTo>
                    <a:pt x="0" y="180593"/>
                  </a:lnTo>
                  <a:close/>
                </a:path>
              </a:pathLst>
            </a:custGeom>
            <a:ln w="12700">
              <a:solidFill>
                <a:srgbClr val="585B5E"/>
              </a:solidFill>
            </a:ln>
          </p:spPr>
          <p:txBody>
            <a:bodyPr wrap="square" lIns="0" tIns="0" rIns="0" bIns="0" rtlCol="0"/>
            <a:lstStyle/>
            <a:p>
              <a:endParaRPr/>
            </a:p>
          </p:txBody>
        </p:sp>
      </p:grpSp>
      <p:sp>
        <p:nvSpPr>
          <p:cNvPr id="76" name="object 37">
            <a:extLst>
              <a:ext uri="{FF2B5EF4-FFF2-40B4-BE49-F238E27FC236}">
                <a16:creationId xmlns:a16="http://schemas.microsoft.com/office/drawing/2014/main" id="{FC6484EE-DF13-4906-ABDE-4F692D3C1F48}"/>
              </a:ext>
            </a:extLst>
          </p:cNvPr>
          <p:cNvSpPr txBox="1"/>
          <p:nvPr/>
        </p:nvSpPr>
        <p:spPr>
          <a:xfrm>
            <a:off x="4558010" y="4997217"/>
            <a:ext cx="626745" cy="391795"/>
          </a:xfrm>
          <a:prstGeom prst="rect">
            <a:avLst/>
          </a:prstGeom>
        </p:spPr>
        <p:txBody>
          <a:bodyPr vert="horz" wrap="square" lIns="0" tIns="12700" rIns="0" bIns="0" rtlCol="0">
            <a:spAutoFit/>
          </a:bodyPr>
          <a:lstStyle/>
          <a:p>
            <a:pPr marL="233679" marR="5080" indent="-220979">
              <a:lnSpc>
                <a:spcPct val="100000"/>
              </a:lnSpc>
              <a:spcBef>
                <a:spcPts val="100"/>
              </a:spcBef>
            </a:pPr>
            <a:r>
              <a:rPr sz="1200" spc="-5" dirty="0">
                <a:latin typeface="Calibri"/>
                <a:cs typeface="Calibri"/>
              </a:rPr>
              <a:t>C</a:t>
            </a:r>
            <a:r>
              <a:rPr sz="1200" dirty="0">
                <a:latin typeface="Calibri"/>
                <a:cs typeface="Calibri"/>
              </a:rPr>
              <a:t>u</a:t>
            </a:r>
            <a:r>
              <a:rPr sz="1200" spc="-15" dirty="0">
                <a:latin typeface="Calibri"/>
                <a:cs typeface="Calibri"/>
              </a:rPr>
              <a:t>s</a:t>
            </a:r>
            <a:r>
              <a:rPr sz="1200" spc="-10" dirty="0">
                <a:latin typeface="Calibri"/>
                <a:cs typeface="Calibri"/>
              </a:rPr>
              <a:t>t</a:t>
            </a:r>
            <a:r>
              <a:rPr sz="1200" spc="-5" dirty="0">
                <a:latin typeface="Calibri"/>
                <a:cs typeface="Calibri"/>
              </a:rPr>
              <a:t>o</a:t>
            </a:r>
            <a:r>
              <a:rPr sz="1200" dirty="0">
                <a:latin typeface="Calibri"/>
                <a:cs typeface="Calibri"/>
              </a:rPr>
              <a:t>mer  </a:t>
            </a:r>
            <a:r>
              <a:rPr sz="1200" spc="-5" dirty="0">
                <a:latin typeface="Calibri"/>
                <a:cs typeface="Calibri"/>
              </a:rPr>
              <a:t>C2</a:t>
            </a:r>
            <a:endParaRPr sz="1200">
              <a:latin typeface="Calibri"/>
              <a:cs typeface="Calibri"/>
            </a:endParaRPr>
          </a:p>
        </p:txBody>
      </p:sp>
      <p:grpSp>
        <p:nvGrpSpPr>
          <p:cNvPr id="77" name="object 38">
            <a:extLst>
              <a:ext uri="{FF2B5EF4-FFF2-40B4-BE49-F238E27FC236}">
                <a16:creationId xmlns:a16="http://schemas.microsoft.com/office/drawing/2014/main" id="{4BB64483-980D-4FEB-A523-A7D86DE55BB6}"/>
              </a:ext>
            </a:extLst>
          </p:cNvPr>
          <p:cNvGrpSpPr/>
          <p:nvPr/>
        </p:nvGrpSpPr>
        <p:grpSpPr>
          <a:xfrm>
            <a:off x="6838802" y="5062748"/>
            <a:ext cx="1370965" cy="374015"/>
            <a:chOff x="6612381" y="4740909"/>
            <a:chExt cx="1370965" cy="374015"/>
          </a:xfrm>
        </p:grpSpPr>
        <p:sp>
          <p:nvSpPr>
            <p:cNvPr id="78" name="object 39">
              <a:extLst>
                <a:ext uri="{FF2B5EF4-FFF2-40B4-BE49-F238E27FC236}">
                  <a16:creationId xmlns:a16="http://schemas.microsoft.com/office/drawing/2014/main" id="{83772490-DCD8-4F08-A0BC-FC890F7DC001}"/>
                </a:ext>
              </a:extLst>
            </p:cNvPr>
            <p:cNvSpPr/>
            <p:nvPr/>
          </p:nvSpPr>
          <p:spPr>
            <a:xfrm>
              <a:off x="6618731" y="4747259"/>
              <a:ext cx="1358265" cy="361315"/>
            </a:xfrm>
            <a:custGeom>
              <a:avLst/>
              <a:gdLst/>
              <a:ahLst/>
              <a:cxnLst/>
              <a:rect l="l" t="t" r="r" b="b"/>
              <a:pathLst>
                <a:path w="1358265" h="361314">
                  <a:moveTo>
                    <a:pt x="678942" y="0"/>
                  </a:moveTo>
                  <a:lnTo>
                    <a:pt x="609513" y="932"/>
                  </a:lnTo>
                  <a:lnTo>
                    <a:pt x="542093" y="3670"/>
                  </a:lnTo>
                  <a:lnTo>
                    <a:pt x="477022" y="8122"/>
                  </a:lnTo>
                  <a:lnTo>
                    <a:pt x="414641" y="14198"/>
                  </a:lnTo>
                  <a:lnTo>
                    <a:pt x="355290" y="21805"/>
                  </a:lnTo>
                  <a:lnTo>
                    <a:pt x="299311" y="30854"/>
                  </a:lnTo>
                  <a:lnTo>
                    <a:pt x="247046" y="41253"/>
                  </a:lnTo>
                  <a:lnTo>
                    <a:pt x="198834" y="52911"/>
                  </a:lnTo>
                  <a:lnTo>
                    <a:pt x="155017" y="65737"/>
                  </a:lnTo>
                  <a:lnTo>
                    <a:pt x="115936" y="79641"/>
                  </a:lnTo>
                  <a:lnTo>
                    <a:pt x="53345" y="110317"/>
                  </a:lnTo>
                  <a:lnTo>
                    <a:pt x="13791" y="144210"/>
                  </a:lnTo>
                  <a:lnTo>
                    <a:pt x="0" y="180594"/>
                  </a:lnTo>
                  <a:lnTo>
                    <a:pt x="3504" y="199051"/>
                  </a:lnTo>
                  <a:lnTo>
                    <a:pt x="30518" y="234280"/>
                  </a:lnTo>
                  <a:lnTo>
                    <a:pt x="81932" y="266656"/>
                  </a:lnTo>
                  <a:lnTo>
                    <a:pt x="155017" y="295450"/>
                  </a:lnTo>
                  <a:lnTo>
                    <a:pt x="198834" y="308276"/>
                  </a:lnTo>
                  <a:lnTo>
                    <a:pt x="247046" y="319934"/>
                  </a:lnTo>
                  <a:lnTo>
                    <a:pt x="299311" y="330333"/>
                  </a:lnTo>
                  <a:lnTo>
                    <a:pt x="355290" y="339382"/>
                  </a:lnTo>
                  <a:lnTo>
                    <a:pt x="414641" y="346989"/>
                  </a:lnTo>
                  <a:lnTo>
                    <a:pt x="477022" y="353065"/>
                  </a:lnTo>
                  <a:lnTo>
                    <a:pt x="542093" y="357517"/>
                  </a:lnTo>
                  <a:lnTo>
                    <a:pt x="609513" y="360255"/>
                  </a:lnTo>
                  <a:lnTo>
                    <a:pt x="678942" y="361188"/>
                  </a:lnTo>
                  <a:lnTo>
                    <a:pt x="748370" y="360255"/>
                  </a:lnTo>
                  <a:lnTo>
                    <a:pt x="815790" y="357517"/>
                  </a:lnTo>
                  <a:lnTo>
                    <a:pt x="880861" y="353065"/>
                  </a:lnTo>
                  <a:lnTo>
                    <a:pt x="943242" y="346989"/>
                  </a:lnTo>
                  <a:lnTo>
                    <a:pt x="1002593" y="339382"/>
                  </a:lnTo>
                  <a:lnTo>
                    <a:pt x="1058572" y="330333"/>
                  </a:lnTo>
                  <a:lnTo>
                    <a:pt x="1110837" y="319934"/>
                  </a:lnTo>
                  <a:lnTo>
                    <a:pt x="1159049" y="308276"/>
                  </a:lnTo>
                  <a:lnTo>
                    <a:pt x="1202866" y="295450"/>
                  </a:lnTo>
                  <a:lnTo>
                    <a:pt x="1241947" y="281546"/>
                  </a:lnTo>
                  <a:lnTo>
                    <a:pt x="1304538" y="250870"/>
                  </a:lnTo>
                  <a:lnTo>
                    <a:pt x="1344092" y="216977"/>
                  </a:lnTo>
                  <a:lnTo>
                    <a:pt x="1357884" y="180594"/>
                  </a:lnTo>
                  <a:lnTo>
                    <a:pt x="1354379" y="162136"/>
                  </a:lnTo>
                  <a:lnTo>
                    <a:pt x="1327365" y="126907"/>
                  </a:lnTo>
                  <a:lnTo>
                    <a:pt x="1275951" y="94531"/>
                  </a:lnTo>
                  <a:lnTo>
                    <a:pt x="1202866" y="65737"/>
                  </a:lnTo>
                  <a:lnTo>
                    <a:pt x="1159049" y="52911"/>
                  </a:lnTo>
                  <a:lnTo>
                    <a:pt x="1110837" y="41253"/>
                  </a:lnTo>
                  <a:lnTo>
                    <a:pt x="1058572" y="30854"/>
                  </a:lnTo>
                  <a:lnTo>
                    <a:pt x="1002593" y="21805"/>
                  </a:lnTo>
                  <a:lnTo>
                    <a:pt x="943242" y="14198"/>
                  </a:lnTo>
                  <a:lnTo>
                    <a:pt x="880861" y="8122"/>
                  </a:lnTo>
                  <a:lnTo>
                    <a:pt x="815790" y="3670"/>
                  </a:lnTo>
                  <a:lnTo>
                    <a:pt x="748370" y="932"/>
                  </a:lnTo>
                  <a:lnTo>
                    <a:pt x="678942" y="0"/>
                  </a:lnTo>
                  <a:close/>
                </a:path>
              </a:pathLst>
            </a:custGeom>
            <a:solidFill>
              <a:srgbClr val="DCE7F7"/>
            </a:solidFill>
          </p:spPr>
          <p:txBody>
            <a:bodyPr wrap="square" lIns="0" tIns="0" rIns="0" bIns="0" rtlCol="0"/>
            <a:lstStyle/>
            <a:p>
              <a:endParaRPr/>
            </a:p>
          </p:txBody>
        </p:sp>
        <p:sp>
          <p:nvSpPr>
            <p:cNvPr id="79" name="object 40">
              <a:extLst>
                <a:ext uri="{FF2B5EF4-FFF2-40B4-BE49-F238E27FC236}">
                  <a16:creationId xmlns:a16="http://schemas.microsoft.com/office/drawing/2014/main" id="{C44B2886-766D-4FE6-9395-40F0517C3C5A}"/>
                </a:ext>
              </a:extLst>
            </p:cNvPr>
            <p:cNvSpPr/>
            <p:nvPr/>
          </p:nvSpPr>
          <p:spPr>
            <a:xfrm>
              <a:off x="6618731" y="4747259"/>
              <a:ext cx="1358265" cy="361315"/>
            </a:xfrm>
            <a:custGeom>
              <a:avLst/>
              <a:gdLst/>
              <a:ahLst/>
              <a:cxnLst/>
              <a:rect l="l" t="t" r="r" b="b"/>
              <a:pathLst>
                <a:path w="1358265" h="361314">
                  <a:moveTo>
                    <a:pt x="0" y="180594"/>
                  </a:moveTo>
                  <a:lnTo>
                    <a:pt x="13791" y="144210"/>
                  </a:lnTo>
                  <a:lnTo>
                    <a:pt x="53345" y="110317"/>
                  </a:lnTo>
                  <a:lnTo>
                    <a:pt x="115936" y="79641"/>
                  </a:lnTo>
                  <a:lnTo>
                    <a:pt x="155017" y="65737"/>
                  </a:lnTo>
                  <a:lnTo>
                    <a:pt x="198834" y="52911"/>
                  </a:lnTo>
                  <a:lnTo>
                    <a:pt x="247046" y="41253"/>
                  </a:lnTo>
                  <a:lnTo>
                    <a:pt x="299311" y="30854"/>
                  </a:lnTo>
                  <a:lnTo>
                    <a:pt x="355290" y="21805"/>
                  </a:lnTo>
                  <a:lnTo>
                    <a:pt x="414641" y="14198"/>
                  </a:lnTo>
                  <a:lnTo>
                    <a:pt x="477022" y="8122"/>
                  </a:lnTo>
                  <a:lnTo>
                    <a:pt x="542093" y="3670"/>
                  </a:lnTo>
                  <a:lnTo>
                    <a:pt x="609513" y="932"/>
                  </a:lnTo>
                  <a:lnTo>
                    <a:pt x="678942" y="0"/>
                  </a:lnTo>
                  <a:lnTo>
                    <a:pt x="748370" y="932"/>
                  </a:lnTo>
                  <a:lnTo>
                    <a:pt x="815790" y="3670"/>
                  </a:lnTo>
                  <a:lnTo>
                    <a:pt x="880861" y="8122"/>
                  </a:lnTo>
                  <a:lnTo>
                    <a:pt x="943242" y="14198"/>
                  </a:lnTo>
                  <a:lnTo>
                    <a:pt x="1002593" y="21805"/>
                  </a:lnTo>
                  <a:lnTo>
                    <a:pt x="1058572" y="30854"/>
                  </a:lnTo>
                  <a:lnTo>
                    <a:pt x="1110837" y="41253"/>
                  </a:lnTo>
                  <a:lnTo>
                    <a:pt x="1159049" y="52911"/>
                  </a:lnTo>
                  <a:lnTo>
                    <a:pt x="1202866" y="65737"/>
                  </a:lnTo>
                  <a:lnTo>
                    <a:pt x="1241947" y="79641"/>
                  </a:lnTo>
                  <a:lnTo>
                    <a:pt x="1304538" y="110317"/>
                  </a:lnTo>
                  <a:lnTo>
                    <a:pt x="1344092" y="144210"/>
                  </a:lnTo>
                  <a:lnTo>
                    <a:pt x="1357884" y="180594"/>
                  </a:lnTo>
                  <a:lnTo>
                    <a:pt x="1354379" y="199051"/>
                  </a:lnTo>
                  <a:lnTo>
                    <a:pt x="1327365" y="234280"/>
                  </a:lnTo>
                  <a:lnTo>
                    <a:pt x="1275951" y="266656"/>
                  </a:lnTo>
                  <a:lnTo>
                    <a:pt x="1202866" y="295450"/>
                  </a:lnTo>
                  <a:lnTo>
                    <a:pt x="1159049" y="308276"/>
                  </a:lnTo>
                  <a:lnTo>
                    <a:pt x="1110837" y="319934"/>
                  </a:lnTo>
                  <a:lnTo>
                    <a:pt x="1058572" y="330333"/>
                  </a:lnTo>
                  <a:lnTo>
                    <a:pt x="1002593" y="339382"/>
                  </a:lnTo>
                  <a:lnTo>
                    <a:pt x="943242" y="346989"/>
                  </a:lnTo>
                  <a:lnTo>
                    <a:pt x="880861" y="353065"/>
                  </a:lnTo>
                  <a:lnTo>
                    <a:pt x="815790" y="357517"/>
                  </a:lnTo>
                  <a:lnTo>
                    <a:pt x="748370" y="360255"/>
                  </a:lnTo>
                  <a:lnTo>
                    <a:pt x="678942" y="361188"/>
                  </a:lnTo>
                  <a:lnTo>
                    <a:pt x="609513" y="360255"/>
                  </a:lnTo>
                  <a:lnTo>
                    <a:pt x="542093" y="357517"/>
                  </a:lnTo>
                  <a:lnTo>
                    <a:pt x="477022" y="353065"/>
                  </a:lnTo>
                  <a:lnTo>
                    <a:pt x="414641" y="346989"/>
                  </a:lnTo>
                  <a:lnTo>
                    <a:pt x="355290" y="339382"/>
                  </a:lnTo>
                  <a:lnTo>
                    <a:pt x="299311" y="330333"/>
                  </a:lnTo>
                  <a:lnTo>
                    <a:pt x="247046" y="319934"/>
                  </a:lnTo>
                  <a:lnTo>
                    <a:pt x="198834" y="308276"/>
                  </a:lnTo>
                  <a:lnTo>
                    <a:pt x="155017" y="295450"/>
                  </a:lnTo>
                  <a:lnTo>
                    <a:pt x="115936" y="281546"/>
                  </a:lnTo>
                  <a:lnTo>
                    <a:pt x="53345" y="250870"/>
                  </a:lnTo>
                  <a:lnTo>
                    <a:pt x="13791" y="216977"/>
                  </a:lnTo>
                  <a:lnTo>
                    <a:pt x="0" y="180594"/>
                  </a:lnTo>
                  <a:close/>
                </a:path>
              </a:pathLst>
            </a:custGeom>
            <a:ln w="12700">
              <a:solidFill>
                <a:srgbClr val="585B5E"/>
              </a:solidFill>
            </a:ln>
          </p:spPr>
          <p:txBody>
            <a:bodyPr wrap="square" lIns="0" tIns="0" rIns="0" bIns="0" rtlCol="0"/>
            <a:lstStyle/>
            <a:p>
              <a:endParaRPr/>
            </a:p>
          </p:txBody>
        </p:sp>
      </p:grpSp>
      <p:sp>
        <p:nvSpPr>
          <p:cNvPr id="80" name="object 41">
            <a:extLst>
              <a:ext uri="{FF2B5EF4-FFF2-40B4-BE49-F238E27FC236}">
                <a16:creationId xmlns:a16="http://schemas.microsoft.com/office/drawing/2014/main" id="{F6B964F4-28CE-4709-A9F1-045C6AAEADD4}"/>
              </a:ext>
            </a:extLst>
          </p:cNvPr>
          <p:cNvSpPr txBox="1"/>
          <p:nvPr/>
        </p:nvSpPr>
        <p:spPr>
          <a:xfrm>
            <a:off x="7211675" y="5046619"/>
            <a:ext cx="626745" cy="391160"/>
          </a:xfrm>
          <a:prstGeom prst="rect">
            <a:avLst/>
          </a:prstGeom>
        </p:spPr>
        <p:txBody>
          <a:bodyPr vert="horz" wrap="square" lIns="0" tIns="12700" rIns="0" bIns="0" rtlCol="0">
            <a:spAutoFit/>
          </a:bodyPr>
          <a:lstStyle/>
          <a:p>
            <a:pPr marL="233045" marR="5080" indent="-220979">
              <a:lnSpc>
                <a:spcPct val="100000"/>
              </a:lnSpc>
              <a:spcBef>
                <a:spcPts val="100"/>
              </a:spcBef>
            </a:pPr>
            <a:r>
              <a:rPr sz="1200" spc="-5" dirty="0">
                <a:latin typeface="Calibri"/>
                <a:cs typeface="Calibri"/>
              </a:rPr>
              <a:t>C</a:t>
            </a:r>
            <a:r>
              <a:rPr sz="1200" dirty="0">
                <a:latin typeface="Calibri"/>
                <a:cs typeface="Calibri"/>
              </a:rPr>
              <a:t>u</a:t>
            </a:r>
            <a:r>
              <a:rPr sz="1200" spc="-15" dirty="0">
                <a:latin typeface="Calibri"/>
                <a:cs typeface="Calibri"/>
              </a:rPr>
              <a:t>s</a:t>
            </a:r>
            <a:r>
              <a:rPr sz="1200" spc="-10" dirty="0">
                <a:latin typeface="Calibri"/>
                <a:cs typeface="Calibri"/>
              </a:rPr>
              <a:t>t</a:t>
            </a:r>
            <a:r>
              <a:rPr sz="1200" spc="-5" dirty="0">
                <a:latin typeface="Calibri"/>
                <a:cs typeface="Calibri"/>
              </a:rPr>
              <a:t>o</a:t>
            </a:r>
            <a:r>
              <a:rPr sz="1200" dirty="0">
                <a:latin typeface="Calibri"/>
                <a:cs typeface="Calibri"/>
              </a:rPr>
              <a:t>mer  </a:t>
            </a:r>
            <a:r>
              <a:rPr sz="1200" spc="-5" dirty="0">
                <a:latin typeface="Calibri"/>
                <a:cs typeface="Calibri"/>
              </a:rPr>
              <a:t>C3</a:t>
            </a:r>
            <a:endParaRPr sz="1200">
              <a:latin typeface="Calibri"/>
              <a:cs typeface="Calibri"/>
            </a:endParaRPr>
          </a:p>
        </p:txBody>
      </p:sp>
    </p:spTree>
    <p:extLst>
      <p:ext uri="{BB962C8B-B14F-4D97-AF65-F5344CB8AC3E}">
        <p14:creationId xmlns:p14="http://schemas.microsoft.com/office/powerpoint/2010/main" val="298673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 – SP Portal</a:t>
            </a:r>
          </a:p>
        </p:txBody>
      </p:sp>
      <p:sp>
        <p:nvSpPr>
          <p:cNvPr id="82" name="object 3">
            <a:extLst>
              <a:ext uri="{FF2B5EF4-FFF2-40B4-BE49-F238E27FC236}">
                <a16:creationId xmlns:a16="http://schemas.microsoft.com/office/drawing/2014/main" id="{0AB4B89A-9006-4A6D-A54F-D78FED537AF9}"/>
              </a:ext>
            </a:extLst>
          </p:cNvPr>
          <p:cNvSpPr txBox="1"/>
          <p:nvPr/>
        </p:nvSpPr>
        <p:spPr>
          <a:xfrm>
            <a:off x="609961" y="1088261"/>
            <a:ext cx="51288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Create</a:t>
            </a:r>
            <a:r>
              <a:rPr sz="1800" b="1" spc="5" dirty="0">
                <a:latin typeface="Arial"/>
                <a:cs typeface="Arial"/>
              </a:rPr>
              <a:t> </a:t>
            </a:r>
            <a:r>
              <a:rPr sz="1800" b="1" spc="-5" dirty="0">
                <a:latin typeface="Arial"/>
                <a:cs typeface="Arial"/>
              </a:rPr>
              <a:t>Customer</a:t>
            </a:r>
            <a:r>
              <a:rPr sz="1800" b="1" spc="5" dirty="0">
                <a:latin typeface="Arial"/>
                <a:cs typeface="Arial"/>
              </a:rPr>
              <a:t> </a:t>
            </a:r>
            <a:r>
              <a:rPr sz="1800" b="1" dirty="0">
                <a:latin typeface="Arial"/>
                <a:cs typeface="Arial"/>
              </a:rPr>
              <a:t>Group for</a:t>
            </a:r>
            <a:r>
              <a:rPr sz="1800" b="1" spc="-15" dirty="0">
                <a:latin typeface="Arial"/>
                <a:cs typeface="Arial"/>
              </a:rPr>
              <a:t> </a:t>
            </a:r>
            <a:r>
              <a:rPr sz="1800" b="1" spc="-5" dirty="0">
                <a:latin typeface="Arial"/>
                <a:cs typeface="Arial"/>
              </a:rPr>
              <a:t>existing</a:t>
            </a:r>
            <a:r>
              <a:rPr sz="1800" b="1" spc="5" dirty="0">
                <a:latin typeface="Arial"/>
                <a:cs typeface="Arial"/>
              </a:rPr>
              <a:t> </a:t>
            </a:r>
            <a:r>
              <a:rPr sz="1800" b="1" spc="-5" dirty="0">
                <a:latin typeface="Arial"/>
                <a:cs typeface="Arial"/>
              </a:rPr>
              <a:t>customers</a:t>
            </a:r>
            <a:endParaRPr sz="1800">
              <a:latin typeface="Arial"/>
              <a:cs typeface="Arial"/>
            </a:endParaRPr>
          </a:p>
        </p:txBody>
      </p:sp>
      <p:sp>
        <p:nvSpPr>
          <p:cNvPr id="83" name="object 4">
            <a:extLst>
              <a:ext uri="{FF2B5EF4-FFF2-40B4-BE49-F238E27FC236}">
                <a16:creationId xmlns:a16="http://schemas.microsoft.com/office/drawing/2014/main" id="{0568EFEF-0F78-43C4-8EC1-BFB641F2B4EF}"/>
              </a:ext>
            </a:extLst>
          </p:cNvPr>
          <p:cNvSpPr txBox="1"/>
          <p:nvPr/>
        </p:nvSpPr>
        <p:spPr>
          <a:xfrm>
            <a:off x="937519" y="1483230"/>
            <a:ext cx="1163320" cy="184785"/>
          </a:xfrm>
          <a:prstGeom prst="rect">
            <a:avLst/>
          </a:prstGeom>
          <a:solidFill>
            <a:srgbClr val="000080"/>
          </a:solidFill>
        </p:spPr>
        <p:txBody>
          <a:bodyPr vert="horz" wrap="square" lIns="0" tIns="0" rIns="0" bIns="0" rtlCol="0">
            <a:spAutoFit/>
          </a:bodyPr>
          <a:lstStyle/>
          <a:p>
            <a:pPr>
              <a:lnSpc>
                <a:spcPts val="1415"/>
              </a:lnSpc>
            </a:pPr>
            <a:r>
              <a:rPr sz="1300" spc="-10" dirty="0">
                <a:solidFill>
                  <a:srgbClr val="FFFFFF"/>
                </a:solidFill>
                <a:latin typeface="Arial"/>
                <a:cs typeface="Arial"/>
              </a:rPr>
              <a:t>OMS</a:t>
            </a:r>
            <a:r>
              <a:rPr sz="1300" spc="-5" dirty="0">
                <a:solidFill>
                  <a:srgbClr val="FFFFFF"/>
                </a:solidFill>
                <a:latin typeface="Arial"/>
                <a:cs typeface="Arial"/>
              </a:rPr>
              <a:t> SP</a:t>
            </a:r>
            <a:r>
              <a:rPr sz="1300" spc="-50"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84" name="object 5">
            <a:extLst>
              <a:ext uri="{FF2B5EF4-FFF2-40B4-BE49-F238E27FC236}">
                <a16:creationId xmlns:a16="http://schemas.microsoft.com/office/drawing/2014/main" id="{DFC6289F-F8C2-4CA1-BD45-98BA4F227C9F}"/>
              </a:ext>
            </a:extLst>
          </p:cNvPr>
          <p:cNvSpPr txBox="1"/>
          <p:nvPr/>
        </p:nvSpPr>
        <p:spPr>
          <a:xfrm>
            <a:off x="2087987" y="1452496"/>
            <a:ext cx="2331085" cy="223520"/>
          </a:xfrm>
          <a:prstGeom prst="rect">
            <a:avLst/>
          </a:prstGeom>
        </p:spPr>
        <p:txBody>
          <a:bodyPr vert="horz" wrap="square" lIns="0" tIns="12065" rIns="0" bIns="0" rtlCol="0">
            <a:spAutoFit/>
          </a:bodyPr>
          <a:lstStyle/>
          <a:p>
            <a:pPr marL="154305" indent="-142240">
              <a:lnSpc>
                <a:spcPct val="100000"/>
              </a:lnSpc>
              <a:spcBef>
                <a:spcPts val="95"/>
              </a:spcBef>
              <a:buChar char="&gt;"/>
              <a:tabLst>
                <a:tab pos="154940" algn="l"/>
              </a:tabLst>
            </a:pPr>
            <a:r>
              <a:rPr sz="1300" spc="-5" dirty="0">
                <a:latin typeface="Arial"/>
                <a:cs typeface="Arial"/>
              </a:rPr>
              <a:t>Customers</a:t>
            </a:r>
            <a:r>
              <a:rPr sz="1300" spc="20" dirty="0">
                <a:latin typeface="Arial"/>
                <a:cs typeface="Arial"/>
              </a:rPr>
              <a:t> </a:t>
            </a:r>
            <a:r>
              <a:rPr sz="1300" spc="-5" dirty="0">
                <a:latin typeface="Arial"/>
                <a:cs typeface="Arial"/>
              </a:rPr>
              <a:t>&gt;Customer</a:t>
            </a:r>
            <a:r>
              <a:rPr sz="1300" spc="15" dirty="0">
                <a:latin typeface="Arial"/>
                <a:cs typeface="Arial"/>
              </a:rPr>
              <a:t> </a:t>
            </a:r>
            <a:r>
              <a:rPr sz="1300" spc="-5" dirty="0">
                <a:latin typeface="Arial"/>
                <a:cs typeface="Arial"/>
              </a:rPr>
              <a:t>Group</a:t>
            </a:r>
            <a:endParaRPr sz="1300">
              <a:latin typeface="Arial"/>
              <a:cs typeface="Arial"/>
            </a:endParaRPr>
          </a:p>
        </p:txBody>
      </p:sp>
      <p:pic>
        <p:nvPicPr>
          <p:cNvPr id="85" name="object 6">
            <a:extLst>
              <a:ext uri="{FF2B5EF4-FFF2-40B4-BE49-F238E27FC236}">
                <a16:creationId xmlns:a16="http://schemas.microsoft.com/office/drawing/2014/main" id="{D6A3C699-EA88-49AC-9809-2B5B44AC05F1}"/>
              </a:ext>
            </a:extLst>
          </p:cNvPr>
          <p:cNvPicPr/>
          <p:nvPr/>
        </p:nvPicPr>
        <p:blipFill>
          <a:blip r:embed="rId2" cstate="print"/>
          <a:stretch>
            <a:fillRect/>
          </a:stretch>
        </p:blipFill>
        <p:spPr>
          <a:xfrm>
            <a:off x="1206353" y="4377306"/>
            <a:ext cx="5743956" cy="2170176"/>
          </a:xfrm>
          <a:prstGeom prst="rect">
            <a:avLst/>
          </a:prstGeom>
        </p:spPr>
      </p:pic>
      <p:pic>
        <p:nvPicPr>
          <p:cNvPr id="86" name="object 7">
            <a:extLst>
              <a:ext uri="{FF2B5EF4-FFF2-40B4-BE49-F238E27FC236}">
                <a16:creationId xmlns:a16="http://schemas.microsoft.com/office/drawing/2014/main" id="{6DEEE176-91D9-4A94-924D-28554791FDB9}"/>
              </a:ext>
            </a:extLst>
          </p:cNvPr>
          <p:cNvPicPr/>
          <p:nvPr/>
        </p:nvPicPr>
        <p:blipFill>
          <a:blip r:embed="rId3" cstate="print"/>
          <a:stretch>
            <a:fillRect/>
          </a:stretch>
        </p:blipFill>
        <p:spPr>
          <a:xfrm>
            <a:off x="1206353" y="2066495"/>
            <a:ext cx="5716524" cy="1893235"/>
          </a:xfrm>
          <a:prstGeom prst="rect">
            <a:avLst/>
          </a:prstGeom>
        </p:spPr>
      </p:pic>
      <p:sp>
        <p:nvSpPr>
          <p:cNvPr id="87" name="object 8">
            <a:extLst>
              <a:ext uri="{FF2B5EF4-FFF2-40B4-BE49-F238E27FC236}">
                <a16:creationId xmlns:a16="http://schemas.microsoft.com/office/drawing/2014/main" id="{21DCC9BD-D807-405C-9EA6-9B04B7125CEB}"/>
              </a:ext>
            </a:extLst>
          </p:cNvPr>
          <p:cNvSpPr txBox="1"/>
          <p:nvPr/>
        </p:nvSpPr>
        <p:spPr>
          <a:xfrm>
            <a:off x="966576" y="4079365"/>
            <a:ext cx="5890260" cy="239395"/>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400" spc="-10" dirty="0">
                <a:latin typeface="Calibri"/>
                <a:cs typeface="Calibri"/>
              </a:rPr>
              <a:t>Enter</a:t>
            </a:r>
            <a:r>
              <a:rPr sz="1400" spc="5" dirty="0">
                <a:latin typeface="Calibri"/>
                <a:cs typeface="Calibri"/>
              </a:rPr>
              <a:t> </a:t>
            </a:r>
            <a:r>
              <a:rPr sz="1400" spc="-5" dirty="0">
                <a:latin typeface="Calibri"/>
                <a:cs typeface="Calibri"/>
              </a:rPr>
              <a:t>Customer Group</a:t>
            </a:r>
            <a:r>
              <a:rPr sz="1400" spc="-10" dirty="0">
                <a:latin typeface="Calibri"/>
                <a:cs typeface="Calibri"/>
              </a:rPr>
              <a:t> </a:t>
            </a:r>
            <a:r>
              <a:rPr sz="1400" dirty="0">
                <a:latin typeface="Calibri"/>
                <a:cs typeface="Calibri"/>
              </a:rPr>
              <a:t>Name</a:t>
            </a:r>
            <a:r>
              <a:rPr sz="1400" spc="-10" dirty="0">
                <a:latin typeface="Calibri"/>
                <a:cs typeface="Calibri"/>
              </a:rPr>
              <a:t> </a:t>
            </a:r>
            <a:r>
              <a:rPr sz="1400" spc="-5" dirty="0">
                <a:latin typeface="Calibri"/>
                <a:cs typeface="Calibri"/>
              </a:rPr>
              <a:t>and</a:t>
            </a:r>
            <a:r>
              <a:rPr sz="1400" spc="5" dirty="0">
                <a:latin typeface="Calibri"/>
                <a:cs typeface="Calibri"/>
              </a:rPr>
              <a:t> </a:t>
            </a:r>
            <a:r>
              <a:rPr sz="1400" spc="-5" dirty="0">
                <a:latin typeface="Calibri"/>
                <a:cs typeface="Calibri"/>
              </a:rPr>
              <a:t>Description</a:t>
            </a:r>
            <a:r>
              <a:rPr sz="1400" spc="-10" dirty="0">
                <a:latin typeface="Calibri"/>
                <a:cs typeface="Calibri"/>
              </a:rPr>
              <a:t> </a:t>
            </a:r>
            <a:r>
              <a:rPr sz="1400" dirty="0">
                <a:latin typeface="Calibri"/>
                <a:cs typeface="Calibri"/>
              </a:rPr>
              <a:t>if necessary</a:t>
            </a:r>
            <a:r>
              <a:rPr sz="1400" spc="-5" dirty="0">
                <a:latin typeface="Calibri"/>
                <a:cs typeface="Calibri"/>
              </a:rPr>
              <a:t> and</a:t>
            </a:r>
            <a:r>
              <a:rPr sz="1400" spc="5" dirty="0">
                <a:latin typeface="Calibri"/>
                <a:cs typeface="Calibri"/>
              </a:rPr>
              <a:t> </a:t>
            </a:r>
            <a:r>
              <a:rPr sz="1400" spc="-5" dirty="0">
                <a:latin typeface="Calibri"/>
                <a:cs typeface="Calibri"/>
              </a:rPr>
              <a:t>select</a:t>
            </a:r>
            <a:r>
              <a:rPr sz="1400" spc="5" dirty="0">
                <a:latin typeface="Calibri"/>
                <a:cs typeface="Calibri"/>
              </a:rPr>
              <a:t> </a:t>
            </a:r>
            <a:r>
              <a:rPr sz="1400" spc="-20" dirty="0">
                <a:latin typeface="Calibri"/>
                <a:cs typeface="Calibri"/>
              </a:rPr>
              <a:t>Reseller.</a:t>
            </a:r>
            <a:endParaRPr sz="1400">
              <a:latin typeface="Calibri"/>
              <a:cs typeface="Calibri"/>
            </a:endParaRPr>
          </a:p>
        </p:txBody>
      </p:sp>
      <p:sp>
        <p:nvSpPr>
          <p:cNvPr id="88" name="object 9">
            <a:extLst>
              <a:ext uri="{FF2B5EF4-FFF2-40B4-BE49-F238E27FC236}">
                <a16:creationId xmlns:a16="http://schemas.microsoft.com/office/drawing/2014/main" id="{7EB4679F-90CB-41DB-9616-575536232688}"/>
              </a:ext>
            </a:extLst>
          </p:cNvPr>
          <p:cNvSpPr txBox="1"/>
          <p:nvPr/>
        </p:nvSpPr>
        <p:spPr>
          <a:xfrm>
            <a:off x="1015648" y="1777744"/>
            <a:ext cx="6045681" cy="228909"/>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1400" dirty="0">
                <a:latin typeface="Calibri"/>
                <a:cs typeface="Calibri"/>
              </a:rPr>
              <a:t>Go</a:t>
            </a:r>
            <a:r>
              <a:rPr sz="1400" spc="-15" dirty="0">
                <a:latin typeface="Calibri"/>
                <a:cs typeface="Calibri"/>
              </a:rPr>
              <a:t> </a:t>
            </a:r>
            <a:r>
              <a:rPr sz="1400" spc="-10" dirty="0">
                <a:latin typeface="Calibri"/>
                <a:cs typeface="Calibri"/>
              </a:rPr>
              <a:t>to</a:t>
            </a:r>
            <a:r>
              <a:rPr sz="1400" dirty="0">
                <a:latin typeface="Calibri"/>
                <a:cs typeface="Calibri"/>
              </a:rPr>
              <a:t> </a:t>
            </a:r>
            <a:r>
              <a:rPr sz="1400" spc="-5" dirty="0">
                <a:latin typeface="Calibri"/>
                <a:cs typeface="Calibri"/>
              </a:rPr>
              <a:t>the</a:t>
            </a:r>
            <a:r>
              <a:rPr lang="en-GB" sz="1400" spc="-5" dirty="0">
                <a:latin typeface="Calibri"/>
                <a:cs typeface="Calibri"/>
              </a:rPr>
              <a:t> customer group</a:t>
            </a:r>
            <a:r>
              <a:rPr sz="1400" spc="20" dirty="0">
                <a:latin typeface="Calibri"/>
                <a:cs typeface="Calibri"/>
              </a:rPr>
              <a:t> </a:t>
            </a:r>
            <a:r>
              <a:rPr sz="1400" spc="-5" dirty="0">
                <a:latin typeface="Calibri"/>
                <a:cs typeface="Calibri"/>
              </a:rPr>
              <a:t>menu</a:t>
            </a:r>
            <a:r>
              <a:rPr sz="1400" spc="5" dirty="0">
                <a:latin typeface="Calibri"/>
                <a:cs typeface="Calibri"/>
              </a:rPr>
              <a:t> </a:t>
            </a:r>
            <a:r>
              <a:rPr sz="1400" spc="-5" dirty="0">
                <a:latin typeface="Calibri"/>
                <a:cs typeface="Calibri"/>
              </a:rPr>
              <a:t>and</a:t>
            </a:r>
            <a:r>
              <a:rPr sz="1400" dirty="0">
                <a:latin typeface="Calibri"/>
                <a:cs typeface="Calibri"/>
              </a:rPr>
              <a:t> </a:t>
            </a:r>
            <a:r>
              <a:rPr lang="en-GB" sz="1400" spc="-10" dirty="0">
                <a:latin typeface="Calibri"/>
                <a:cs typeface="Calibri"/>
              </a:rPr>
              <a:t>choose</a:t>
            </a:r>
            <a:r>
              <a:rPr sz="1400" spc="15" dirty="0">
                <a:latin typeface="Calibri"/>
                <a:cs typeface="Calibri"/>
              </a:rPr>
              <a:t> </a:t>
            </a:r>
            <a:r>
              <a:rPr sz="1400" spc="-5" dirty="0">
                <a:latin typeface="Calibri"/>
                <a:cs typeface="Calibri"/>
              </a:rPr>
              <a:t>[Add]</a:t>
            </a:r>
            <a:r>
              <a:rPr sz="1400" spc="-10" dirty="0">
                <a:latin typeface="Calibri"/>
                <a:cs typeface="Calibri"/>
              </a:rPr>
              <a:t> to</a:t>
            </a:r>
            <a:r>
              <a:rPr sz="1400" dirty="0">
                <a:latin typeface="Calibri"/>
                <a:cs typeface="Calibri"/>
              </a:rPr>
              <a:t> </a:t>
            </a:r>
            <a:r>
              <a:rPr sz="1400" spc="-15" dirty="0">
                <a:latin typeface="Calibri"/>
                <a:cs typeface="Calibri"/>
              </a:rPr>
              <a:t>make</a:t>
            </a:r>
            <a:r>
              <a:rPr sz="1400" dirty="0">
                <a:latin typeface="Calibri"/>
                <a:cs typeface="Calibri"/>
              </a:rPr>
              <a:t> a</a:t>
            </a:r>
            <a:r>
              <a:rPr sz="1400" spc="5" dirty="0">
                <a:latin typeface="Calibri"/>
                <a:cs typeface="Calibri"/>
              </a:rPr>
              <a:t> </a:t>
            </a:r>
            <a:r>
              <a:rPr sz="1400" spc="-10" dirty="0">
                <a:latin typeface="Calibri"/>
                <a:cs typeface="Calibri"/>
              </a:rPr>
              <a:t>new</a:t>
            </a:r>
            <a:r>
              <a:rPr sz="1400" spc="15" dirty="0">
                <a:latin typeface="Calibri"/>
                <a:cs typeface="Calibri"/>
              </a:rPr>
              <a:t> </a:t>
            </a:r>
            <a:r>
              <a:rPr sz="1400" spc="-10" dirty="0">
                <a:latin typeface="Calibri"/>
                <a:cs typeface="Calibri"/>
              </a:rPr>
              <a:t>group.</a:t>
            </a:r>
            <a:endParaRPr sz="1400" dirty="0">
              <a:latin typeface="Calibri"/>
              <a:cs typeface="Calibri"/>
            </a:endParaRPr>
          </a:p>
        </p:txBody>
      </p:sp>
    </p:spTree>
    <p:extLst>
      <p:ext uri="{BB962C8B-B14F-4D97-AF65-F5344CB8AC3E}">
        <p14:creationId xmlns:p14="http://schemas.microsoft.com/office/powerpoint/2010/main" val="21708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 – SP Portal</a:t>
            </a:r>
          </a:p>
        </p:txBody>
      </p:sp>
      <p:sp>
        <p:nvSpPr>
          <p:cNvPr id="4" name="object 3">
            <a:extLst>
              <a:ext uri="{FF2B5EF4-FFF2-40B4-BE49-F238E27FC236}">
                <a16:creationId xmlns:a16="http://schemas.microsoft.com/office/drawing/2014/main" id="{486A5170-C705-42A3-9780-F2A1D5CE7FE9}"/>
              </a:ext>
            </a:extLst>
          </p:cNvPr>
          <p:cNvSpPr txBox="1"/>
          <p:nvPr/>
        </p:nvSpPr>
        <p:spPr>
          <a:xfrm>
            <a:off x="609961" y="1145009"/>
            <a:ext cx="51288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Create</a:t>
            </a:r>
            <a:r>
              <a:rPr sz="1800" b="1" spc="5" dirty="0">
                <a:latin typeface="Arial"/>
                <a:cs typeface="Arial"/>
              </a:rPr>
              <a:t> </a:t>
            </a:r>
            <a:r>
              <a:rPr sz="1800" b="1" spc="-5" dirty="0">
                <a:latin typeface="Arial"/>
                <a:cs typeface="Arial"/>
              </a:rPr>
              <a:t>Customer</a:t>
            </a:r>
            <a:r>
              <a:rPr sz="1800" b="1" spc="5" dirty="0">
                <a:latin typeface="Arial"/>
                <a:cs typeface="Arial"/>
              </a:rPr>
              <a:t> </a:t>
            </a:r>
            <a:r>
              <a:rPr sz="1800" b="1" dirty="0">
                <a:latin typeface="Arial"/>
                <a:cs typeface="Arial"/>
              </a:rPr>
              <a:t>Group for</a:t>
            </a:r>
            <a:r>
              <a:rPr sz="1800" b="1" spc="-15" dirty="0">
                <a:latin typeface="Arial"/>
                <a:cs typeface="Arial"/>
              </a:rPr>
              <a:t> </a:t>
            </a:r>
            <a:r>
              <a:rPr sz="1800" b="1" spc="-5" dirty="0">
                <a:latin typeface="Arial"/>
                <a:cs typeface="Arial"/>
              </a:rPr>
              <a:t>existing</a:t>
            </a:r>
            <a:r>
              <a:rPr sz="1800" b="1" spc="5" dirty="0">
                <a:latin typeface="Arial"/>
                <a:cs typeface="Arial"/>
              </a:rPr>
              <a:t> </a:t>
            </a:r>
            <a:r>
              <a:rPr sz="1800" b="1" spc="-5" dirty="0">
                <a:latin typeface="Arial"/>
                <a:cs typeface="Arial"/>
              </a:rPr>
              <a:t>customers</a:t>
            </a:r>
            <a:endParaRPr sz="1800" dirty="0">
              <a:latin typeface="Arial"/>
              <a:cs typeface="Arial"/>
            </a:endParaRPr>
          </a:p>
        </p:txBody>
      </p:sp>
      <p:sp>
        <p:nvSpPr>
          <p:cNvPr id="5" name="object 4">
            <a:extLst>
              <a:ext uri="{FF2B5EF4-FFF2-40B4-BE49-F238E27FC236}">
                <a16:creationId xmlns:a16="http://schemas.microsoft.com/office/drawing/2014/main" id="{7FB287E9-CD24-4D0E-9FFD-0CC9AEF071FF}"/>
              </a:ext>
            </a:extLst>
          </p:cNvPr>
          <p:cNvSpPr txBox="1"/>
          <p:nvPr/>
        </p:nvSpPr>
        <p:spPr>
          <a:xfrm>
            <a:off x="937519" y="1539978"/>
            <a:ext cx="1163320" cy="184785"/>
          </a:xfrm>
          <a:prstGeom prst="rect">
            <a:avLst/>
          </a:prstGeom>
          <a:solidFill>
            <a:srgbClr val="000080"/>
          </a:solidFill>
        </p:spPr>
        <p:txBody>
          <a:bodyPr vert="horz" wrap="square" lIns="0" tIns="0" rIns="0" bIns="0" rtlCol="0">
            <a:spAutoFit/>
          </a:bodyPr>
          <a:lstStyle/>
          <a:p>
            <a:pPr>
              <a:lnSpc>
                <a:spcPts val="1415"/>
              </a:lnSpc>
            </a:pPr>
            <a:r>
              <a:rPr sz="1300" spc="-10" dirty="0">
                <a:solidFill>
                  <a:srgbClr val="FFFFFF"/>
                </a:solidFill>
                <a:latin typeface="Arial"/>
                <a:cs typeface="Arial"/>
              </a:rPr>
              <a:t>OMS</a:t>
            </a:r>
            <a:r>
              <a:rPr sz="1300" spc="-5" dirty="0">
                <a:solidFill>
                  <a:srgbClr val="FFFFFF"/>
                </a:solidFill>
                <a:latin typeface="Arial"/>
                <a:cs typeface="Arial"/>
              </a:rPr>
              <a:t> SP</a:t>
            </a:r>
            <a:r>
              <a:rPr sz="1300" spc="-50"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6" name="object 5">
            <a:extLst>
              <a:ext uri="{FF2B5EF4-FFF2-40B4-BE49-F238E27FC236}">
                <a16:creationId xmlns:a16="http://schemas.microsoft.com/office/drawing/2014/main" id="{B95FF5AA-0CAD-413A-A13D-5612E6279665}"/>
              </a:ext>
            </a:extLst>
          </p:cNvPr>
          <p:cNvSpPr txBox="1"/>
          <p:nvPr/>
        </p:nvSpPr>
        <p:spPr>
          <a:xfrm>
            <a:off x="2087987" y="1509244"/>
            <a:ext cx="2331085" cy="223520"/>
          </a:xfrm>
          <a:prstGeom prst="rect">
            <a:avLst/>
          </a:prstGeom>
        </p:spPr>
        <p:txBody>
          <a:bodyPr vert="horz" wrap="square" lIns="0" tIns="12065" rIns="0" bIns="0" rtlCol="0">
            <a:spAutoFit/>
          </a:bodyPr>
          <a:lstStyle/>
          <a:p>
            <a:pPr marL="154305" indent="-142240">
              <a:lnSpc>
                <a:spcPct val="100000"/>
              </a:lnSpc>
              <a:spcBef>
                <a:spcPts val="95"/>
              </a:spcBef>
              <a:buChar char="&gt;"/>
              <a:tabLst>
                <a:tab pos="154940" algn="l"/>
              </a:tabLst>
            </a:pPr>
            <a:r>
              <a:rPr sz="1300" spc="-5" dirty="0">
                <a:latin typeface="Arial"/>
                <a:cs typeface="Arial"/>
              </a:rPr>
              <a:t>Customers</a:t>
            </a:r>
            <a:r>
              <a:rPr sz="1300" spc="20" dirty="0">
                <a:latin typeface="Arial"/>
                <a:cs typeface="Arial"/>
              </a:rPr>
              <a:t> </a:t>
            </a:r>
            <a:r>
              <a:rPr sz="1300" spc="-5" dirty="0">
                <a:latin typeface="Arial"/>
                <a:cs typeface="Arial"/>
              </a:rPr>
              <a:t>&gt;Customer</a:t>
            </a:r>
            <a:r>
              <a:rPr sz="1300" spc="15" dirty="0">
                <a:latin typeface="Arial"/>
                <a:cs typeface="Arial"/>
              </a:rPr>
              <a:t> </a:t>
            </a:r>
            <a:r>
              <a:rPr sz="1300" spc="-5" dirty="0">
                <a:latin typeface="Arial"/>
                <a:cs typeface="Arial"/>
              </a:rPr>
              <a:t>Group</a:t>
            </a:r>
            <a:endParaRPr sz="1300">
              <a:latin typeface="Arial"/>
              <a:cs typeface="Arial"/>
            </a:endParaRPr>
          </a:p>
        </p:txBody>
      </p:sp>
      <p:pic>
        <p:nvPicPr>
          <p:cNvPr id="8" name="object 6">
            <a:extLst>
              <a:ext uri="{FF2B5EF4-FFF2-40B4-BE49-F238E27FC236}">
                <a16:creationId xmlns:a16="http://schemas.microsoft.com/office/drawing/2014/main" id="{9B5033B0-CB58-4F94-981C-E09D5D734980}"/>
              </a:ext>
            </a:extLst>
          </p:cNvPr>
          <p:cNvPicPr/>
          <p:nvPr/>
        </p:nvPicPr>
        <p:blipFill>
          <a:blip r:embed="rId2" cstate="print"/>
          <a:stretch>
            <a:fillRect/>
          </a:stretch>
        </p:blipFill>
        <p:spPr>
          <a:xfrm>
            <a:off x="1288648" y="2515338"/>
            <a:ext cx="6576529" cy="2346960"/>
          </a:xfrm>
          <a:prstGeom prst="rect">
            <a:avLst/>
          </a:prstGeom>
        </p:spPr>
      </p:pic>
      <p:sp>
        <p:nvSpPr>
          <p:cNvPr id="9" name="object 7">
            <a:extLst>
              <a:ext uri="{FF2B5EF4-FFF2-40B4-BE49-F238E27FC236}">
                <a16:creationId xmlns:a16="http://schemas.microsoft.com/office/drawing/2014/main" id="{F2AC1F4C-89D3-4061-BAAD-97FBAE715CF1}"/>
              </a:ext>
            </a:extLst>
          </p:cNvPr>
          <p:cNvSpPr txBox="1"/>
          <p:nvPr/>
        </p:nvSpPr>
        <p:spPr>
          <a:xfrm>
            <a:off x="966575" y="1876224"/>
            <a:ext cx="5128895" cy="444352"/>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1400" spc="-5" dirty="0">
                <a:latin typeface="Calibri"/>
                <a:cs typeface="Calibri"/>
              </a:rPr>
              <a:t>Select</a:t>
            </a:r>
            <a:r>
              <a:rPr sz="1400" spc="-10" dirty="0">
                <a:latin typeface="Calibri"/>
                <a:cs typeface="Calibri"/>
              </a:rPr>
              <a:t> </a:t>
            </a:r>
            <a:r>
              <a:rPr sz="1400" dirty="0">
                <a:latin typeface="Calibri"/>
                <a:cs typeface="Calibri"/>
              </a:rPr>
              <a:t>a </a:t>
            </a:r>
            <a:r>
              <a:rPr sz="1400" spc="-5" dirty="0">
                <a:latin typeface="Calibri"/>
                <a:cs typeface="Calibri"/>
              </a:rPr>
              <a:t>group</a:t>
            </a:r>
            <a:r>
              <a:rPr sz="1400" spc="-15" dirty="0">
                <a:latin typeface="Calibri"/>
                <a:cs typeface="Calibri"/>
              </a:rPr>
              <a:t> </a:t>
            </a:r>
            <a:r>
              <a:rPr sz="1400" spc="-5" dirty="0">
                <a:latin typeface="Calibri"/>
                <a:cs typeface="Calibri"/>
              </a:rPr>
              <a:t>and</a:t>
            </a:r>
            <a:r>
              <a:rPr sz="1400" dirty="0">
                <a:latin typeface="Calibri"/>
                <a:cs typeface="Calibri"/>
              </a:rPr>
              <a:t> </a:t>
            </a:r>
            <a:r>
              <a:rPr lang="en-GB" sz="1400" spc="-5" dirty="0">
                <a:latin typeface="Calibri"/>
                <a:cs typeface="Calibri"/>
              </a:rPr>
              <a:t>then choose the </a:t>
            </a:r>
            <a:r>
              <a:rPr sz="1400" spc="-10" dirty="0">
                <a:latin typeface="Calibri"/>
                <a:cs typeface="Calibri"/>
              </a:rPr>
              <a:t>Customer</a:t>
            </a:r>
            <a:r>
              <a:rPr sz="1400" dirty="0">
                <a:latin typeface="Calibri"/>
                <a:cs typeface="Calibri"/>
              </a:rPr>
              <a:t> </a:t>
            </a:r>
            <a:r>
              <a:rPr sz="1400" spc="-5" dirty="0">
                <a:latin typeface="Calibri"/>
                <a:cs typeface="Calibri"/>
              </a:rPr>
              <a:t>List</a:t>
            </a:r>
            <a:r>
              <a:rPr sz="1400" dirty="0">
                <a:latin typeface="Calibri"/>
                <a:cs typeface="Calibri"/>
              </a:rPr>
              <a:t> </a:t>
            </a:r>
            <a:r>
              <a:rPr lang="en-GB" sz="1400" spc="-5" dirty="0">
                <a:latin typeface="Calibri"/>
                <a:cs typeface="Calibri"/>
              </a:rPr>
              <a:t>tab</a:t>
            </a:r>
            <a:r>
              <a:rPr sz="1400" spc="-15" dirty="0">
                <a:latin typeface="Calibri"/>
                <a:cs typeface="Calibri"/>
              </a:rPr>
              <a:t>.</a:t>
            </a:r>
            <a:endParaRPr sz="1400" dirty="0">
              <a:latin typeface="Calibri"/>
              <a:cs typeface="Calibri"/>
            </a:endParaRPr>
          </a:p>
          <a:p>
            <a:pPr marL="299085" indent="-287020">
              <a:lnSpc>
                <a:spcPct val="100000"/>
              </a:lnSpc>
              <a:spcBef>
                <a:spcPts val="5"/>
              </a:spcBef>
              <a:buFont typeface="Arial"/>
              <a:buChar char="•"/>
              <a:tabLst>
                <a:tab pos="299085" algn="l"/>
                <a:tab pos="299720" algn="l"/>
              </a:tabLst>
            </a:pPr>
            <a:r>
              <a:rPr sz="1400" spc="-10" dirty="0">
                <a:latin typeface="Calibri"/>
                <a:cs typeface="Calibri"/>
              </a:rPr>
              <a:t>Press</a:t>
            </a:r>
            <a:r>
              <a:rPr sz="1400" spc="10" dirty="0">
                <a:latin typeface="Calibri"/>
                <a:cs typeface="Calibri"/>
              </a:rPr>
              <a:t> </a:t>
            </a:r>
            <a:r>
              <a:rPr sz="1400" spc="-5" dirty="0">
                <a:latin typeface="Calibri"/>
                <a:cs typeface="Calibri"/>
              </a:rPr>
              <a:t>[Add]</a:t>
            </a:r>
            <a:r>
              <a:rPr sz="1400" spc="-10" dirty="0">
                <a:latin typeface="Calibri"/>
                <a:cs typeface="Calibri"/>
              </a:rPr>
              <a:t> to</a:t>
            </a:r>
            <a:r>
              <a:rPr sz="1400" dirty="0">
                <a:latin typeface="Calibri"/>
                <a:cs typeface="Calibri"/>
              </a:rPr>
              <a:t> </a:t>
            </a:r>
            <a:r>
              <a:rPr sz="1400" spc="-5" dirty="0">
                <a:latin typeface="Calibri"/>
                <a:cs typeface="Calibri"/>
              </a:rPr>
              <a:t>insert</a:t>
            </a:r>
            <a:r>
              <a:rPr sz="1400" dirty="0">
                <a:latin typeface="Calibri"/>
                <a:cs typeface="Calibri"/>
              </a:rPr>
              <a:t> </a:t>
            </a:r>
            <a:r>
              <a:rPr sz="1400" spc="-5" dirty="0">
                <a:latin typeface="Calibri"/>
                <a:cs typeface="Calibri"/>
              </a:rPr>
              <a:t>members</a:t>
            </a:r>
            <a:r>
              <a:rPr sz="1400" spc="5" dirty="0">
                <a:latin typeface="Calibri"/>
                <a:cs typeface="Calibri"/>
              </a:rPr>
              <a:t> </a:t>
            </a:r>
            <a:r>
              <a:rPr sz="1400" spc="-10" dirty="0">
                <a:latin typeface="Calibri"/>
                <a:cs typeface="Calibri"/>
              </a:rPr>
              <a:t>to</a:t>
            </a:r>
            <a:r>
              <a:rPr sz="1400"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customer </a:t>
            </a:r>
            <a:r>
              <a:rPr sz="1400" spc="-10" dirty="0">
                <a:latin typeface="Calibri"/>
                <a:cs typeface="Calibri"/>
              </a:rPr>
              <a:t>group.</a:t>
            </a:r>
            <a:endParaRPr sz="1400" dirty="0">
              <a:latin typeface="Calibri"/>
              <a:cs typeface="Calibri"/>
            </a:endParaRPr>
          </a:p>
        </p:txBody>
      </p:sp>
    </p:spTree>
    <p:extLst>
      <p:ext uri="{BB962C8B-B14F-4D97-AF65-F5344CB8AC3E}">
        <p14:creationId xmlns:p14="http://schemas.microsoft.com/office/powerpoint/2010/main" val="47065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 – SP Portal</a:t>
            </a:r>
          </a:p>
        </p:txBody>
      </p:sp>
      <p:sp>
        <p:nvSpPr>
          <p:cNvPr id="4" name="object 3">
            <a:extLst>
              <a:ext uri="{FF2B5EF4-FFF2-40B4-BE49-F238E27FC236}">
                <a16:creationId xmlns:a16="http://schemas.microsoft.com/office/drawing/2014/main" id="{7AAC93D8-CC61-47DF-AFD9-C2C4BD4FEAB8}"/>
              </a:ext>
            </a:extLst>
          </p:cNvPr>
          <p:cNvSpPr txBox="1"/>
          <p:nvPr/>
        </p:nvSpPr>
        <p:spPr>
          <a:xfrm>
            <a:off x="609961" y="1098168"/>
            <a:ext cx="51288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Create</a:t>
            </a:r>
            <a:r>
              <a:rPr sz="1800" b="1" spc="5" dirty="0">
                <a:latin typeface="Arial"/>
                <a:cs typeface="Arial"/>
              </a:rPr>
              <a:t> </a:t>
            </a:r>
            <a:r>
              <a:rPr sz="1800" b="1" spc="-5" dirty="0">
                <a:latin typeface="Arial"/>
                <a:cs typeface="Arial"/>
              </a:rPr>
              <a:t>Customer</a:t>
            </a:r>
            <a:r>
              <a:rPr sz="1800" b="1" spc="5" dirty="0">
                <a:latin typeface="Arial"/>
                <a:cs typeface="Arial"/>
              </a:rPr>
              <a:t> </a:t>
            </a:r>
            <a:r>
              <a:rPr sz="1800" b="1" dirty="0">
                <a:latin typeface="Arial"/>
                <a:cs typeface="Arial"/>
              </a:rPr>
              <a:t>Group for</a:t>
            </a:r>
            <a:r>
              <a:rPr sz="1800" b="1" spc="-15" dirty="0">
                <a:latin typeface="Arial"/>
                <a:cs typeface="Arial"/>
              </a:rPr>
              <a:t> </a:t>
            </a:r>
            <a:r>
              <a:rPr sz="1800" b="1" spc="-5" dirty="0">
                <a:latin typeface="Arial"/>
                <a:cs typeface="Arial"/>
              </a:rPr>
              <a:t>existing</a:t>
            </a:r>
            <a:r>
              <a:rPr sz="1800" b="1" spc="5" dirty="0">
                <a:latin typeface="Arial"/>
                <a:cs typeface="Arial"/>
              </a:rPr>
              <a:t> </a:t>
            </a:r>
            <a:r>
              <a:rPr sz="1800" b="1" spc="-5" dirty="0">
                <a:latin typeface="Arial"/>
                <a:cs typeface="Arial"/>
              </a:rPr>
              <a:t>customers</a:t>
            </a:r>
            <a:endParaRPr sz="1800">
              <a:latin typeface="Arial"/>
              <a:cs typeface="Arial"/>
            </a:endParaRPr>
          </a:p>
        </p:txBody>
      </p:sp>
      <p:sp>
        <p:nvSpPr>
          <p:cNvPr id="5" name="object 4">
            <a:extLst>
              <a:ext uri="{FF2B5EF4-FFF2-40B4-BE49-F238E27FC236}">
                <a16:creationId xmlns:a16="http://schemas.microsoft.com/office/drawing/2014/main" id="{3DB954BD-1CB5-48B9-8C3C-96FF48E3BFBB}"/>
              </a:ext>
            </a:extLst>
          </p:cNvPr>
          <p:cNvSpPr txBox="1"/>
          <p:nvPr/>
        </p:nvSpPr>
        <p:spPr>
          <a:xfrm>
            <a:off x="937519" y="1493137"/>
            <a:ext cx="1163320" cy="184785"/>
          </a:xfrm>
          <a:prstGeom prst="rect">
            <a:avLst/>
          </a:prstGeom>
          <a:solidFill>
            <a:srgbClr val="000080"/>
          </a:solidFill>
        </p:spPr>
        <p:txBody>
          <a:bodyPr vert="horz" wrap="square" lIns="0" tIns="0" rIns="0" bIns="0" rtlCol="0">
            <a:spAutoFit/>
          </a:bodyPr>
          <a:lstStyle/>
          <a:p>
            <a:pPr>
              <a:lnSpc>
                <a:spcPts val="1415"/>
              </a:lnSpc>
            </a:pPr>
            <a:r>
              <a:rPr sz="1300" spc="-10" dirty="0">
                <a:solidFill>
                  <a:srgbClr val="FFFFFF"/>
                </a:solidFill>
                <a:latin typeface="Arial"/>
                <a:cs typeface="Arial"/>
              </a:rPr>
              <a:t>OMS</a:t>
            </a:r>
            <a:r>
              <a:rPr sz="1300" spc="-5" dirty="0">
                <a:solidFill>
                  <a:srgbClr val="FFFFFF"/>
                </a:solidFill>
                <a:latin typeface="Arial"/>
                <a:cs typeface="Arial"/>
              </a:rPr>
              <a:t> SP</a:t>
            </a:r>
            <a:r>
              <a:rPr sz="1300" spc="-50"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6" name="object 5">
            <a:extLst>
              <a:ext uri="{FF2B5EF4-FFF2-40B4-BE49-F238E27FC236}">
                <a16:creationId xmlns:a16="http://schemas.microsoft.com/office/drawing/2014/main" id="{91AF4B15-8ADF-4187-8D62-5D90C68446D9}"/>
              </a:ext>
            </a:extLst>
          </p:cNvPr>
          <p:cNvSpPr txBox="1"/>
          <p:nvPr/>
        </p:nvSpPr>
        <p:spPr>
          <a:xfrm>
            <a:off x="2087987" y="1462403"/>
            <a:ext cx="2331085" cy="223520"/>
          </a:xfrm>
          <a:prstGeom prst="rect">
            <a:avLst/>
          </a:prstGeom>
        </p:spPr>
        <p:txBody>
          <a:bodyPr vert="horz" wrap="square" lIns="0" tIns="12065" rIns="0" bIns="0" rtlCol="0">
            <a:spAutoFit/>
          </a:bodyPr>
          <a:lstStyle/>
          <a:p>
            <a:pPr marL="154305" indent="-142240">
              <a:lnSpc>
                <a:spcPct val="100000"/>
              </a:lnSpc>
              <a:spcBef>
                <a:spcPts val="95"/>
              </a:spcBef>
              <a:buChar char="&gt;"/>
              <a:tabLst>
                <a:tab pos="154940" algn="l"/>
              </a:tabLst>
            </a:pPr>
            <a:r>
              <a:rPr sz="1300" spc="-5" dirty="0">
                <a:latin typeface="Arial"/>
                <a:cs typeface="Arial"/>
              </a:rPr>
              <a:t>Customers</a:t>
            </a:r>
            <a:r>
              <a:rPr sz="1300" spc="20" dirty="0">
                <a:latin typeface="Arial"/>
                <a:cs typeface="Arial"/>
              </a:rPr>
              <a:t> </a:t>
            </a:r>
            <a:r>
              <a:rPr sz="1300" spc="-5" dirty="0">
                <a:latin typeface="Arial"/>
                <a:cs typeface="Arial"/>
              </a:rPr>
              <a:t>&gt;Customer</a:t>
            </a:r>
            <a:r>
              <a:rPr sz="1300" spc="15" dirty="0">
                <a:latin typeface="Arial"/>
                <a:cs typeface="Arial"/>
              </a:rPr>
              <a:t> </a:t>
            </a:r>
            <a:r>
              <a:rPr sz="1300" spc="-5" dirty="0">
                <a:latin typeface="Arial"/>
                <a:cs typeface="Arial"/>
              </a:rPr>
              <a:t>Group</a:t>
            </a:r>
            <a:endParaRPr sz="1300">
              <a:latin typeface="Arial"/>
              <a:cs typeface="Arial"/>
            </a:endParaRPr>
          </a:p>
        </p:txBody>
      </p:sp>
      <p:pic>
        <p:nvPicPr>
          <p:cNvPr id="8" name="object 6">
            <a:extLst>
              <a:ext uri="{FF2B5EF4-FFF2-40B4-BE49-F238E27FC236}">
                <a16:creationId xmlns:a16="http://schemas.microsoft.com/office/drawing/2014/main" id="{B4DF6136-7343-4362-922D-3AC88E688E8A}"/>
              </a:ext>
            </a:extLst>
          </p:cNvPr>
          <p:cNvPicPr/>
          <p:nvPr/>
        </p:nvPicPr>
        <p:blipFill>
          <a:blip r:embed="rId2" cstate="print"/>
          <a:stretch>
            <a:fillRect/>
          </a:stretch>
        </p:blipFill>
        <p:spPr>
          <a:xfrm>
            <a:off x="1070717" y="2399917"/>
            <a:ext cx="7455408" cy="3942588"/>
          </a:xfrm>
          <a:prstGeom prst="rect">
            <a:avLst/>
          </a:prstGeom>
        </p:spPr>
      </p:pic>
      <p:sp>
        <p:nvSpPr>
          <p:cNvPr id="9" name="object 7">
            <a:extLst>
              <a:ext uri="{FF2B5EF4-FFF2-40B4-BE49-F238E27FC236}">
                <a16:creationId xmlns:a16="http://schemas.microsoft.com/office/drawing/2014/main" id="{B7F3CEBB-6821-4994-BE11-7AB72ABB96FE}"/>
              </a:ext>
            </a:extLst>
          </p:cNvPr>
          <p:cNvSpPr txBox="1"/>
          <p:nvPr/>
        </p:nvSpPr>
        <p:spPr>
          <a:xfrm>
            <a:off x="966576" y="1783078"/>
            <a:ext cx="4932680" cy="453390"/>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1400" spc="-5" dirty="0">
                <a:latin typeface="Calibri"/>
                <a:cs typeface="Calibri"/>
              </a:rPr>
              <a:t>Select </a:t>
            </a:r>
            <a:r>
              <a:rPr sz="1400" dirty="0">
                <a:latin typeface="Calibri"/>
                <a:cs typeface="Calibri"/>
              </a:rPr>
              <a:t>a</a:t>
            </a:r>
            <a:r>
              <a:rPr sz="1400" spc="10" dirty="0">
                <a:latin typeface="Calibri"/>
                <a:cs typeface="Calibri"/>
              </a:rPr>
              <a:t> </a:t>
            </a:r>
            <a:r>
              <a:rPr sz="1400" spc="-10" dirty="0">
                <a:latin typeface="Calibri"/>
                <a:cs typeface="Calibri"/>
              </a:rPr>
              <a:t>customer </a:t>
            </a:r>
            <a:r>
              <a:rPr sz="1400" spc="-5" dirty="0">
                <a:latin typeface="Calibri"/>
                <a:cs typeface="Calibri"/>
              </a:rPr>
              <a:t>ID</a:t>
            </a:r>
            <a:r>
              <a:rPr sz="1400" dirty="0">
                <a:latin typeface="Calibri"/>
                <a:cs typeface="Calibri"/>
              </a:rPr>
              <a:t> </a:t>
            </a:r>
            <a:r>
              <a:rPr sz="1400" spc="-10" dirty="0">
                <a:latin typeface="Calibri"/>
                <a:cs typeface="Calibri"/>
              </a:rPr>
              <a:t>by</a:t>
            </a:r>
            <a:r>
              <a:rPr sz="1400" spc="10" dirty="0">
                <a:latin typeface="Calibri"/>
                <a:cs typeface="Calibri"/>
              </a:rPr>
              <a:t> </a:t>
            </a:r>
            <a:r>
              <a:rPr sz="1400" spc="-5" dirty="0">
                <a:latin typeface="Calibri"/>
                <a:cs typeface="Calibri"/>
              </a:rPr>
              <a:t>clicking</a:t>
            </a:r>
            <a:r>
              <a:rPr sz="1400" spc="10" dirty="0">
                <a:latin typeface="Calibri"/>
                <a:cs typeface="Calibri"/>
              </a:rPr>
              <a:t> </a:t>
            </a:r>
            <a:r>
              <a:rPr sz="1400" spc="-5" dirty="0">
                <a:latin typeface="Calibri"/>
                <a:cs typeface="Calibri"/>
              </a:rPr>
              <a:t>the</a:t>
            </a:r>
            <a:r>
              <a:rPr sz="1400" spc="20" dirty="0">
                <a:latin typeface="Calibri"/>
                <a:cs typeface="Calibri"/>
              </a:rPr>
              <a:t> </a:t>
            </a:r>
            <a:r>
              <a:rPr sz="1400" spc="-10" dirty="0">
                <a:latin typeface="Calibri"/>
                <a:cs typeface="Calibri"/>
              </a:rPr>
              <a:t>checkbox</a:t>
            </a:r>
            <a:r>
              <a:rPr sz="1400" spc="5" dirty="0">
                <a:latin typeface="Calibri"/>
                <a:cs typeface="Calibri"/>
              </a:rPr>
              <a:t> </a:t>
            </a:r>
            <a:r>
              <a:rPr sz="1400" spc="-5" dirty="0">
                <a:latin typeface="Calibri"/>
                <a:cs typeface="Calibri"/>
              </a:rPr>
              <a:t>and</a:t>
            </a:r>
            <a:r>
              <a:rPr sz="1400" spc="20" dirty="0">
                <a:latin typeface="Calibri"/>
                <a:cs typeface="Calibri"/>
              </a:rPr>
              <a:t> </a:t>
            </a:r>
            <a:r>
              <a:rPr sz="1400" spc="-10" dirty="0">
                <a:latin typeface="Calibri"/>
                <a:cs typeface="Calibri"/>
              </a:rPr>
              <a:t>press</a:t>
            </a:r>
            <a:r>
              <a:rPr sz="1400" spc="5" dirty="0">
                <a:latin typeface="Calibri"/>
                <a:cs typeface="Calibri"/>
              </a:rPr>
              <a:t> </a:t>
            </a:r>
            <a:r>
              <a:rPr sz="1400" spc="-5" dirty="0">
                <a:latin typeface="Calibri"/>
                <a:cs typeface="Calibri"/>
              </a:rPr>
              <a:t>[Save].</a:t>
            </a:r>
            <a:endParaRPr sz="1400" dirty="0">
              <a:latin typeface="Calibri"/>
              <a:cs typeface="Calibri"/>
            </a:endParaRPr>
          </a:p>
          <a:p>
            <a:pPr marL="299085" indent="-287020">
              <a:lnSpc>
                <a:spcPct val="100000"/>
              </a:lnSpc>
              <a:buFont typeface="Arial"/>
              <a:buChar char="•"/>
              <a:tabLst>
                <a:tab pos="299085" algn="l"/>
                <a:tab pos="299720" algn="l"/>
              </a:tabLst>
            </a:pPr>
            <a:r>
              <a:rPr lang="en-GB" sz="1400" dirty="0">
                <a:latin typeface="Calibri"/>
                <a:cs typeface="Calibri"/>
              </a:rPr>
              <a:t>For customers to be in a group they </a:t>
            </a:r>
            <a:r>
              <a:rPr lang="en-GB" sz="1400" b="1" dirty="0">
                <a:latin typeface="Calibri"/>
                <a:cs typeface="Calibri"/>
              </a:rPr>
              <a:t>must</a:t>
            </a:r>
            <a:r>
              <a:rPr lang="en-GB" sz="1400" dirty="0">
                <a:latin typeface="Calibri"/>
                <a:cs typeface="Calibri"/>
              </a:rPr>
              <a:t> be on the same CM.</a:t>
            </a:r>
            <a:endParaRPr sz="1400" dirty="0">
              <a:latin typeface="Calibri"/>
              <a:cs typeface="Calibri"/>
            </a:endParaRPr>
          </a:p>
        </p:txBody>
      </p:sp>
    </p:spTree>
    <p:extLst>
      <p:ext uri="{BB962C8B-B14F-4D97-AF65-F5344CB8AC3E}">
        <p14:creationId xmlns:p14="http://schemas.microsoft.com/office/powerpoint/2010/main" val="335919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Lite User License</a:t>
            </a:r>
          </a:p>
        </p:txBody>
      </p:sp>
      <p:sp>
        <p:nvSpPr>
          <p:cNvPr id="4" name="object 3">
            <a:extLst>
              <a:ext uri="{FF2B5EF4-FFF2-40B4-BE49-F238E27FC236}">
                <a16:creationId xmlns:a16="http://schemas.microsoft.com/office/drawing/2014/main" id="{DBFA5443-4EDE-415C-87F2-32ADAC35CB58}"/>
              </a:ext>
            </a:extLst>
          </p:cNvPr>
          <p:cNvSpPr txBox="1"/>
          <p:nvPr/>
        </p:nvSpPr>
        <p:spPr>
          <a:xfrm>
            <a:off x="609961" y="1099373"/>
            <a:ext cx="7936230" cy="3767698"/>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sz="1300" spc="-5" dirty="0">
                <a:latin typeface="Arial"/>
                <a:cs typeface="Arial"/>
              </a:rPr>
              <a:t>Lite</a:t>
            </a:r>
            <a:r>
              <a:rPr sz="1300" spc="10" dirty="0">
                <a:latin typeface="Arial"/>
                <a:cs typeface="Arial"/>
              </a:rPr>
              <a:t> </a:t>
            </a:r>
            <a:r>
              <a:rPr sz="1300" spc="-5" dirty="0">
                <a:latin typeface="Arial"/>
                <a:cs typeface="Arial"/>
              </a:rPr>
              <a:t>User</a:t>
            </a:r>
            <a:r>
              <a:rPr sz="1300" spc="25" dirty="0">
                <a:latin typeface="Arial"/>
                <a:cs typeface="Arial"/>
              </a:rPr>
              <a:t> </a:t>
            </a:r>
            <a:r>
              <a:rPr sz="1300" spc="-5" dirty="0">
                <a:latin typeface="Arial"/>
                <a:cs typeface="Arial"/>
              </a:rPr>
              <a:t>license</a:t>
            </a:r>
            <a:r>
              <a:rPr lang="en-GB" sz="1300" spc="-5" dirty="0">
                <a:latin typeface="Arial"/>
                <a:cs typeface="Arial"/>
              </a:rPr>
              <a:t> is a new user license type</a:t>
            </a:r>
            <a:r>
              <a:rPr sz="1300" spc="10" dirty="0">
                <a:latin typeface="Arial"/>
                <a:cs typeface="Arial"/>
              </a:rPr>
              <a:t> </a:t>
            </a:r>
            <a:r>
              <a:rPr lang="en-GB" sz="1300" spc="-5" dirty="0">
                <a:latin typeface="Arial"/>
                <a:cs typeface="Arial"/>
              </a:rPr>
              <a:t>with</a:t>
            </a:r>
            <a:r>
              <a:rPr sz="1300" spc="50" dirty="0">
                <a:latin typeface="Arial"/>
                <a:cs typeface="Arial"/>
              </a:rPr>
              <a:t> </a:t>
            </a:r>
            <a:r>
              <a:rPr sz="1300" spc="-5" dirty="0">
                <a:latin typeface="Arial"/>
                <a:cs typeface="Arial"/>
              </a:rPr>
              <a:t>reduced</a:t>
            </a:r>
            <a:r>
              <a:rPr sz="1300" spc="35" dirty="0">
                <a:latin typeface="Arial"/>
                <a:cs typeface="Arial"/>
              </a:rPr>
              <a:t> </a:t>
            </a:r>
            <a:r>
              <a:rPr sz="1300" spc="-5" dirty="0">
                <a:latin typeface="Arial"/>
                <a:cs typeface="Arial"/>
              </a:rPr>
              <a:t>functionality</a:t>
            </a:r>
            <a:r>
              <a:rPr sz="1300" spc="40" dirty="0">
                <a:latin typeface="Arial"/>
                <a:cs typeface="Arial"/>
              </a:rPr>
              <a:t> </a:t>
            </a:r>
            <a:r>
              <a:rPr lang="en-GB" sz="1300" spc="-10" dirty="0">
                <a:latin typeface="Arial"/>
                <a:cs typeface="Arial"/>
              </a:rPr>
              <a:t>and a</a:t>
            </a:r>
            <a:r>
              <a:rPr sz="1300" spc="25" dirty="0">
                <a:latin typeface="Arial"/>
                <a:cs typeface="Arial"/>
              </a:rPr>
              <a:t> </a:t>
            </a:r>
            <a:r>
              <a:rPr sz="1300" spc="-10" dirty="0">
                <a:latin typeface="Arial"/>
                <a:cs typeface="Arial"/>
              </a:rPr>
              <a:t>lower</a:t>
            </a:r>
            <a:r>
              <a:rPr sz="1300" spc="25" dirty="0">
                <a:latin typeface="Arial"/>
                <a:cs typeface="Arial"/>
              </a:rPr>
              <a:t> </a:t>
            </a:r>
            <a:r>
              <a:rPr sz="1300" spc="-5" dirty="0">
                <a:latin typeface="Arial"/>
                <a:cs typeface="Arial"/>
              </a:rPr>
              <a:t>price.</a:t>
            </a:r>
            <a:endParaRPr sz="1300" dirty="0">
              <a:latin typeface="Arial"/>
              <a:cs typeface="Arial"/>
            </a:endParaRPr>
          </a:p>
          <a:p>
            <a:pPr marL="327025" marR="5080" indent="-250190">
              <a:lnSpc>
                <a:spcPct val="100000"/>
              </a:lnSpc>
              <a:spcBef>
                <a:spcPts val="315"/>
              </a:spcBef>
              <a:buChar char="•"/>
              <a:tabLst>
                <a:tab pos="327025" algn="l"/>
                <a:tab pos="327660" algn="l"/>
              </a:tabLst>
            </a:pPr>
            <a:r>
              <a:rPr sz="1300" spc="-5" dirty="0">
                <a:latin typeface="Arial"/>
                <a:cs typeface="Arial"/>
              </a:rPr>
              <a:t>Any</a:t>
            </a:r>
            <a:r>
              <a:rPr sz="1300" spc="10" dirty="0">
                <a:latin typeface="Arial"/>
                <a:cs typeface="Arial"/>
              </a:rPr>
              <a:t> </a:t>
            </a:r>
            <a:r>
              <a:rPr sz="1300" spc="-5" dirty="0">
                <a:latin typeface="Arial"/>
                <a:cs typeface="Arial"/>
              </a:rPr>
              <a:t>ordered</a:t>
            </a:r>
            <a:r>
              <a:rPr sz="1300" spc="40" dirty="0">
                <a:latin typeface="Arial"/>
                <a:cs typeface="Arial"/>
              </a:rPr>
              <a:t> </a:t>
            </a:r>
            <a:r>
              <a:rPr sz="1300" spc="-5" dirty="0">
                <a:latin typeface="Arial"/>
                <a:cs typeface="Arial"/>
              </a:rPr>
              <a:t>feature</a:t>
            </a:r>
            <a:r>
              <a:rPr sz="1300" spc="35" dirty="0">
                <a:latin typeface="Arial"/>
                <a:cs typeface="Arial"/>
              </a:rPr>
              <a:t> </a:t>
            </a:r>
            <a:r>
              <a:rPr sz="1300" spc="-5" dirty="0">
                <a:latin typeface="Arial"/>
                <a:cs typeface="Arial"/>
              </a:rPr>
              <a:t>items</a:t>
            </a:r>
            <a:r>
              <a:rPr sz="1300" spc="15" dirty="0">
                <a:latin typeface="Arial"/>
                <a:cs typeface="Arial"/>
              </a:rPr>
              <a:t> </a:t>
            </a:r>
            <a:r>
              <a:rPr sz="1300" spc="-10" dirty="0">
                <a:latin typeface="Arial"/>
                <a:cs typeface="Arial"/>
              </a:rPr>
              <a:t>will</a:t>
            </a:r>
            <a:r>
              <a:rPr sz="1300" spc="15" dirty="0">
                <a:latin typeface="Arial"/>
                <a:cs typeface="Arial"/>
              </a:rPr>
              <a:t> </a:t>
            </a:r>
            <a:r>
              <a:rPr sz="1300" spc="-5" dirty="0">
                <a:latin typeface="Arial"/>
                <a:cs typeface="Arial"/>
              </a:rPr>
              <a:t>be</a:t>
            </a:r>
            <a:r>
              <a:rPr sz="1300" spc="15" dirty="0">
                <a:latin typeface="Arial"/>
                <a:cs typeface="Arial"/>
              </a:rPr>
              <a:t> </a:t>
            </a:r>
            <a:r>
              <a:rPr sz="1300" spc="-5" dirty="0">
                <a:latin typeface="Arial"/>
                <a:cs typeface="Arial"/>
              </a:rPr>
              <a:t>blocked</a:t>
            </a:r>
            <a:r>
              <a:rPr sz="1300" spc="35" dirty="0">
                <a:latin typeface="Arial"/>
                <a:cs typeface="Arial"/>
              </a:rPr>
              <a:t> </a:t>
            </a:r>
            <a:r>
              <a:rPr sz="1300" spc="-5" dirty="0">
                <a:latin typeface="Arial"/>
                <a:cs typeface="Arial"/>
              </a:rPr>
              <a:t>for</a:t>
            </a:r>
            <a:r>
              <a:rPr sz="1300" spc="15" dirty="0">
                <a:latin typeface="Arial"/>
                <a:cs typeface="Arial"/>
              </a:rPr>
              <a:t> </a:t>
            </a:r>
            <a:r>
              <a:rPr sz="1300" spc="-5" dirty="0">
                <a:latin typeface="Arial"/>
                <a:cs typeface="Arial"/>
              </a:rPr>
              <a:t>Lite</a:t>
            </a:r>
            <a:r>
              <a:rPr sz="1300" spc="10" dirty="0">
                <a:latin typeface="Arial"/>
                <a:cs typeface="Arial"/>
              </a:rPr>
              <a:t> </a:t>
            </a:r>
            <a:r>
              <a:rPr sz="1300" spc="-5" dirty="0">
                <a:latin typeface="Arial"/>
                <a:cs typeface="Arial"/>
              </a:rPr>
              <a:t>user</a:t>
            </a:r>
            <a:r>
              <a:rPr lang="en-GB" sz="1300" spc="-5" dirty="0">
                <a:latin typeface="Arial"/>
                <a:cs typeface="Arial"/>
              </a:rPr>
              <a:t>’s</a:t>
            </a:r>
            <a:r>
              <a:rPr sz="1300" spc="30" dirty="0">
                <a:latin typeface="Arial"/>
                <a:cs typeface="Arial"/>
              </a:rPr>
              <a:t> </a:t>
            </a:r>
            <a:r>
              <a:rPr sz="1300" spc="-5" dirty="0">
                <a:latin typeface="Arial"/>
                <a:cs typeface="Arial"/>
              </a:rPr>
              <a:t>so</a:t>
            </a:r>
            <a:r>
              <a:rPr sz="1300" spc="10" dirty="0">
                <a:latin typeface="Arial"/>
                <a:cs typeface="Arial"/>
              </a:rPr>
              <a:t> </a:t>
            </a:r>
            <a:r>
              <a:rPr sz="1300" spc="-5" dirty="0">
                <a:latin typeface="Arial"/>
                <a:cs typeface="Arial"/>
              </a:rPr>
              <a:t>that</a:t>
            </a:r>
            <a:r>
              <a:rPr sz="1300" spc="15" dirty="0">
                <a:latin typeface="Arial"/>
                <a:cs typeface="Arial"/>
              </a:rPr>
              <a:t> </a:t>
            </a:r>
            <a:r>
              <a:rPr sz="1300" spc="-5" dirty="0">
                <a:latin typeface="Arial"/>
                <a:cs typeface="Arial"/>
              </a:rPr>
              <a:t>they</a:t>
            </a:r>
            <a:r>
              <a:rPr sz="1300" spc="10" dirty="0">
                <a:latin typeface="Arial"/>
                <a:cs typeface="Arial"/>
              </a:rPr>
              <a:t> </a:t>
            </a:r>
            <a:r>
              <a:rPr sz="1300" spc="-5" dirty="0">
                <a:latin typeface="Arial"/>
                <a:cs typeface="Arial"/>
              </a:rPr>
              <a:t>can</a:t>
            </a:r>
            <a:r>
              <a:rPr sz="1300" spc="25" dirty="0">
                <a:latin typeface="Arial"/>
                <a:cs typeface="Arial"/>
              </a:rPr>
              <a:t> </a:t>
            </a:r>
            <a:r>
              <a:rPr sz="1300" spc="-5" dirty="0">
                <a:latin typeface="Arial"/>
                <a:cs typeface="Arial"/>
              </a:rPr>
              <a:t>not</a:t>
            </a:r>
            <a:r>
              <a:rPr sz="1300" spc="10" dirty="0">
                <a:latin typeface="Arial"/>
                <a:cs typeface="Arial"/>
              </a:rPr>
              <a:t> </a:t>
            </a:r>
            <a:r>
              <a:rPr sz="1300" spc="-5" dirty="0">
                <a:latin typeface="Arial"/>
                <a:cs typeface="Arial"/>
              </a:rPr>
              <a:t>be</a:t>
            </a:r>
            <a:r>
              <a:rPr sz="1300" spc="15" dirty="0">
                <a:latin typeface="Arial"/>
                <a:cs typeface="Arial"/>
              </a:rPr>
              <a:t> </a:t>
            </a:r>
            <a:r>
              <a:rPr sz="1300" spc="-5" dirty="0">
                <a:latin typeface="Arial"/>
                <a:cs typeface="Arial"/>
              </a:rPr>
              <a:t>assigned</a:t>
            </a:r>
            <a:r>
              <a:rPr sz="1300" spc="35" dirty="0">
                <a:latin typeface="Arial"/>
                <a:cs typeface="Arial"/>
              </a:rPr>
              <a:t> </a:t>
            </a:r>
            <a:r>
              <a:rPr sz="1300" spc="-5" dirty="0">
                <a:latin typeface="Arial"/>
                <a:cs typeface="Arial"/>
              </a:rPr>
              <a:t>to</a:t>
            </a:r>
            <a:r>
              <a:rPr sz="1300" spc="5" dirty="0">
                <a:latin typeface="Arial"/>
                <a:cs typeface="Arial"/>
              </a:rPr>
              <a:t> </a:t>
            </a:r>
            <a:r>
              <a:rPr sz="1300" spc="-5" dirty="0">
                <a:latin typeface="Arial"/>
                <a:cs typeface="Arial"/>
              </a:rPr>
              <a:t>a</a:t>
            </a:r>
            <a:r>
              <a:rPr sz="1300" spc="10" dirty="0">
                <a:latin typeface="Arial"/>
                <a:cs typeface="Arial"/>
              </a:rPr>
              <a:t> </a:t>
            </a:r>
            <a:r>
              <a:rPr sz="1300" spc="-5" dirty="0">
                <a:latin typeface="Arial"/>
                <a:cs typeface="Arial"/>
              </a:rPr>
              <a:t>Lite</a:t>
            </a:r>
            <a:r>
              <a:rPr sz="1300" spc="15" dirty="0">
                <a:latin typeface="Arial"/>
                <a:cs typeface="Arial"/>
              </a:rPr>
              <a:t> </a:t>
            </a:r>
            <a:r>
              <a:rPr sz="1300" spc="-5" dirty="0">
                <a:latin typeface="Arial"/>
                <a:cs typeface="Arial"/>
              </a:rPr>
              <a:t>user</a:t>
            </a:r>
            <a:r>
              <a:rPr sz="1300" spc="25" dirty="0">
                <a:latin typeface="Arial"/>
                <a:cs typeface="Arial"/>
              </a:rPr>
              <a:t> </a:t>
            </a:r>
            <a:r>
              <a:rPr lang="en-GB" sz="1300" spc="-5" dirty="0">
                <a:latin typeface="Arial"/>
                <a:cs typeface="Arial"/>
              </a:rPr>
              <a:t>in the customer manager portal.</a:t>
            </a:r>
            <a:endParaRPr sz="1300" dirty="0">
              <a:latin typeface="Arial"/>
              <a:cs typeface="Arial"/>
            </a:endParaRPr>
          </a:p>
          <a:p>
            <a:pPr marL="327025" indent="-250190">
              <a:lnSpc>
                <a:spcPct val="100000"/>
              </a:lnSpc>
              <a:spcBef>
                <a:spcPts val="310"/>
              </a:spcBef>
              <a:buChar char="•"/>
              <a:tabLst>
                <a:tab pos="327025" algn="l"/>
                <a:tab pos="327660" algn="l"/>
              </a:tabLst>
            </a:pPr>
            <a:r>
              <a:rPr lang="en-GB" sz="1300" spc="-5" dirty="0">
                <a:latin typeface="Arial"/>
                <a:cs typeface="Arial"/>
              </a:rPr>
              <a:t>Blocked </a:t>
            </a:r>
            <a:r>
              <a:rPr sz="1300" spc="-5" dirty="0">
                <a:latin typeface="Arial"/>
                <a:cs typeface="Arial"/>
              </a:rPr>
              <a:t>features</a:t>
            </a:r>
            <a:r>
              <a:rPr lang="en-GB" sz="1300" spc="-5" dirty="0">
                <a:latin typeface="Arial"/>
                <a:cs typeface="Arial"/>
              </a:rPr>
              <a:t>;</a:t>
            </a:r>
            <a:endParaRPr sz="1300" dirty="0">
              <a:latin typeface="Arial"/>
              <a:cs typeface="Arial"/>
            </a:endParaRPr>
          </a:p>
          <a:p>
            <a:pPr marL="636905" lvl="1" indent="-102870">
              <a:lnSpc>
                <a:spcPct val="100000"/>
              </a:lnSpc>
              <a:spcBef>
                <a:spcPts val="315"/>
              </a:spcBef>
              <a:buChar char="-"/>
              <a:tabLst>
                <a:tab pos="637540" algn="l"/>
              </a:tabLst>
            </a:pPr>
            <a:r>
              <a:rPr sz="1300" spc="-20" dirty="0">
                <a:latin typeface="Arial"/>
                <a:cs typeface="Arial"/>
              </a:rPr>
              <a:t>Voice</a:t>
            </a:r>
            <a:r>
              <a:rPr sz="1300" spc="-15" dirty="0">
                <a:latin typeface="Arial"/>
                <a:cs typeface="Arial"/>
              </a:rPr>
              <a:t> </a:t>
            </a:r>
            <a:r>
              <a:rPr sz="1300" spc="-10" dirty="0">
                <a:latin typeface="Arial"/>
                <a:cs typeface="Arial"/>
              </a:rPr>
              <a:t>Mail</a:t>
            </a:r>
            <a:endParaRPr sz="1300" dirty="0">
              <a:latin typeface="Arial"/>
              <a:cs typeface="Arial"/>
            </a:endParaRPr>
          </a:p>
          <a:p>
            <a:pPr marL="636905" lvl="1" indent="-102870">
              <a:lnSpc>
                <a:spcPct val="100000"/>
              </a:lnSpc>
              <a:spcBef>
                <a:spcPts val="310"/>
              </a:spcBef>
              <a:buChar char="-"/>
              <a:tabLst>
                <a:tab pos="637540" algn="l"/>
              </a:tabLst>
            </a:pPr>
            <a:r>
              <a:rPr sz="1300" spc="-5" dirty="0">
                <a:latin typeface="Arial"/>
                <a:cs typeface="Arial"/>
              </a:rPr>
              <a:t>Call</a:t>
            </a:r>
            <a:r>
              <a:rPr sz="1300" spc="-20" dirty="0">
                <a:latin typeface="Arial"/>
                <a:cs typeface="Arial"/>
              </a:rPr>
              <a:t> </a:t>
            </a:r>
            <a:r>
              <a:rPr sz="1300" spc="-5" dirty="0">
                <a:latin typeface="Arial"/>
                <a:cs typeface="Arial"/>
              </a:rPr>
              <a:t>Recording</a:t>
            </a:r>
            <a:endParaRPr sz="1300" dirty="0">
              <a:latin typeface="Arial"/>
              <a:cs typeface="Arial"/>
            </a:endParaRPr>
          </a:p>
          <a:p>
            <a:pPr marL="636905" lvl="1" indent="-102870">
              <a:lnSpc>
                <a:spcPct val="100000"/>
              </a:lnSpc>
              <a:spcBef>
                <a:spcPts val="315"/>
              </a:spcBef>
              <a:buChar char="-"/>
              <a:tabLst>
                <a:tab pos="637540" algn="l"/>
              </a:tabLst>
            </a:pPr>
            <a:r>
              <a:rPr sz="1300" spc="-5" dirty="0">
                <a:latin typeface="Arial"/>
                <a:cs typeface="Arial"/>
              </a:rPr>
              <a:t>Multi</a:t>
            </a:r>
            <a:r>
              <a:rPr sz="1300" spc="15" dirty="0">
                <a:latin typeface="Arial"/>
                <a:cs typeface="Arial"/>
              </a:rPr>
              <a:t> </a:t>
            </a:r>
            <a:r>
              <a:rPr sz="1300" spc="-5" dirty="0">
                <a:latin typeface="Arial"/>
                <a:cs typeface="Arial"/>
              </a:rPr>
              <a:t>Client</a:t>
            </a:r>
            <a:r>
              <a:rPr sz="1300" spc="5" dirty="0">
                <a:latin typeface="Arial"/>
                <a:cs typeface="Arial"/>
              </a:rPr>
              <a:t> </a:t>
            </a:r>
            <a:r>
              <a:rPr sz="1300" spc="-5" dirty="0">
                <a:latin typeface="Arial"/>
                <a:cs typeface="Arial"/>
              </a:rPr>
              <a:t>(UCE,</a:t>
            </a:r>
            <a:r>
              <a:rPr sz="1300" dirty="0">
                <a:latin typeface="Arial"/>
                <a:cs typeface="Arial"/>
              </a:rPr>
              <a:t> </a:t>
            </a:r>
            <a:r>
              <a:rPr lang="en-GB" sz="1300" dirty="0">
                <a:latin typeface="Arial"/>
                <a:cs typeface="Arial"/>
              </a:rPr>
              <a:t>iPECS </a:t>
            </a:r>
            <a:r>
              <a:rPr sz="1300" spc="-5" dirty="0">
                <a:latin typeface="Arial"/>
                <a:cs typeface="Arial"/>
              </a:rPr>
              <a:t>One, </a:t>
            </a:r>
            <a:r>
              <a:rPr lang="en-GB" sz="1300" spc="-5" dirty="0">
                <a:latin typeface="Arial"/>
                <a:cs typeface="Arial"/>
              </a:rPr>
              <a:t>iPECS2</a:t>
            </a:r>
            <a:r>
              <a:rPr sz="1300" spc="-25" dirty="0">
                <a:latin typeface="Arial"/>
                <a:cs typeface="Arial"/>
              </a:rPr>
              <a:t>Teams,</a:t>
            </a:r>
            <a:r>
              <a:rPr sz="1300" spc="25" dirty="0">
                <a:latin typeface="Arial"/>
                <a:cs typeface="Arial"/>
              </a:rPr>
              <a:t> </a:t>
            </a:r>
            <a:r>
              <a:rPr sz="1300" spc="-5" dirty="0">
                <a:latin typeface="Arial"/>
                <a:cs typeface="Arial"/>
              </a:rPr>
              <a:t>iPECS</a:t>
            </a:r>
            <a:r>
              <a:rPr sz="1300" spc="-10" dirty="0">
                <a:latin typeface="Arial"/>
                <a:cs typeface="Arial"/>
              </a:rPr>
              <a:t> </a:t>
            </a:r>
            <a:r>
              <a:rPr sz="1300" spc="-5" dirty="0">
                <a:latin typeface="Arial"/>
                <a:cs typeface="Arial"/>
              </a:rPr>
              <a:t>Cloud</a:t>
            </a:r>
            <a:r>
              <a:rPr sz="1300" spc="5" dirty="0">
                <a:latin typeface="Arial"/>
                <a:cs typeface="Arial"/>
              </a:rPr>
              <a:t> </a:t>
            </a:r>
            <a:r>
              <a:rPr sz="1300" spc="-5" dirty="0">
                <a:latin typeface="Arial"/>
                <a:cs typeface="Arial"/>
              </a:rPr>
              <a:t>Mobile)</a:t>
            </a:r>
            <a:endParaRPr sz="1300" dirty="0">
              <a:latin typeface="Arial"/>
              <a:cs typeface="Arial"/>
            </a:endParaRPr>
          </a:p>
          <a:p>
            <a:pPr marL="636905" lvl="1" indent="-102870">
              <a:lnSpc>
                <a:spcPct val="100000"/>
              </a:lnSpc>
              <a:spcBef>
                <a:spcPts val="310"/>
              </a:spcBef>
              <a:buChar char="-"/>
              <a:tabLst>
                <a:tab pos="637540" algn="l"/>
              </a:tabLst>
            </a:pPr>
            <a:r>
              <a:rPr sz="1300" spc="-5" dirty="0">
                <a:latin typeface="Arial"/>
                <a:cs typeface="Arial"/>
              </a:rPr>
              <a:t>Soft</a:t>
            </a:r>
            <a:r>
              <a:rPr sz="1300" spc="5" dirty="0">
                <a:latin typeface="Arial"/>
                <a:cs typeface="Arial"/>
              </a:rPr>
              <a:t> </a:t>
            </a:r>
            <a:r>
              <a:rPr sz="1300" spc="-5" dirty="0">
                <a:latin typeface="Arial"/>
                <a:cs typeface="Arial"/>
              </a:rPr>
              <a:t>Client</a:t>
            </a:r>
            <a:r>
              <a:rPr sz="1300" spc="5" dirty="0">
                <a:latin typeface="Arial"/>
                <a:cs typeface="Arial"/>
              </a:rPr>
              <a:t> </a:t>
            </a:r>
            <a:r>
              <a:rPr sz="1300" spc="-5" dirty="0">
                <a:latin typeface="Arial"/>
                <a:cs typeface="Arial"/>
              </a:rPr>
              <a:t>(UCE,</a:t>
            </a:r>
            <a:r>
              <a:rPr sz="1300" spc="5" dirty="0">
                <a:latin typeface="Arial"/>
                <a:cs typeface="Arial"/>
              </a:rPr>
              <a:t> </a:t>
            </a:r>
            <a:r>
              <a:rPr lang="en-GB" sz="1300" spc="5" dirty="0">
                <a:latin typeface="Arial"/>
                <a:cs typeface="Arial"/>
              </a:rPr>
              <a:t>iPECS </a:t>
            </a:r>
            <a:r>
              <a:rPr sz="1300" spc="-5" dirty="0">
                <a:latin typeface="Arial"/>
                <a:cs typeface="Arial"/>
              </a:rPr>
              <a:t>One, </a:t>
            </a:r>
            <a:r>
              <a:rPr lang="en-GB" sz="1300" spc="-5" dirty="0">
                <a:latin typeface="Arial"/>
                <a:cs typeface="Arial"/>
              </a:rPr>
              <a:t>iPECS2</a:t>
            </a:r>
            <a:r>
              <a:rPr sz="1300" spc="-25" dirty="0">
                <a:latin typeface="Arial"/>
                <a:cs typeface="Arial"/>
              </a:rPr>
              <a:t>Teams,</a:t>
            </a:r>
            <a:r>
              <a:rPr sz="1300" spc="15" dirty="0">
                <a:latin typeface="Arial"/>
                <a:cs typeface="Arial"/>
              </a:rPr>
              <a:t> </a:t>
            </a:r>
            <a:r>
              <a:rPr sz="1300" spc="-5" dirty="0">
                <a:latin typeface="Arial"/>
                <a:cs typeface="Arial"/>
              </a:rPr>
              <a:t>iPECS</a:t>
            </a:r>
            <a:r>
              <a:rPr sz="1300" spc="-80" dirty="0">
                <a:latin typeface="Arial"/>
                <a:cs typeface="Arial"/>
              </a:rPr>
              <a:t> </a:t>
            </a:r>
            <a:r>
              <a:rPr sz="1300" spc="-10" dirty="0">
                <a:latin typeface="Arial"/>
                <a:cs typeface="Arial"/>
              </a:rPr>
              <a:t>Attendant)</a:t>
            </a:r>
            <a:endParaRPr sz="1300" dirty="0">
              <a:latin typeface="Arial"/>
              <a:cs typeface="Arial"/>
            </a:endParaRPr>
          </a:p>
          <a:p>
            <a:pPr marL="628015" lvl="1" indent="-93980">
              <a:lnSpc>
                <a:spcPct val="100000"/>
              </a:lnSpc>
              <a:spcBef>
                <a:spcPts val="315"/>
              </a:spcBef>
              <a:buChar char="-"/>
              <a:tabLst>
                <a:tab pos="628650" algn="l"/>
              </a:tabLst>
            </a:pPr>
            <a:r>
              <a:rPr sz="1300" spc="-5" dirty="0">
                <a:latin typeface="Arial"/>
                <a:cs typeface="Arial"/>
              </a:rPr>
              <a:t>ACD</a:t>
            </a:r>
            <a:r>
              <a:rPr sz="1300" spc="-80" dirty="0">
                <a:latin typeface="Arial"/>
                <a:cs typeface="Arial"/>
              </a:rPr>
              <a:t> </a:t>
            </a:r>
            <a:r>
              <a:rPr sz="1300" spc="-5" dirty="0">
                <a:latin typeface="Arial"/>
                <a:cs typeface="Arial"/>
              </a:rPr>
              <a:t>A</a:t>
            </a:r>
            <a:r>
              <a:rPr sz="1300" spc="-10" dirty="0">
                <a:latin typeface="Arial"/>
                <a:cs typeface="Arial"/>
              </a:rPr>
              <a:t>g</a:t>
            </a:r>
            <a:r>
              <a:rPr sz="1300" spc="-5" dirty="0">
                <a:latin typeface="Arial"/>
                <a:cs typeface="Arial"/>
              </a:rPr>
              <a:t>ent</a:t>
            </a:r>
            <a:r>
              <a:rPr sz="1300" spc="15" dirty="0">
                <a:latin typeface="Arial"/>
                <a:cs typeface="Arial"/>
              </a:rPr>
              <a:t> </a:t>
            </a:r>
            <a:r>
              <a:rPr sz="1300" spc="-5" dirty="0">
                <a:latin typeface="Arial"/>
                <a:cs typeface="Arial"/>
              </a:rPr>
              <a:t>/ </a:t>
            </a:r>
            <a:r>
              <a:rPr sz="1300" spc="-10" dirty="0">
                <a:latin typeface="Arial"/>
                <a:cs typeface="Arial"/>
              </a:rPr>
              <a:t>S</a:t>
            </a:r>
            <a:r>
              <a:rPr sz="1300" spc="-5" dirty="0">
                <a:latin typeface="Arial"/>
                <a:cs typeface="Arial"/>
              </a:rPr>
              <a:t>up</a:t>
            </a:r>
            <a:r>
              <a:rPr sz="1300" spc="-15" dirty="0">
                <a:latin typeface="Arial"/>
                <a:cs typeface="Arial"/>
              </a:rPr>
              <a:t>e</a:t>
            </a:r>
            <a:r>
              <a:rPr sz="1300" spc="-5" dirty="0">
                <a:latin typeface="Arial"/>
                <a:cs typeface="Arial"/>
              </a:rPr>
              <a:t>r</a:t>
            </a:r>
            <a:r>
              <a:rPr sz="1300" spc="-20" dirty="0">
                <a:latin typeface="Arial"/>
                <a:cs typeface="Arial"/>
              </a:rPr>
              <a:t>v</a:t>
            </a:r>
            <a:r>
              <a:rPr sz="1300" spc="-5" dirty="0">
                <a:latin typeface="Arial"/>
                <a:cs typeface="Arial"/>
              </a:rPr>
              <a:t>isor</a:t>
            </a:r>
            <a:endParaRPr sz="1300" dirty="0">
              <a:latin typeface="Arial"/>
              <a:cs typeface="Arial"/>
            </a:endParaRPr>
          </a:p>
          <a:p>
            <a:pPr marL="636905" lvl="1" indent="-102870">
              <a:lnSpc>
                <a:spcPct val="100000"/>
              </a:lnSpc>
              <a:spcBef>
                <a:spcPts val="310"/>
              </a:spcBef>
              <a:buChar char="-"/>
              <a:tabLst>
                <a:tab pos="637540" algn="l"/>
              </a:tabLst>
            </a:pPr>
            <a:r>
              <a:rPr sz="1300" dirty="0">
                <a:latin typeface="Arial"/>
                <a:cs typeface="Arial"/>
              </a:rPr>
              <a:t>Web</a:t>
            </a:r>
            <a:r>
              <a:rPr sz="1300" spc="-50" dirty="0">
                <a:latin typeface="Arial"/>
                <a:cs typeface="Arial"/>
              </a:rPr>
              <a:t> </a:t>
            </a:r>
            <a:r>
              <a:rPr sz="1300" spc="-5" dirty="0">
                <a:latin typeface="Arial"/>
                <a:cs typeface="Arial"/>
              </a:rPr>
              <a:t>Fax</a:t>
            </a:r>
            <a:endParaRPr sz="1300" dirty="0">
              <a:latin typeface="Arial"/>
              <a:cs typeface="Arial"/>
            </a:endParaRPr>
          </a:p>
          <a:p>
            <a:pPr marL="636905" lvl="1" indent="-102870">
              <a:lnSpc>
                <a:spcPct val="100000"/>
              </a:lnSpc>
              <a:spcBef>
                <a:spcPts val="315"/>
              </a:spcBef>
              <a:buChar char="-"/>
              <a:tabLst>
                <a:tab pos="637540" algn="l"/>
              </a:tabLst>
            </a:pPr>
            <a:r>
              <a:rPr sz="1300" spc="-5" dirty="0">
                <a:latin typeface="Arial"/>
                <a:cs typeface="Arial"/>
              </a:rPr>
              <a:t>UCE</a:t>
            </a:r>
            <a:r>
              <a:rPr sz="1300" spc="-10" dirty="0">
                <a:latin typeface="Arial"/>
                <a:cs typeface="Arial"/>
              </a:rPr>
              <a:t> </a:t>
            </a:r>
            <a:r>
              <a:rPr sz="1300" spc="-5" dirty="0">
                <a:latin typeface="Arial"/>
                <a:cs typeface="Arial"/>
              </a:rPr>
              <a:t>Call</a:t>
            </a:r>
            <a:r>
              <a:rPr sz="1300" dirty="0">
                <a:latin typeface="Arial"/>
                <a:cs typeface="Arial"/>
              </a:rPr>
              <a:t> </a:t>
            </a:r>
            <a:r>
              <a:rPr sz="1300" spc="-5" dirty="0">
                <a:latin typeface="Arial"/>
                <a:cs typeface="Arial"/>
              </a:rPr>
              <a:t>Control</a:t>
            </a:r>
            <a:r>
              <a:rPr sz="1300" spc="10" dirty="0">
                <a:latin typeface="Arial"/>
                <a:cs typeface="Arial"/>
              </a:rPr>
              <a:t> </a:t>
            </a:r>
            <a:r>
              <a:rPr sz="1300" spc="-5" dirty="0">
                <a:latin typeface="Arial"/>
                <a:cs typeface="Arial"/>
              </a:rPr>
              <a:t>/</a:t>
            </a:r>
            <a:r>
              <a:rPr sz="1300" spc="-10" dirty="0">
                <a:latin typeface="Arial"/>
                <a:cs typeface="Arial"/>
              </a:rPr>
              <a:t> </a:t>
            </a:r>
            <a:r>
              <a:rPr sz="1300" spc="-5" dirty="0">
                <a:latin typeface="Arial"/>
                <a:cs typeface="Arial"/>
              </a:rPr>
              <a:t>One</a:t>
            </a:r>
            <a:r>
              <a:rPr sz="1300" spc="15" dirty="0">
                <a:latin typeface="Arial"/>
                <a:cs typeface="Arial"/>
              </a:rPr>
              <a:t> </a:t>
            </a:r>
            <a:r>
              <a:rPr sz="1300" spc="-5" dirty="0">
                <a:latin typeface="Arial"/>
                <a:cs typeface="Arial"/>
              </a:rPr>
              <a:t>Entry</a:t>
            </a:r>
            <a:endParaRPr sz="1300" dirty="0">
              <a:latin typeface="Arial"/>
              <a:cs typeface="Arial"/>
            </a:endParaRPr>
          </a:p>
          <a:p>
            <a:pPr marL="327025" indent="-250190">
              <a:lnSpc>
                <a:spcPct val="100000"/>
              </a:lnSpc>
              <a:spcBef>
                <a:spcPts val="310"/>
              </a:spcBef>
              <a:buChar char="•"/>
              <a:tabLst>
                <a:tab pos="327025" algn="l"/>
                <a:tab pos="327660" algn="l"/>
              </a:tabLst>
            </a:pPr>
            <a:r>
              <a:rPr sz="1300" spc="-5" dirty="0">
                <a:latin typeface="Arial"/>
                <a:cs typeface="Arial"/>
              </a:rPr>
              <a:t>Lite</a:t>
            </a:r>
            <a:r>
              <a:rPr sz="1300" spc="10" dirty="0">
                <a:latin typeface="Arial"/>
                <a:cs typeface="Arial"/>
              </a:rPr>
              <a:t> </a:t>
            </a:r>
            <a:r>
              <a:rPr sz="1300" spc="-5" dirty="0">
                <a:latin typeface="Arial"/>
                <a:cs typeface="Arial"/>
              </a:rPr>
              <a:t>User</a:t>
            </a:r>
            <a:r>
              <a:rPr sz="1300" spc="25" dirty="0">
                <a:latin typeface="Arial"/>
                <a:cs typeface="Arial"/>
              </a:rPr>
              <a:t> </a:t>
            </a:r>
            <a:r>
              <a:rPr sz="1300" spc="-5" dirty="0">
                <a:latin typeface="Arial"/>
                <a:cs typeface="Arial"/>
              </a:rPr>
              <a:t>license</a:t>
            </a:r>
            <a:r>
              <a:rPr sz="1300" spc="10" dirty="0">
                <a:latin typeface="Arial"/>
                <a:cs typeface="Arial"/>
              </a:rPr>
              <a:t> </a:t>
            </a:r>
            <a:r>
              <a:rPr sz="1300" spc="-5" dirty="0">
                <a:latin typeface="Arial"/>
                <a:cs typeface="Arial"/>
              </a:rPr>
              <a:t>can</a:t>
            </a:r>
            <a:r>
              <a:rPr sz="1300" spc="20" dirty="0">
                <a:latin typeface="Arial"/>
                <a:cs typeface="Arial"/>
              </a:rPr>
              <a:t> </a:t>
            </a:r>
            <a:r>
              <a:rPr sz="1300" spc="-5" dirty="0">
                <a:latin typeface="Arial"/>
                <a:cs typeface="Arial"/>
              </a:rPr>
              <a:t>co-exist</a:t>
            </a:r>
            <a:r>
              <a:rPr sz="1300" spc="35" dirty="0">
                <a:latin typeface="Arial"/>
                <a:cs typeface="Arial"/>
              </a:rPr>
              <a:t> </a:t>
            </a:r>
            <a:r>
              <a:rPr sz="1300" spc="-5" dirty="0">
                <a:latin typeface="Arial"/>
                <a:cs typeface="Arial"/>
              </a:rPr>
              <a:t>in</a:t>
            </a:r>
            <a:r>
              <a:rPr sz="1300" dirty="0">
                <a:latin typeface="Arial"/>
                <a:cs typeface="Arial"/>
              </a:rPr>
              <a:t> </a:t>
            </a:r>
            <a:r>
              <a:rPr sz="1300" spc="-5" dirty="0">
                <a:latin typeface="Arial"/>
                <a:cs typeface="Arial"/>
              </a:rPr>
              <a:t>the</a:t>
            </a:r>
            <a:r>
              <a:rPr sz="1300" spc="20" dirty="0">
                <a:latin typeface="Arial"/>
                <a:cs typeface="Arial"/>
              </a:rPr>
              <a:t> </a:t>
            </a:r>
            <a:r>
              <a:rPr sz="1300" spc="-5" dirty="0">
                <a:latin typeface="Arial"/>
                <a:cs typeface="Arial"/>
              </a:rPr>
              <a:t>same</a:t>
            </a:r>
            <a:r>
              <a:rPr sz="1300" spc="10" dirty="0">
                <a:latin typeface="Arial"/>
                <a:cs typeface="Arial"/>
              </a:rPr>
              <a:t> </a:t>
            </a:r>
            <a:r>
              <a:rPr sz="1300" spc="-5" dirty="0">
                <a:latin typeface="Arial"/>
                <a:cs typeface="Arial"/>
              </a:rPr>
              <a:t>cloud</a:t>
            </a:r>
            <a:r>
              <a:rPr sz="1300" spc="20" dirty="0">
                <a:latin typeface="Arial"/>
                <a:cs typeface="Arial"/>
              </a:rPr>
              <a:t> </a:t>
            </a:r>
            <a:r>
              <a:rPr sz="1300" spc="-5" dirty="0">
                <a:latin typeface="Arial"/>
                <a:cs typeface="Arial"/>
              </a:rPr>
              <a:t>company</a:t>
            </a:r>
            <a:r>
              <a:rPr sz="1300" spc="35" dirty="0">
                <a:latin typeface="Arial"/>
                <a:cs typeface="Arial"/>
              </a:rPr>
              <a:t> </a:t>
            </a:r>
            <a:r>
              <a:rPr sz="1300" spc="-5" dirty="0">
                <a:latin typeface="Arial"/>
                <a:cs typeface="Arial"/>
              </a:rPr>
              <a:t>as</a:t>
            </a:r>
            <a:r>
              <a:rPr sz="1300" spc="10" dirty="0">
                <a:latin typeface="Arial"/>
                <a:cs typeface="Arial"/>
              </a:rPr>
              <a:t> </a:t>
            </a:r>
            <a:r>
              <a:rPr sz="1300" spc="-5" dirty="0">
                <a:latin typeface="Arial"/>
                <a:cs typeface="Arial"/>
              </a:rPr>
              <a:t>normal</a:t>
            </a:r>
            <a:r>
              <a:rPr sz="1300" spc="25" dirty="0">
                <a:latin typeface="Arial"/>
                <a:cs typeface="Arial"/>
              </a:rPr>
              <a:t> </a:t>
            </a:r>
            <a:r>
              <a:rPr sz="1300" spc="-5" dirty="0">
                <a:latin typeface="Arial"/>
                <a:cs typeface="Arial"/>
              </a:rPr>
              <a:t>user</a:t>
            </a:r>
            <a:r>
              <a:rPr sz="1300" spc="25" dirty="0">
                <a:latin typeface="Arial"/>
                <a:cs typeface="Arial"/>
              </a:rPr>
              <a:t> </a:t>
            </a:r>
            <a:r>
              <a:rPr sz="1300" spc="-5" dirty="0">
                <a:latin typeface="Arial"/>
                <a:cs typeface="Arial"/>
              </a:rPr>
              <a:t>license.</a:t>
            </a:r>
            <a:endParaRPr lang="en-GB" sz="1300" spc="-5" dirty="0">
              <a:latin typeface="Arial"/>
              <a:cs typeface="Arial"/>
            </a:endParaRPr>
          </a:p>
          <a:p>
            <a:pPr marL="327025" indent="-250190">
              <a:lnSpc>
                <a:spcPct val="100000"/>
              </a:lnSpc>
              <a:spcBef>
                <a:spcPts val="310"/>
              </a:spcBef>
              <a:buChar char="•"/>
              <a:tabLst>
                <a:tab pos="327025" algn="l"/>
                <a:tab pos="327660" algn="l"/>
              </a:tabLst>
            </a:pPr>
            <a:endParaRPr lang="en-GB" sz="1300" spc="-5" dirty="0">
              <a:latin typeface="Arial"/>
              <a:cs typeface="Arial"/>
            </a:endParaRPr>
          </a:p>
          <a:p>
            <a:pPr marL="327025" indent="-250190">
              <a:lnSpc>
                <a:spcPct val="100000"/>
              </a:lnSpc>
              <a:spcBef>
                <a:spcPts val="310"/>
              </a:spcBef>
              <a:buChar char="•"/>
              <a:tabLst>
                <a:tab pos="327025" algn="l"/>
                <a:tab pos="327660" algn="l"/>
              </a:tabLst>
            </a:pPr>
            <a:r>
              <a:rPr lang="en-GB" sz="1300" spc="-5" dirty="0">
                <a:latin typeface="Arial"/>
                <a:cs typeface="Arial"/>
              </a:rPr>
              <a:t>This is ordered and setup on the user the same way a normal license is.</a:t>
            </a:r>
            <a:endParaRPr sz="1300" dirty="0">
              <a:latin typeface="Arial"/>
              <a:cs typeface="Arial"/>
            </a:endParaRPr>
          </a:p>
        </p:txBody>
      </p:sp>
      <p:grpSp>
        <p:nvGrpSpPr>
          <p:cNvPr id="5" name="object 6">
            <a:extLst>
              <a:ext uri="{FF2B5EF4-FFF2-40B4-BE49-F238E27FC236}">
                <a16:creationId xmlns:a16="http://schemas.microsoft.com/office/drawing/2014/main" id="{5318A5CF-0238-4161-8028-77FF3DF00697}"/>
              </a:ext>
            </a:extLst>
          </p:cNvPr>
          <p:cNvGrpSpPr/>
          <p:nvPr/>
        </p:nvGrpSpPr>
        <p:grpSpPr>
          <a:xfrm>
            <a:off x="6946497" y="2436347"/>
            <a:ext cx="5765243" cy="3104830"/>
            <a:chOff x="548640" y="1756909"/>
            <a:chExt cx="7985759" cy="4238625"/>
          </a:xfrm>
        </p:grpSpPr>
        <p:pic>
          <p:nvPicPr>
            <p:cNvPr id="6" name="object 7">
              <a:extLst>
                <a:ext uri="{FF2B5EF4-FFF2-40B4-BE49-F238E27FC236}">
                  <a16:creationId xmlns:a16="http://schemas.microsoft.com/office/drawing/2014/main" id="{3AC773DF-B07A-4F44-A2DF-A97B9571BB02}"/>
                </a:ext>
              </a:extLst>
            </p:cNvPr>
            <p:cNvPicPr/>
            <p:nvPr/>
          </p:nvPicPr>
          <p:blipFill>
            <a:blip r:embed="rId2" cstate="print"/>
            <a:stretch>
              <a:fillRect/>
            </a:stretch>
          </p:blipFill>
          <p:spPr>
            <a:xfrm>
              <a:off x="548640" y="1756909"/>
              <a:ext cx="7985759" cy="4238506"/>
            </a:xfrm>
            <a:prstGeom prst="rect">
              <a:avLst/>
            </a:prstGeom>
          </p:spPr>
        </p:pic>
        <p:sp>
          <p:nvSpPr>
            <p:cNvPr id="8" name="object 8">
              <a:extLst>
                <a:ext uri="{FF2B5EF4-FFF2-40B4-BE49-F238E27FC236}">
                  <a16:creationId xmlns:a16="http://schemas.microsoft.com/office/drawing/2014/main" id="{41D59C6A-08B1-4308-912C-7734ABF00635}"/>
                </a:ext>
              </a:extLst>
            </p:cNvPr>
            <p:cNvSpPr/>
            <p:nvPr/>
          </p:nvSpPr>
          <p:spPr>
            <a:xfrm>
              <a:off x="3342132" y="5740907"/>
              <a:ext cx="3832860" cy="135890"/>
            </a:xfrm>
            <a:custGeom>
              <a:avLst/>
              <a:gdLst/>
              <a:ahLst/>
              <a:cxnLst/>
              <a:rect l="l" t="t" r="r" b="b"/>
              <a:pathLst>
                <a:path w="3832859" h="135889">
                  <a:moveTo>
                    <a:pt x="0" y="135636"/>
                  </a:moveTo>
                  <a:lnTo>
                    <a:pt x="3832860" y="135636"/>
                  </a:lnTo>
                  <a:lnTo>
                    <a:pt x="3832860" y="0"/>
                  </a:lnTo>
                  <a:lnTo>
                    <a:pt x="0" y="0"/>
                  </a:lnTo>
                  <a:lnTo>
                    <a:pt x="0" y="135636"/>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344686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User Package Upgrade</a:t>
            </a:r>
          </a:p>
        </p:txBody>
      </p:sp>
      <p:sp>
        <p:nvSpPr>
          <p:cNvPr id="4" name="object 3">
            <a:extLst>
              <a:ext uri="{FF2B5EF4-FFF2-40B4-BE49-F238E27FC236}">
                <a16:creationId xmlns:a16="http://schemas.microsoft.com/office/drawing/2014/main" id="{22CAF5A4-862B-46C1-BCB0-650A1E27016B}"/>
              </a:ext>
            </a:extLst>
          </p:cNvPr>
          <p:cNvSpPr txBox="1"/>
          <p:nvPr/>
        </p:nvSpPr>
        <p:spPr>
          <a:xfrm>
            <a:off x="609961" y="909934"/>
            <a:ext cx="10618678" cy="1420902"/>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Until Cloud V4 changing the license type on a user was not possible, the user would need to be deleted and re-added with the new license type.</a:t>
            </a:r>
          </a:p>
          <a:p>
            <a:pPr marL="12700">
              <a:lnSpc>
                <a:spcPct val="100000"/>
              </a:lnSpc>
              <a:spcBef>
                <a:spcPts val="1080"/>
              </a:spcBef>
            </a:pPr>
            <a:r>
              <a:rPr lang="en-GB" sz="1300" spc="-5" dirty="0">
                <a:latin typeface="Arial"/>
                <a:cs typeface="Arial"/>
              </a:rPr>
              <a:t>In Cloud V4 you are able to </a:t>
            </a:r>
            <a:r>
              <a:rPr lang="en-GB" sz="1300" b="1" spc="-5" dirty="0">
                <a:latin typeface="Arial"/>
                <a:cs typeface="Arial"/>
              </a:rPr>
              <a:t>upgrade</a:t>
            </a:r>
            <a:r>
              <a:rPr lang="en-GB" sz="1300" spc="-5" dirty="0">
                <a:latin typeface="Arial"/>
                <a:cs typeface="Arial"/>
              </a:rPr>
              <a:t> the user license type. The license being added to the user must include all features that the current user license has - a downgrade is not possible. For example, a Monthly user license cannot be changed to a Lite User License.</a:t>
            </a:r>
            <a:endParaRPr lang="en-GB" sz="1300" spc="35" dirty="0">
              <a:latin typeface="Arial"/>
              <a:cs typeface="Arial"/>
            </a:endParaRPr>
          </a:p>
          <a:p>
            <a:pPr marL="12700">
              <a:lnSpc>
                <a:spcPct val="100000"/>
              </a:lnSpc>
              <a:spcBef>
                <a:spcPts val="1080"/>
              </a:spcBef>
            </a:pPr>
            <a:r>
              <a:rPr lang="en-GB" sz="1300" spc="35" dirty="0">
                <a:latin typeface="Arial"/>
                <a:cs typeface="Arial"/>
              </a:rPr>
              <a:t>To upgrade the license type in the reseller portal go to Modify Existing Customer and select the customer then choose the Package upgrade button</a:t>
            </a:r>
            <a:endParaRPr lang="en-GB" sz="1300" spc="-5" dirty="0">
              <a:latin typeface="Arial"/>
              <a:cs typeface="Arial"/>
            </a:endParaRPr>
          </a:p>
        </p:txBody>
      </p:sp>
      <p:pic>
        <p:nvPicPr>
          <p:cNvPr id="3" name="Picture 2">
            <a:extLst>
              <a:ext uri="{FF2B5EF4-FFF2-40B4-BE49-F238E27FC236}">
                <a16:creationId xmlns:a16="http://schemas.microsoft.com/office/drawing/2014/main" id="{6E82477B-8EEF-4040-B932-7446704641C8}"/>
              </a:ext>
            </a:extLst>
          </p:cNvPr>
          <p:cNvPicPr>
            <a:picLocks noChangeAspect="1"/>
          </p:cNvPicPr>
          <p:nvPr/>
        </p:nvPicPr>
        <p:blipFill>
          <a:blip r:embed="rId2"/>
          <a:stretch>
            <a:fillRect/>
          </a:stretch>
        </p:blipFill>
        <p:spPr>
          <a:xfrm>
            <a:off x="1902926" y="2143740"/>
            <a:ext cx="1733550" cy="495300"/>
          </a:xfrm>
          <a:prstGeom prst="rect">
            <a:avLst/>
          </a:prstGeom>
        </p:spPr>
      </p:pic>
      <p:pic>
        <p:nvPicPr>
          <p:cNvPr id="11" name="Picture 10">
            <a:extLst>
              <a:ext uri="{FF2B5EF4-FFF2-40B4-BE49-F238E27FC236}">
                <a16:creationId xmlns:a16="http://schemas.microsoft.com/office/drawing/2014/main" id="{D193373F-CE27-4A82-A898-4DE5413733CD}"/>
              </a:ext>
            </a:extLst>
          </p:cNvPr>
          <p:cNvPicPr>
            <a:picLocks noChangeAspect="1"/>
          </p:cNvPicPr>
          <p:nvPr/>
        </p:nvPicPr>
        <p:blipFill>
          <a:blip r:embed="rId3"/>
          <a:stretch>
            <a:fillRect/>
          </a:stretch>
        </p:blipFill>
        <p:spPr>
          <a:xfrm>
            <a:off x="5519353" y="2519209"/>
            <a:ext cx="5099485" cy="3944224"/>
          </a:xfrm>
          <a:prstGeom prst="rect">
            <a:avLst/>
          </a:prstGeom>
        </p:spPr>
      </p:pic>
      <p:sp>
        <p:nvSpPr>
          <p:cNvPr id="12" name="object 3">
            <a:extLst>
              <a:ext uri="{FF2B5EF4-FFF2-40B4-BE49-F238E27FC236}">
                <a16:creationId xmlns:a16="http://schemas.microsoft.com/office/drawing/2014/main" id="{73E6DD6C-13F6-4075-B8B8-9D6C82E07707}"/>
              </a:ext>
            </a:extLst>
          </p:cNvPr>
          <p:cNvSpPr txBox="1"/>
          <p:nvPr/>
        </p:nvSpPr>
        <p:spPr>
          <a:xfrm>
            <a:off x="856971" y="2932638"/>
            <a:ext cx="3937458" cy="3044423"/>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The Package Upgrade window will now be shown.</a:t>
            </a:r>
          </a:p>
          <a:p>
            <a:pPr marL="12700">
              <a:lnSpc>
                <a:spcPct val="100000"/>
              </a:lnSpc>
              <a:spcBef>
                <a:spcPts val="1080"/>
              </a:spcBef>
            </a:pPr>
            <a:endParaRPr lang="en-GB" sz="1300" spc="-5" dirty="0">
              <a:latin typeface="Arial"/>
              <a:cs typeface="Arial"/>
            </a:endParaRPr>
          </a:p>
          <a:p>
            <a:pPr marL="12700">
              <a:lnSpc>
                <a:spcPct val="100000"/>
              </a:lnSpc>
              <a:spcBef>
                <a:spcPts val="1080"/>
              </a:spcBef>
            </a:pPr>
            <a:r>
              <a:rPr lang="en-GB" sz="1300" spc="-5" dirty="0">
                <a:latin typeface="Arial"/>
                <a:cs typeface="Arial"/>
              </a:rPr>
              <a:t>In the Current User Package dropdown select the license you want to upgrade.</a:t>
            </a:r>
          </a:p>
          <a:p>
            <a:pPr marL="12700">
              <a:lnSpc>
                <a:spcPct val="100000"/>
              </a:lnSpc>
              <a:spcBef>
                <a:spcPts val="1080"/>
              </a:spcBef>
            </a:pPr>
            <a:r>
              <a:rPr lang="en-GB" sz="1300" spc="-5" dirty="0">
                <a:latin typeface="Arial"/>
                <a:cs typeface="Arial"/>
              </a:rPr>
              <a:t>In the New User Package dropdown select the license type you want to upgrade to then enter the amount of license you wanted to upgrade and then click submit order.</a:t>
            </a:r>
          </a:p>
          <a:p>
            <a:pPr marL="12700">
              <a:lnSpc>
                <a:spcPct val="100000"/>
              </a:lnSpc>
              <a:spcBef>
                <a:spcPts val="1080"/>
              </a:spcBef>
            </a:pPr>
            <a:endParaRPr lang="en-GB" sz="1300" spc="-5" dirty="0">
              <a:latin typeface="Arial"/>
              <a:cs typeface="Arial"/>
            </a:endParaRPr>
          </a:p>
          <a:p>
            <a:pPr marL="12700">
              <a:lnSpc>
                <a:spcPct val="100000"/>
              </a:lnSpc>
              <a:spcBef>
                <a:spcPts val="1080"/>
              </a:spcBef>
            </a:pPr>
            <a:r>
              <a:rPr lang="en-GB" sz="1300" spc="-5" dirty="0">
                <a:latin typeface="Arial"/>
                <a:cs typeface="Arial"/>
              </a:rPr>
              <a:t>This will then come to Pragma for approval then you will need to final confirm like a normal order.</a:t>
            </a:r>
          </a:p>
        </p:txBody>
      </p:sp>
    </p:spTree>
    <p:extLst>
      <p:ext uri="{BB962C8B-B14F-4D97-AF65-F5344CB8AC3E}">
        <p14:creationId xmlns:p14="http://schemas.microsoft.com/office/powerpoint/2010/main" val="83256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User Package Upgrade</a:t>
            </a:r>
          </a:p>
        </p:txBody>
      </p:sp>
      <p:pic>
        <p:nvPicPr>
          <p:cNvPr id="3" name="Picture 2">
            <a:extLst>
              <a:ext uri="{FF2B5EF4-FFF2-40B4-BE49-F238E27FC236}">
                <a16:creationId xmlns:a16="http://schemas.microsoft.com/office/drawing/2014/main" id="{3396F4F0-3888-4F59-B7C1-24FEEC90B808}"/>
              </a:ext>
            </a:extLst>
          </p:cNvPr>
          <p:cNvPicPr>
            <a:picLocks noChangeAspect="1"/>
          </p:cNvPicPr>
          <p:nvPr/>
        </p:nvPicPr>
        <p:blipFill>
          <a:blip r:embed="rId2"/>
          <a:stretch>
            <a:fillRect/>
          </a:stretch>
        </p:blipFill>
        <p:spPr>
          <a:xfrm>
            <a:off x="728892" y="3677726"/>
            <a:ext cx="5848888" cy="1859006"/>
          </a:xfrm>
          <a:prstGeom prst="rect">
            <a:avLst/>
          </a:prstGeom>
        </p:spPr>
      </p:pic>
      <p:pic>
        <p:nvPicPr>
          <p:cNvPr id="5" name="Picture 4">
            <a:extLst>
              <a:ext uri="{FF2B5EF4-FFF2-40B4-BE49-F238E27FC236}">
                <a16:creationId xmlns:a16="http://schemas.microsoft.com/office/drawing/2014/main" id="{209877BC-2F66-4514-8895-94A07A1E330D}"/>
              </a:ext>
            </a:extLst>
          </p:cNvPr>
          <p:cNvPicPr>
            <a:picLocks noChangeAspect="1"/>
          </p:cNvPicPr>
          <p:nvPr/>
        </p:nvPicPr>
        <p:blipFill>
          <a:blip r:embed="rId3"/>
          <a:stretch>
            <a:fillRect/>
          </a:stretch>
        </p:blipFill>
        <p:spPr>
          <a:xfrm>
            <a:off x="609961" y="1957365"/>
            <a:ext cx="10410825" cy="400050"/>
          </a:xfrm>
          <a:prstGeom prst="rect">
            <a:avLst/>
          </a:prstGeom>
        </p:spPr>
      </p:pic>
      <p:sp>
        <p:nvSpPr>
          <p:cNvPr id="8" name="object 3">
            <a:extLst>
              <a:ext uri="{FF2B5EF4-FFF2-40B4-BE49-F238E27FC236}">
                <a16:creationId xmlns:a16="http://schemas.microsoft.com/office/drawing/2014/main" id="{377CDBD1-AE95-4733-8BD3-0FE851F5C2F0}"/>
              </a:ext>
            </a:extLst>
          </p:cNvPr>
          <p:cNvSpPr txBox="1"/>
          <p:nvPr/>
        </p:nvSpPr>
        <p:spPr>
          <a:xfrm>
            <a:off x="609961" y="1164811"/>
            <a:ext cx="10618678" cy="338554"/>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Now, in the customer manager portal within User Setup click change next to the package type on the user.</a:t>
            </a:r>
          </a:p>
        </p:txBody>
      </p:sp>
      <p:sp>
        <p:nvSpPr>
          <p:cNvPr id="9" name="object 3">
            <a:extLst>
              <a:ext uri="{FF2B5EF4-FFF2-40B4-BE49-F238E27FC236}">
                <a16:creationId xmlns:a16="http://schemas.microsoft.com/office/drawing/2014/main" id="{B1A05FE3-329C-4E5F-9AEC-E38E7911E1E7}"/>
              </a:ext>
            </a:extLst>
          </p:cNvPr>
          <p:cNvSpPr txBox="1"/>
          <p:nvPr/>
        </p:nvSpPr>
        <p:spPr>
          <a:xfrm>
            <a:off x="728892" y="2679016"/>
            <a:ext cx="10618678" cy="338554"/>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Now you can change the package type on the user. Select the relevant option then the new license type from the dropdown and save.</a:t>
            </a:r>
          </a:p>
        </p:txBody>
      </p:sp>
    </p:spTree>
    <p:extLst>
      <p:ext uri="{BB962C8B-B14F-4D97-AF65-F5344CB8AC3E}">
        <p14:creationId xmlns:p14="http://schemas.microsoft.com/office/powerpoint/2010/main" val="312308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Changing Call Fraud limit</a:t>
            </a:r>
          </a:p>
        </p:txBody>
      </p:sp>
      <p:grpSp>
        <p:nvGrpSpPr>
          <p:cNvPr id="3" name="object 2">
            <a:extLst>
              <a:ext uri="{FF2B5EF4-FFF2-40B4-BE49-F238E27FC236}">
                <a16:creationId xmlns:a16="http://schemas.microsoft.com/office/drawing/2014/main" id="{97935C84-0689-439F-957E-3EBC2EE9AE29}"/>
              </a:ext>
            </a:extLst>
          </p:cNvPr>
          <p:cNvGrpSpPr/>
          <p:nvPr/>
        </p:nvGrpSpPr>
        <p:grpSpPr>
          <a:xfrm>
            <a:off x="1156716" y="1688592"/>
            <a:ext cx="5919470" cy="2272665"/>
            <a:chOff x="1156716" y="1688592"/>
            <a:chExt cx="5919470" cy="2272665"/>
          </a:xfrm>
        </p:grpSpPr>
        <p:pic>
          <p:nvPicPr>
            <p:cNvPr id="4" name="object 3">
              <a:extLst>
                <a:ext uri="{FF2B5EF4-FFF2-40B4-BE49-F238E27FC236}">
                  <a16:creationId xmlns:a16="http://schemas.microsoft.com/office/drawing/2014/main" id="{6D3E23CF-C526-47B0-877C-D778A05238D4}"/>
                </a:ext>
              </a:extLst>
            </p:cNvPr>
            <p:cNvPicPr/>
            <p:nvPr/>
          </p:nvPicPr>
          <p:blipFill>
            <a:blip r:embed="rId2" cstate="print"/>
            <a:stretch>
              <a:fillRect/>
            </a:stretch>
          </p:blipFill>
          <p:spPr>
            <a:xfrm>
              <a:off x="1156716" y="1688592"/>
              <a:ext cx="5919216" cy="2193676"/>
            </a:xfrm>
            <a:prstGeom prst="rect">
              <a:avLst/>
            </a:prstGeom>
          </p:spPr>
        </p:pic>
        <p:sp>
          <p:nvSpPr>
            <p:cNvPr id="5" name="object 4">
              <a:extLst>
                <a:ext uri="{FF2B5EF4-FFF2-40B4-BE49-F238E27FC236}">
                  <a16:creationId xmlns:a16="http://schemas.microsoft.com/office/drawing/2014/main" id="{6D8E6B9B-AB9D-4739-B2A8-2D4F35FF563D}"/>
                </a:ext>
              </a:extLst>
            </p:cNvPr>
            <p:cNvSpPr/>
            <p:nvPr/>
          </p:nvSpPr>
          <p:spPr>
            <a:xfrm>
              <a:off x="4610100" y="3156204"/>
              <a:ext cx="736600" cy="798830"/>
            </a:xfrm>
            <a:custGeom>
              <a:avLst/>
              <a:gdLst/>
              <a:ahLst/>
              <a:cxnLst/>
              <a:rect l="l" t="t" r="r" b="b"/>
              <a:pathLst>
                <a:path w="736600" h="798829">
                  <a:moveTo>
                    <a:pt x="0" y="798576"/>
                  </a:moveTo>
                  <a:lnTo>
                    <a:pt x="736091" y="798576"/>
                  </a:lnTo>
                  <a:lnTo>
                    <a:pt x="736091" y="0"/>
                  </a:lnTo>
                  <a:lnTo>
                    <a:pt x="0" y="0"/>
                  </a:lnTo>
                  <a:lnTo>
                    <a:pt x="0" y="798576"/>
                  </a:lnTo>
                  <a:close/>
                </a:path>
              </a:pathLst>
            </a:custGeom>
            <a:ln w="12700">
              <a:solidFill>
                <a:srgbClr val="FF0000"/>
              </a:solidFill>
            </a:ln>
          </p:spPr>
          <p:txBody>
            <a:bodyPr wrap="square" lIns="0" tIns="0" rIns="0" bIns="0" rtlCol="0"/>
            <a:lstStyle/>
            <a:p>
              <a:endParaRPr/>
            </a:p>
          </p:txBody>
        </p:sp>
      </p:grpSp>
      <p:sp>
        <p:nvSpPr>
          <p:cNvPr id="6" name="object 7">
            <a:extLst>
              <a:ext uri="{FF2B5EF4-FFF2-40B4-BE49-F238E27FC236}">
                <a16:creationId xmlns:a16="http://schemas.microsoft.com/office/drawing/2014/main" id="{E8545D09-F3E6-4A5F-9008-4087AF89E85D}"/>
              </a:ext>
            </a:extLst>
          </p:cNvPr>
          <p:cNvSpPr txBox="1"/>
          <p:nvPr/>
        </p:nvSpPr>
        <p:spPr>
          <a:xfrm>
            <a:off x="711098" y="1306067"/>
            <a:ext cx="1553210" cy="184785"/>
          </a:xfrm>
          <a:prstGeom prst="rect">
            <a:avLst/>
          </a:prstGeom>
          <a:solidFill>
            <a:srgbClr val="000080"/>
          </a:solidFill>
        </p:spPr>
        <p:txBody>
          <a:bodyPr vert="horz" wrap="square" lIns="0" tIns="0" rIns="0" bIns="0" rtlCol="0">
            <a:spAutoFit/>
          </a:bodyPr>
          <a:lstStyle/>
          <a:p>
            <a:pPr>
              <a:lnSpc>
                <a:spcPts val="1415"/>
              </a:lnSpc>
            </a:pPr>
            <a:r>
              <a:rPr sz="1300" spc="-10" dirty="0">
                <a:solidFill>
                  <a:srgbClr val="FFFFFF"/>
                </a:solidFill>
                <a:latin typeface="Arial"/>
                <a:cs typeface="Arial"/>
              </a:rPr>
              <a:t>OMS</a:t>
            </a:r>
            <a:r>
              <a:rPr sz="1300" dirty="0">
                <a:solidFill>
                  <a:srgbClr val="FFFFFF"/>
                </a:solidFill>
                <a:latin typeface="Arial"/>
                <a:cs typeface="Arial"/>
              </a:rPr>
              <a:t> </a:t>
            </a:r>
            <a:r>
              <a:rPr sz="1300" spc="-5" dirty="0">
                <a:solidFill>
                  <a:srgbClr val="FFFFFF"/>
                </a:solidFill>
                <a:latin typeface="Arial"/>
                <a:cs typeface="Arial"/>
              </a:rPr>
              <a:t>Reseller</a:t>
            </a:r>
            <a:r>
              <a:rPr sz="1300" spc="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8" name="object 8">
            <a:extLst>
              <a:ext uri="{FF2B5EF4-FFF2-40B4-BE49-F238E27FC236}">
                <a16:creationId xmlns:a16="http://schemas.microsoft.com/office/drawing/2014/main" id="{4A16FE30-DCC8-4613-8C54-FE9716A71216}"/>
              </a:ext>
            </a:extLst>
          </p:cNvPr>
          <p:cNvSpPr txBox="1"/>
          <p:nvPr/>
        </p:nvSpPr>
        <p:spPr>
          <a:xfrm>
            <a:off x="2251710" y="1275334"/>
            <a:ext cx="7020109" cy="212238"/>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Customers</a:t>
            </a:r>
            <a:r>
              <a:rPr sz="1300" spc="30" dirty="0">
                <a:latin typeface="Arial"/>
                <a:cs typeface="Arial"/>
              </a:rPr>
              <a:t> </a:t>
            </a:r>
            <a:r>
              <a:rPr sz="1300" spc="-5" dirty="0">
                <a:latin typeface="Arial"/>
                <a:cs typeface="Arial"/>
              </a:rPr>
              <a:t>&gt; Modify</a:t>
            </a:r>
            <a:r>
              <a:rPr sz="1300" spc="35" dirty="0">
                <a:latin typeface="Arial"/>
                <a:cs typeface="Arial"/>
              </a:rPr>
              <a:t> </a:t>
            </a:r>
            <a:r>
              <a:rPr sz="1300" spc="-5" dirty="0">
                <a:latin typeface="Arial"/>
                <a:cs typeface="Arial"/>
              </a:rPr>
              <a:t>Existing</a:t>
            </a:r>
            <a:r>
              <a:rPr sz="1300" spc="30" dirty="0">
                <a:latin typeface="Arial"/>
                <a:cs typeface="Arial"/>
              </a:rPr>
              <a:t> </a:t>
            </a:r>
            <a:r>
              <a:rPr sz="1300" spc="-5" dirty="0">
                <a:latin typeface="Arial"/>
                <a:cs typeface="Arial"/>
              </a:rPr>
              <a:t>Customer</a:t>
            </a:r>
            <a:r>
              <a:rPr sz="1300" spc="30" dirty="0">
                <a:latin typeface="Arial"/>
                <a:cs typeface="Arial"/>
              </a:rPr>
              <a:t> </a:t>
            </a:r>
            <a:r>
              <a:rPr sz="1300" spc="-5" dirty="0">
                <a:latin typeface="Arial"/>
                <a:cs typeface="Arial"/>
              </a:rPr>
              <a:t>&gt;</a:t>
            </a:r>
            <a:r>
              <a:rPr lang="en-GB" sz="1300" spc="-5" dirty="0">
                <a:latin typeface="Arial"/>
                <a:cs typeface="Arial"/>
              </a:rPr>
              <a:t> Change Order &gt;</a:t>
            </a:r>
            <a:r>
              <a:rPr sz="1300" spc="10" dirty="0">
                <a:latin typeface="Arial"/>
                <a:cs typeface="Arial"/>
              </a:rPr>
              <a:t> </a:t>
            </a:r>
            <a:r>
              <a:rPr sz="1300" spc="-5" dirty="0">
                <a:latin typeface="Arial"/>
                <a:cs typeface="Arial"/>
              </a:rPr>
              <a:t>Call Fraud</a:t>
            </a:r>
            <a:r>
              <a:rPr sz="1300" spc="30" dirty="0">
                <a:latin typeface="Arial"/>
                <a:cs typeface="Arial"/>
              </a:rPr>
              <a:t> </a:t>
            </a:r>
            <a:r>
              <a:rPr sz="1300" spc="-5" dirty="0">
                <a:latin typeface="Arial"/>
                <a:cs typeface="Arial"/>
              </a:rPr>
              <a:t>Prevention</a:t>
            </a:r>
            <a:r>
              <a:rPr sz="1300" spc="45" dirty="0">
                <a:latin typeface="Arial"/>
                <a:cs typeface="Arial"/>
              </a:rPr>
              <a:t> </a:t>
            </a:r>
            <a:r>
              <a:rPr sz="1300" spc="-5" dirty="0">
                <a:latin typeface="Arial"/>
                <a:cs typeface="Arial"/>
              </a:rPr>
              <a:t>tab</a:t>
            </a:r>
            <a:endParaRPr sz="1300" dirty="0">
              <a:latin typeface="Arial"/>
              <a:cs typeface="Arial"/>
            </a:endParaRPr>
          </a:p>
        </p:txBody>
      </p:sp>
      <p:sp>
        <p:nvSpPr>
          <p:cNvPr id="9" name="object 9">
            <a:extLst>
              <a:ext uri="{FF2B5EF4-FFF2-40B4-BE49-F238E27FC236}">
                <a16:creationId xmlns:a16="http://schemas.microsoft.com/office/drawing/2014/main" id="{6FA15119-85FF-4E71-A4F3-E771E76E0E9C}"/>
              </a:ext>
            </a:extLst>
          </p:cNvPr>
          <p:cNvSpPr txBox="1"/>
          <p:nvPr/>
        </p:nvSpPr>
        <p:spPr>
          <a:xfrm>
            <a:off x="448462" y="4049648"/>
            <a:ext cx="5786755" cy="212238"/>
          </a:xfrm>
          <a:prstGeom prst="rect">
            <a:avLst/>
          </a:prstGeom>
        </p:spPr>
        <p:txBody>
          <a:bodyPr vert="horz" wrap="square" lIns="0" tIns="12065" rIns="0" bIns="0" rtlCol="0">
            <a:spAutoFit/>
          </a:bodyPr>
          <a:lstStyle/>
          <a:p>
            <a:pPr marL="262255" indent="-250190">
              <a:lnSpc>
                <a:spcPct val="100000"/>
              </a:lnSpc>
              <a:spcBef>
                <a:spcPts val="95"/>
              </a:spcBef>
              <a:buChar char="•"/>
              <a:tabLst>
                <a:tab pos="262255" algn="l"/>
                <a:tab pos="262890" algn="l"/>
              </a:tabLst>
            </a:pPr>
            <a:r>
              <a:rPr lang="en-GB" sz="1300" spc="-5" dirty="0">
                <a:latin typeface="Arial"/>
                <a:cs typeface="Arial"/>
              </a:rPr>
              <a:t>Order process remains the same as other orders</a:t>
            </a:r>
            <a:endParaRPr sz="1300" dirty="0">
              <a:latin typeface="Arial"/>
              <a:cs typeface="Arial"/>
            </a:endParaRPr>
          </a:p>
        </p:txBody>
      </p:sp>
      <p:sp>
        <p:nvSpPr>
          <p:cNvPr id="10" name="object 10">
            <a:extLst>
              <a:ext uri="{FF2B5EF4-FFF2-40B4-BE49-F238E27FC236}">
                <a16:creationId xmlns:a16="http://schemas.microsoft.com/office/drawing/2014/main" id="{99FE4DF3-435C-43C9-AC87-094888D589FD}"/>
              </a:ext>
            </a:extLst>
          </p:cNvPr>
          <p:cNvSpPr txBox="1"/>
          <p:nvPr/>
        </p:nvSpPr>
        <p:spPr>
          <a:xfrm>
            <a:off x="3251580" y="4475988"/>
            <a:ext cx="1551940" cy="184785"/>
          </a:xfrm>
          <a:prstGeom prst="rect">
            <a:avLst/>
          </a:prstGeom>
          <a:solidFill>
            <a:srgbClr val="000080"/>
          </a:solidFill>
        </p:spPr>
        <p:txBody>
          <a:bodyPr vert="horz" wrap="square" lIns="0" tIns="0" rIns="0" bIns="0" rtlCol="0">
            <a:spAutoFit/>
          </a:bodyPr>
          <a:lstStyle/>
          <a:p>
            <a:pPr marL="635">
              <a:lnSpc>
                <a:spcPts val="1420"/>
              </a:lnSpc>
            </a:pPr>
            <a:r>
              <a:rPr sz="1300" spc="-10" dirty="0">
                <a:solidFill>
                  <a:srgbClr val="FFFFFF"/>
                </a:solidFill>
                <a:latin typeface="Arial"/>
                <a:cs typeface="Arial"/>
              </a:rPr>
              <a:t>OMS</a:t>
            </a:r>
            <a:r>
              <a:rPr sz="1300" dirty="0">
                <a:solidFill>
                  <a:srgbClr val="FFFFFF"/>
                </a:solidFill>
                <a:latin typeface="Arial"/>
                <a:cs typeface="Arial"/>
              </a:rPr>
              <a:t> </a:t>
            </a:r>
            <a:r>
              <a:rPr sz="1300" spc="-5" dirty="0">
                <a:solidFill>
                  <a:srgbClr val="FFFFFF"/>
                </a:solidFill>
                <a:latin typeface="Arial"/>
                <a:cs typeface="Arial"/>
              </a:rPr>
              <a:t>Reseller</a:t>
            </a:r>
            <a:r>
              <a:rPr sz="1300" spc="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11" name="object 11">
            <a:extLst>
              <a:ext uri="{FF2B5EF4-FFF2-40B4-BE49-F238E27FC236}">
                <a16:creationId xmlns:a16="http://schemas.microsoft.com/office/drawing/2014/main" id="{39EDEBDA-CF2F-48E5-832D-C8FA19BF190C}"/>
              </a:ext>
            </a:extLst>
          </p:cNvPr>
          <p:cNvSpPr txBox="1"/>
          <p:nvPr/>
        </p:nvSpPr>
        <p:spPr>
          <a:xfrm>
            <a:off x="448462" y="4446270"/>
            <a:ext cx="7872730" cy="421640"/>
          </a:xfrm>
          <a:prstGeom prst="rect">
            <a:avLst/>
          </a:prstGeom>
        </p:spPr>
        <p:txBody>
          <a:bodyPr vert="horz" wrap="square" lIns="0" tIns="12065" rIns="0" bIns="0" rtlCol="0">
            <a:spAutoFit/>
          </a:bodyPr>
          <a:lstStyle/>
          <a:p>
            <a:pPr marL="262255" marR="5080" indent="-250190">
              <a:lnSpc>
                <a:spcPct val="100000"/>
              </a:lnSpc>
              <a:spcBef>
                <a:spcPts val="95"/>
              </a:spcBef>
              <a:buChar char="•"/>
              <a:tabLst>
                <a:tab pos="262255" algn="l"/>
                <a:tab pos="262890" algn="l"/>
                <a:tab pos="4354830" algn="l"/>
              </a:tabLst>
            </a:pPr>
            <a:r>
              <a:rPr lang="en-GB" sz="1300" spc="-5" dirty="0">
                <a:latin typeface="Arial"/>
                <a:cs typeface="Arial"/>
              </a:rPr>
              <a:t>Call fraud limit can be seen from</a:t>
            </a:r>
            <a:r>
              <a:rPr sz="1300" spc="-5" dirty="0">
                <a:latin typeface="Arial"/>
                <a:cs typeface="Arial"/>
              </a:rPr>
              <a:t>	&gt;</a:t>
            </a:r>
            <a:r>
              <a:rPr sz="1300" spc="5" dirty="0">
                <a:latin typeface="Arial"/>
                <a:cs typeface="Arial"/>
              </a:rPr>
              <a:t> </a:t>
            </a:r>
            <a:r>
              <a:rPr sz="1300" spc="-5" dirty="0">
                <a:latin typeface="Arial"/>
                <a:cs typeface="Arial"/>
              </a:rPr>
              <a:t>Customers</a:t>
            </a:r>
            <a:r>
              <a:rPr sz="1300" spc="30"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Customer</a:t>
            </a:r>
            <a:r>
              <a:rPr sz="1300" spc="30" dirty="0">
                <a:latin typeface="Arial"/>
                <a:cs typeface="Arial"/>
              </a:rPr>
              <a:t> </a:t>
            </a:r>
            <a:r>
              <a:rPr sz="1300" spc="-5" dirty="0">
                <a:latin typeface="Arial"/>
                <a:cs typeface="Arial"/>
              </a:rPr>
              <a:t>Info</a:t>
            </a:r>
            <a:r>
              <a:rPr sz="1300" spc="15" dirty="0">
                <a:latin typeface="Arial"/>
                <a:cs typeface="Arial"/>
              </a:rPr>
              <a:t> </a:t>
            </a:r>
            <a:r>
              <a:rPr sz="1300" spc="-5" dirty="0">
                <a:latin typeface="Arial"/>
                <a:cs typeface="Arial"/>
              </a:rPr>
              <a:t>&gt; Basic</a:t>
            </a:r>
            <a:r>
              <a:rPr sz="1300" spc="5" dirty="0">
                <a:latin typeface="Arial"/>
                <a:cs typeface="Arial"/>
              </a:rPr>
              <a:t> </a:t>
            </a:r>
            <a:r>
              <a:rPr sz="1300" spc="-5" dirty="0">
                <a:latin typeface="Arial"/>
                <a:cs typeface="Arial"/>
              </a:rPr>
              <a:t>Info</a:t>
            </a:r>
            <a:r>
              <a:rPr sz="1300" spc="20" dirty="0">
                <a:latin typeface="Arial"/>
                <a:cs typeface="Arial"/>
              </a:rPr>
              <a:t> </a:t>
            </a:r>
            <a:r>
              <a:rPr sz="1300" spc="-5" dirty="0">
                <a:latin typeface="Arial"/>
                <a:cs typeface="Arial"/>
              </a:rPr>
              <a:t>tab</a:t>
            </a:r>
            <a:r>
              <a:rPr sz="1300" spc="5" dirty="0">
                <a:latin typeface="Arial"/>
                <a:cs typeface="Arial"/>
              </a:rPr>
              <a:t> </a:t>
            </a:r>
            <a:r>
              <a:rPr sz="1300" spc="-5" dirty="0">
                <a:latin typeface="Arial"/>
                <a:cs typeface="Arial"/>
              </a:rPr>
              <a:t>&gt; </a:t>
            </a:r>
            <a:r>
              <a:rPr sz="1300" spc="-350" dirty="0">
                <a:latin typeface="Arial"/>
                <a:cs typeface="Arial"/>
              </a:rPr>
              <a:t> </a:t>
            </a:r>
            <a:r>
              <a:rPr sz="1300" spc="-5" dirty="0">
                <a:latin typeface="Arial"/>
                <a:cs typeface="Arial"/>
              </a:rPr>
              <a:t>Fraud</a:t>
            </a:r>
            <a:r>
              <a:rPr sz="1300" spc="25" dirty="0">
                <a:latin typeface="Arial"/>
                <a:cs typeface="Arial"/>
              </a:rPr>
              <a:t> </a:t>
            </a:r>
            <a:r>
              <a:rPr sz="1300" spc="-5" dirty="0">
                <a:latin typeface="Arial"/>
                <a:cs typeface="Arial"/>
              </a:rPr>
              <a:t>Prevention</a:t>
            </a:r>
            <a:endParaRPr sz="1300" dirty="0">
              <a:latin typeface="Arial"/>
              <a:cs typeface="Arial"/>
            </a:endParaRPr>
          </a:p>
        </p:txBody>
      </p:sp>
    </p:spTree>
    <p:extLst>
      <p:ext uri="{BB962C8B-B14F-4D97-AF65-F5344CB8AC3E}">
        <p14:creationId xmlns:p14="http://schemas.microsoft.com/office/powerpoint/2010/main" val="331822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Attaching files to order form</a:t>
            </a:r>
          </a:p>
        </p:txBody>
      </p:sp>
      <p:pic>
        <p:nvPicPr>
          <p:cNvPr id="3" name="Picture 2">
            <a:extLst>
              <a:ext uri="{FF2B5EF4-FFF2-40B4-BE49-F238E27FC236}">
                <a16:creationId xmlns:a16="http://schemas.microsoft.com/office/drawing/2014/main" id="{09F1725C-C842-4DE0-B52E-B2CD11BEE5AF}"/>
              </a:ext>
            </a:extLst>
          </p:cNvPr>
          <p:cNvPicPr>
            <a:picLocks noChangeAspect="1"/>
          </p:cNvPicPr>
          <p:nvPr/>
        </p:nvPicPr>
        <p:blipFill>
          <a:blip r:embed="rId2"/>
          <a:stretch>
            <a:fillRect/>
          </a:stretch>
        </p:blipFill>
        <p:spPr>
          <a:xfrm>
            <a:off x="609961" y="1983072"/>
            <a:ext cx="8781055" cy="4378399"/>
          </a:xfrm>
          <a:prstGeom prst="rect">
            <a:avLst/>
          </a:prstGeom>
        </p:spPr>
      </p:pic>
      <p:sp>
        <p:nvSpPr>
          <p:cNvPr id="5" name="object 9">
            <a:extLst>
              <a:ext uri="{FF2B5EF4-FFF2-40B4-BE49-F238E27FC236}">
                <a16:creationId xmlns:a16="http://schemas.microsoft.com/office/drawing/2014/main" id="{A6C5B935-0C9F-42F9-B4F1-5FEC7362525A}"/>
              </a:ext>
            </a:extLst>
          </p:cNvPr>
          <p:cNvSpPr txBox="1"/>
          <p:nvPr/>
        </p:nvSpPr>
        <p:spPr>
          <a:xfrm>
            <a:off x="609961" y="1326556"/>
            <a:ext cx="6538091" cy="637995"/>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In Version 4 you are able to attached files to an order e.g. a number porting form.</a:t>
            </a:r>
          </a:p>
          <a:p>
            <a:pPr marL="12065">
              <a:lnSpc>
                <a:spcPct val="100000"/>
              </a:lnSpc>
              <a:spcBef>
                <a:spcPts val="95"/>
              </a:spcBef>
              <a:tabLst>
                <a:tab pos="262255" algn="l"/>
                <a:tab pos="262890" algn="l"/>
              </a:tabLst>
            </a:pPr>
            <a:endParaRPr lang="en-GB" sz="1300" dirty="0">
              <a:latin typeface="Arial"/>
              <a:cs typeface="Arial"/>
            </a:endParaRPr>
          </a:p>
          <a:p>
            <a:pPr marL="12065">
              <a:lnSpc>
                <a:spcPct val="100000"/>
              </a:lnSpc>
              <a:spcBef>
                <a:spcPts val="95"/>
              </a:spcBef>
              <a:tabLst>
                <a:tab pos="262255" algn="l"/>
                <a:tab pos="262890" algn="l"/>
              </a:tabLst>
            </a:pPr>
            <a:r>
              <a:rPr lang="en-GB" sz="1300" dirty="0">
                <a:latin typeface="Arial"/>
                <a:cs typeface="Arial"/>
              </a:rPr>
              <a:t>On the order form go to the Attach Files tab when you can upload and add and file.</a:t>
            </a:r>
            <a:endParaRPr sz="1300" dirty="0">
              <a:latin typeface="Arial"/>
              <a:cs typeface="Arial"/>
            </a:endParaRPr>
          </a:p>
        </p:txBody>
      </p:sp>
    </p:spTree>
    <p:extLst>
      <p:ext uri="{BB962C8B-B14F-4D97-AF65-F5344CB8AC3E}">
        <p14:creationId xmlns:p14="http://schemas.microsoft.com/office/powerpoint/2010/main" val="237272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1080i /1048iDSS / 1048iLSS</a:t>
            </a:r>
          </a:p>
        </p:txBody>
      </p:sp>
      <p:sp>
        <p:nvSpPr>
          <p:cNvPr id="10" name="object 3">
            <a:extLst>
              <a:ext uri="{FF2B5EF4-FFF2-40B4-BE49-F238E27FC236}">
                <a16:creationId xmlns:a16="http://schemas.microsoft.com/office/drawing/2014/main" id="{8314FD24-66BA-4DFA-90F0-2A1605C663D3}"/>
              </a:ext>
            </a:extLst>
          </p:cNvPr>
          <p:cNvSpPr txBox="1"/>
          <p:nvPr/>
        </p:nvSpPr>
        <p:spPr>
          <a:xfrm>
            <a:off x="609961" y="1205133"/>
            <a:ext cx="7285342" cy="1105431"/>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sz="1300" spc="-5" dirty="0">
                <a:latin typeface="Arial"/>
                <a:cs typeface="Arial"/>
              </a:rPr>
              <a:t>1080i</a:t>
            </a:r>
            <a:r>
              <a:rPr sz="1300" spc="15" dirty="0">
                <a:latin typeface="Arial"/>
                <a:cs typeface="Arial"/>
              </a:rPr>
              <a:t> </a:t>
            </a:r>
            <a:r>
              <a:rPr sz="1300" spc="-5" dirty="0">
                <a:latin typeface="Arial"/>
                <a:cs typeface="Arial"/>
              </a:rPr>
              <a:t>/</a:t>
            </a:r>
            <a:r>
              <a:rPr sz="1300" dirty="0">
                <a:latin typeface="Arial"/>
                <a:cs typeface="Arial"/>
              </a:rPr>
              <a:t> </a:t>
            </a:r>
            <a:r>
              <a:rPr sz="1300" spc="-5" dirty="0">
                <a:latin typeface="Arial"/>
                <a:cs typeface="Arial"/>
              </a:rPr>
              <a:t>1048iDSS</a:t>
            </a:r>
            <a:r>
              <a:rPr sz="1300" spc="20" dirty="0">
                <a:latin typeface="Arial"/>
                <a:cs typeface="Arial"/>
              </a:rPr>
              <a:t> </a:t>
            </a:r>
            <a:r>
              <a:rPr sz="1300" spc="-5" dirty="0">
                <a:latin typeface="Arial"/>
                <a:cs typeface="Arial"/>
              </a:rPr>
              <a:t>/ 1048iLSS</a:t>
            </a:r>
            <a:r>
              <a:rPr sz="1300" spc="20" dirty="0">
                <a:latin typeface="Arial"/>
                <a:cs typeface="Arial"/>
              </a:rPr>
              <a:t> </a:t>
            </a:r>
            <a:r>
              <a:rPr sz="1300" spc="-5" dirty="0">
                <a:latin typeface="Arial"/>
                <a:cs typeface="Arial"/>
              </a:rPr>
              <a:t>is</a:t>
            </a:r>
            <a:r>
              <a:rPr sz="1300" spc="10" dirty="0">
                <a:latin typeface="Arial"/>
                <a:cs typeface="Arial"/>
              </a:rPr>
              <a:t> </a:t>
            </a:r>
            <a:r>
              <a:rPr sz="1300" spc="-5" dirty="0">
                <a:latin typeface="Arial"/>
                <a:cs typeface="Arial"/>
              </a:rPr>
              <a:t>added</a:t>
            </a:r>
            <a:r>
              <a:rPr sz="1300" spc="15" dirty="0">
                <a:latin typeface="Arial"/>
                <a:cs typeface="Arial"/>
              </a:rPr>
              <a:t> </a:t>
            </a:r>
            <a:r>
              <a:rPr sz="1300" spc="-5" dirty="0">
                <a:latin typeface="Arial"/>
                <a:cs typeface="Arial"/>
              </a:rPr>
              <a:t>as</a:t>
            </a:r>
            <a:r>
              <a:rPr sz="1300" spc="10" dirty="0">
                <a:latin typeface="Arial"/>
                <a:cs typeface="Arial"/>
              </a:rPr>
              <a:t> </a:t>
            </a:r>
            <a:r>
              <a:rPr lang="en-GB" sz="1300" spc="10" dirty="0">
                <a:latin typeface="Arial"/>
                <a:cs typeface="Arial"/>
              </a:rPr>
              <a:t>a </a:t>
            </a:r>
            <a:r>
              <a:rPr sz="1300" spc="-5" dirty="0">
                <a:latin typeface="Arial"/>
                <a:cs typeface="Arial"/>
              </a:rPr>
              <a:t>new</a:t>
            </a:r>
            <a:r>
              <a:rPr sz="1300" spc="10" dirty="0">
                <a:latin typeface="Arial"/>
                <a:cs typeface="Arial"/>
              </a:rPr>
              <a:t> </a:t>
            </a:r>
            <a:r>
              <a:rPr lang="en-GB" sz="1300" spc="-5" dirty="0">
                <a:latin typeface="Arial"/>
                <a:cs typeface="Arial"/>
              </a:rPr>
              <a:t>device</a:t>
            </a:r>
            <a:r>
              <a:rPr sz="1300" spc="30" dirty="0">
                <a:latin typeface="Arial"/>
                <a:cs typeface="Arial"/>
              </a:rPr>
              <a:t> </a:t>
            </a:r>
            <a:r>
              <a:rPr sz="1300" spc="-5" dirty="0">
                <a:latin typeface="Arial"/>
                <a:cs typeface="Arial"/>
              </a:rPr>
              <a:t>in</a:t>
            </a:r>
            <a:r>
              <a:rPr sz="1300" dirty="0">
                <a:latin typeface="Arial"/>
                <a:cs typeface="Arial"/>
              </a:rPr>
              <a:t> </a:t>
            </a:r>
            <a:r>
              <a:rPr sz="1300" spc="-5" dirty="0">
                <a:latin typeface="Arial"/>
                <a:cs typeface="Arial"/>
              </a:rPr>
              <a:t>Cloud</a:t>
            </a:r>
            <a:r>
              <a:rPr sz="1300" spc="20" dirty="0">
                <a:latin typeface="Arial"/>
                <a:cs typeface="Arial"/>
              </a:rPr>
              <a:t> </a:t>
            </a:r>
            <a:r>
              <a:rPr sz="1300" spc="-5" dirty="0">
                <a:latin typeface="Arial"/>
                <a:cs typeface="Arial"/>
              </a:rPr>
              <a:t>P4.0</a:t>
            </a:r>
            <a:endParaRPr sz="1300" dirty="0">
              <a:latin typeface="Arial"/>
              <a:cs typeface="Arial"/>
            </a:endParaRPr>
          </a:p>
          <a:p>
            <a:pPr marL="327025" indent="-250190">
              <a:lnSpc>
                <a:spcPct val="100000"/>
              </a:lnSpc>
              <a:buChar char="•"/>
              <a:tabLst>
                <a:tab pos="327025" algn="l"/>
                <a:tab pos="327660" algn="l"/>
              </a:tabLst>
            </a:pPr>
            <a:r>
              <a:rPr sz="1300" spc="-5" dirty="0">
                <a:latin typeface="Arial"/>
                <a:cs typeface="Arial"/>
              </a:rPr>
              <a:t>It</a:t>
            </a:r>
            <a:r>
              <a:rPr sz="1300" dirty="0">
                <a:latin typeface="Arial"/>
                <a:cs typeface="Arial"/>
              </a:rPr>
              <a:t> </a:t>
            </a:r>
            <a:r>
              <a:rPr sz="1300" spc="-5" dirty="0">
                <a:latin typeface="Arial"/>
                <a:cs typeface="Arial"/>
              </a:rPr>
              <a:t>can</a:t>
            </a:r>
            <a:r>
              <a:rPr sz="1300" spc="5" dirty="0">
                <a:latin typeface="Arial"/>
                <a:cs typeface="Arial"/>
              </a:rPr>
              <a:t> </a:t>
            </a:r>
            <a:r>
              <a:rPr sz="1300" spc="-5" dirty="0">
                <a:latin typeface="Arial"/>
                <a:cs typeface="Arial"/>
              </a:rPr>
              <a:t>be</a:t>
            </a:r>
            <a:r>
              <a:rPr sz="1300" spc="5" dirty="0">
                <a:latin typeface="Arial"/>
                <a:cs typeface="Arial"/>
              </a:rPr>
              <a:t> </a:t>
            </a:r>
            <a:r>
              <a:rPr sz="1300" spc="-5" dirty="0">
                <a:latin typeface="Arial"/>
                <a:cs typeface="Arial"/>
              </a:rPr>
              <a:t>ordered</a:t>
            </a:r>
            <a:r>
              <a:rPr sz="1300" spc="30" dirty="0">
                <a:latin typeface="Arial"/>
                <a:cs typeface="Arial"/>
              </a:rPr>
              <a:t> </a:t>
            </a:r>
            <a:r>
              <a:rPr sz="1300" spc="-5" dirty="0">
                <a:latin typeface="Arial"/>
                <a:cs typeface="Arial"/>
              </a:rPr>
              <a:t>in</a:t>
            </a:r>
            <a:r>
              <a:rPr sz="1300" spc="5" dirty="0">
                <a:latin typeface="Arial"/>
                <a:cs typeface="Arial"/>
              </a:rPr>
              <a:t> </a:t>
            </a:r>
            <a:r>
              <a:rPr lang="en-GB" sz="1300" spc="5" dirty="0">
                <a:latin typeface="Arial"/>
                <a:cs typeface="Arial"/>
              </a:rPr>
              <a:t>the </a:t>
            </a:r>
            <a:r>
              <a:rPr sz="1300" spc="-5" dirty="0">
                <a:latin typeface="Arial"/>
                <a:cs typeface="Arial"/>
              </a:rPr>
              <a:t>reseller</a:t>
            </a:r>
            <a:r>
              <a:rPr sz="1300" spc="20" dirty="0">
                <a:latin typeface="Arial"/>
                <a:cs typeface="Arial"/>
              </a:rPr>
              <a:t> </a:t>
            </a:r>
            <a:r>
              <a:rPr sz="1300" spc="-5" dirty="0">
                <a:latin typeface="Arial"/>
                <a:cs typeface="Arial"/>
              </a:rPr>
              <a:t>portal</a:t>
            </a:r>
            <a:r>
              <a:rPr lang="en-GB" sz="1300" spc="-5" dirty="0">
                <a:latin typeface="Arial"/>
                <a:cs typeface="Arial"/>
              </a:rPr>
              <a:t> and added manually in Un-shipped device allocate</a:t>
            </a:r>
            <a:endParaRPr sz="1300" dirty="0">
              <a:latin typeface="Arial"/>
              <a:cs typeface="Arial"/>
            </a:endParaRPr>
          </a:p>
          <a:p>
            <a:pPr marL="327025" indent="-250190">
              <a:lnSpc>
                <a:spcPct val="100000"/>
              </a:lnSpc>
              <a:buChar char="•"/>
              <a:tabLst>
                <a:tab pos="327025" algn="l"/>
                <a:tab pos="327660" algn="l"/>
              </a:tabLst>
            </a:pPr>
            <a:r>
              <a:rPr sz="1300" spc="-5" dirty="0">
                <a:latin typeface="Arial"/>
                <a:cs typeface="Arial"/>
              </a:rPr>
              <a:t>User</a:t>
            </a:r>
            <a:r>
              <a:rPr sz="1300" spc="10" dirty="0">
                <a:latin typeface="Arial"/>
                <a:cs typeface="Arial"/>
              </a:rPr>
              <a:t> </a:t>
            </a:r>
            <a:r>
              <a:rPr sz="1300" spc="-5" dirty="0">
                <a:latin typeface="Arial"/>
                <a:cs typeface="Arial"/>
              </a:rPr>
              <a:t>creation</a:t>
            </a:r>
            <a:r>
              <a:rPr sz="1300" spc="40" dirty="0">
                <a:latin typeface="Arial"/>
                <a:cs typeface="Arial"/>
              </a:rPr>
              <a:t> </a:t>
            </a:r>
            <a:r>
              <a:rPr sz="1300" spc="-5" dirty="0">
                <a:latin typeface="Arial"/>
                <a:cs typeface="Arial"/>
              </a:rPr>
              <a:t>is</a:t>
            </a:r>
            <a:r>
              <a:rPr lang="en-GB" sz="1300" spc="-5" dirty="0">
                <a:latin typeface="Arial"/>
                <a:cs typeface="Arial"/>
              </a:rPr>
              <a:t> the</a:t>
            </a:r>
            <a:r>
              <a:rPr sz="1300" spc="5" dirty="0">
                <a:latin typeface="Arial"/>
                <a:cs typeface="Arial"/>
              </a:rPr>
              <a:t> </a:t>
            </a:r>
            <a:r>
              <a:rPr sz="1300" spc="-5" dirty="0">
                <a:latin typeface="Arial"/>
                <a:cs typeface="Arial"/>
              </a:rPr>
              <a:t>same</a:t>
            </a:r>
            <a:r>
              <a:rPr sz="1300" spc="25" dirty="0">
                <a:latin typeface="Arial"/>
                <a:cs typeface="Arial"/>
              </a:rPr>
              <a:t> </a:t>
            </a:r>
            <a:r>
              <a:rPr sz="1300" spc="-5" dirty="0">
                <a:latin typeface="Arial"/>
                <a:cs typeface="Arial"/>
              </a:rPr>
              <a:t>as</a:t>
            </a:r>
            <a:r>
              <a:rPr sz="1300" spc="15" dirty="0">
                <a:latin typeface="Arial"/>
                <a:cs typeface="Arial"/>
              </a:rPr>
              <a:t> </a:t>
            </a:r>
            <a:r>
              <a:rPr sz="1300" spc="-5" dirty="0">
                <a:latin typeface="Arial"/>
                <a:cs typeface="Arial"/>
              </a:rPr>
              <a:t>other</a:t>
            </a:r>
            <a:r>
              <a:rPr sz="1300" spc="20" dirty="0">
                <a:latin typeface="Arial"/>
                <a:cs typeface="Arial"/>
              </a:rPr>
              <a:t> </a:t>
            </a:r>
            <a:r>
              <a:rPr sz="1300" spc="-5" dirty="0">
                <a:latin typeface="Arial"/>
                <a:cs typeface="Arial"/>
              </a:rPr>
              <a:t>1000i</a:t>
            </a:r>
            <a:r>
              <a:rPr sz="1300" spc="25" dirty="0">
                <a:latin typeface="Arial"/>
                <a:cs typeface="Arial"/>
              </a:rPr>
              <a:t> </a:t>
            </a:r>
            <a:r>
              <a:rPr lang="en-GB" sz="1300" spc="-5" dirty="0">
                <a:latin typeface="Arial"/>
                <a:cs typeface="Arial"/>
              </a:rPr>
              <a:t>handsets</a:t>
            </a:r>
            <a:r>
              <a:rPr sz="1300" spc="40" dirty="0">
                <a:latin typeface="Arial"/>
                <a:cs typeface="Arial"/>
              </a:rPr>
              <a:t> </a:t>
            </a:r>
            <a:r>
              <a:rPr sz="1300" spc="-5" dirty="0">
                <a:latin typeface="Arial"/>
                <a:cs typeface="Arial"/>
              </a:rPr>
              <a:t>in</a:t>
            </a:r>
            <a:r>
              <a:rPr sz="1300" dirty="0">
                <a:latin typeface="Arial"/>
                <a:cs typeface="Arial"/>
              </a:rPr>
              <a:t> </a:t>
            </a:r>
            <a:r>
              <a:rPr lang="en-GB" sz="1300" dirty="0">
                <a:latin typeface="Arial"/>
                <a:cs typeface="Arial"/>
              </a:rPr>
              <a:t>the </a:t>
            </a:r>
            <a:r>
              <a:rPr sz="1300" spc="-5" dirty="0">
                <a:latin typeface="Arial"/>
                <a:cs typeface="Arial"/>
              </a:rPr>
              <a:t>customer</a:t>
            </a:r>
            <a:r>
              <a:rPr sz="1300" spc="40" dirty="0">
                <a:latin typeface="Arial"/>
                <a:cs typeface="Arial"/>
              </a:rPr>
              <a:t> </a:t>
            </a:r>
            <a:r>
              <a:rPr sz="1300" spc="-5" dirty="0">
                <a:latin typeface="Arial"/>
                <a:cs typeface="Arial"/>
              </a:rPr>
              <a:t>manager</a:t>
            </a:r>
            <a:r>
              <a:rPr sz="1300" spc="45" dirty="0">
                <a:latin typeface="Arial"/>
                <a:cs typeface="Arial"/>
              </a:rPr>
              <a:t> </a:t>
            </a:r>
            <a:r>
              <a:rPr sz="1300" spc="-5" dirty="0">
                <a:latin typeface="Arial"/>
                <a:cs typeface="Arial"/>
              </a:rPr>
              <a:t>portal.</a:t>
            </a:r>
            <a:endParaRPr sz="1300" dirty="0">
              <a:latin typeface="Arial"/>
              <a:cs typeface="Arial"/>
            </a:endParaRPr>
          </a:p>
        </p:txBody>
      </p:sp>
      <p:sp>
        <p:nvSpPr>
          <p:cNvPr id="11" name="object 4">
            <a:extLst>
              <a:ext uri="{FF2B5EF4-FFF2-40B4-BE49-F238E27FC236}">
                <a16:creationId xmlns:a16="http://schemas.microsoft.com/office/drawing/2014/main" id="{A032E7F7-B109-4688-8794-3C4498B8A4EA}"/>
              </a:ext>
            </a:extLst>
          </p:cNvPr>
          <p:cNvSpPr txBox="1"/>
          <p:nvPr/>
        </p:nvSpPr>
        <p:spPr>
          <a:xfrm>
            <a:off x="937519" y="2628051"/>
            <a:ext cx="1553210" cy="184785"/>
          </a:xfrm>
          <a:prstGeom prst="rect">
            <a:avLst/>
          </a:prstGeom>
          <a:solidFill>
            <a:srgbClr val="000080"/>
          </a:solidFill>
        </p:spPr>
        <p:txBody>
          <a:bodyPr vert="horz" wrap="square" lIns="0" tIns="0" rIns="0" bIns="0" rtlCol="0">
            <a:spAutoFit/>
          </a:bodyPr>
          <a:lstStyle/>
          <a:p>
            <a:pPr>
              <a:lnSpc>
                <a:spcPts val="1415"/>
              </a:lnSpc>
            </a:pPr>
            <a:r>
              <a:rPr sz="1300" spc="-10" dirty="0">
                <a:solidFill>
                  <a:srgbClr val="FFFFFF"/>
                </a:solidFill>
                <a:latin typeface="Arial"/>
                <a:cs typeface="Arial"/>
              </a:rPr>
              <a:t>OMS</a:t>
            </a:r>
            <a:r>
              <a:rPr sz="1300" dirty="0">
                <a:solidFill>
                  <a:srgbClr val="FFFFFF"/>
                </a:solidFill>
                <a:latin typeface="Arial"/>
                <a:cs typeface="Arial"/>
              </a:rPr>
              <a:t> </a:t>
            </a:r>
            <a:r>
              <a:rPr sz="1300" spc="-5" dirty="0">
                <a:solidFill>
                  <a:srgbClr val="FFFFFF"/>
                </a:solidFill>
                <a:latin typeface="Arial"/>
                <a:cs typeface="Arial"/>
              </a:rPr>
              <a:t>Reseller</a:t>
            </a:r>
            <a:r>
              <a:rPr sz="1300" spc="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12" name="object 5">
            <a:extLst>
              <a:ext uri="{FF2B5EF4-FFF2-40B4-BE49-F238E27FC236}">
                <a16:creationId xmlns:a16="http://schemas.microsoft.com/office/drawing/2014/main" id="{07E67F64-A30C-41E3-BAFA-FD19649C8E24}"/>
              </a:ext>
            </a:extLst>
          </p:cNvPr>
          <p:cNvSpPr txBox="1"/>
          <p:nvPr/>
        </p:nvSpPr>
        <p:spPr>
          <a:xfrm>
            <a:off x="2478131" y="2597698"/>
            <a:ext cx="6567805"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Customers</a:t>
            </a:r>
            <a:r>
              <a:rPr sz="1300" spc="30" dirty="0">
                <a:latin typeface="Arial"/>
                <a:cs typeface="Arial"/>
              </a:rPr>
              <a:t> </a:t>
            </a:r>
            <a:r>
              <a:rPr sz="1300" spc="-5" dirty="0">
                <a:latin typeface="Arial"/>
                <a:cs typeface="Arial"/>
              </a:rPr>
              <a:t>&gt;</a:t>
            </a:r>
            <a:r>
              <a:rPr sz="1300" dirty="0">
                <a:latin typeface="Arial"/>
                <a:cs typeface="Arial"/>
              </a:rPr>
              <a:t> </a:t>
            </a:r>
            <a:r>
              <a:rPr sz="1300" spc="-5" dirty="0">
                <a:latin typeface="Arial"/>
                <a:cs typeface="Arial"/>
              </a:rPr>
              <a:t>Create</a:t>
            </a:r>
            <a:r>
              <a:rPr sz="1300" spc="35" dirty="0">
                <a:latin typeface="Arial"/>
                <a:cs typeface="Arial"/>
              </a:rPr>
              <a:t> </a:t>
            </a:r>
            <a:r>
              <a:rPr sz="1300" spc="-5" dirty="0">
                <a:latin typeface="Arial"/>
                <a:cs typeface="Arial"/>
              </a:rPr>
              <a:t>New</a:t>
            </a:r>
            <a:r>
              <a:rPr sz="1300" spc="10" dirty="0">
                <a:latin typeface="Arial"/>
                <a:cs typeface="Arial"/>
              </a:rPr>
              <a:t> </a:t>
            </a:r>
            <a:r>
              <a:rPr sz="1300" spc="-5" dirty="0">
                <a:latin typeface="Arial"/>
                <a:cs typeface="Arial"/>
              </a:rPr>
              <a:t>Customer</a:t>
            </a:r>
            <a:r>
              <a:rPr sz="1300" spc="35" dirty="0">
                <a:latin typeface="Arial"/>
                <a:cs typeface="Arial"/>
              </a:rPr>
              <a:t> </a:t>
            </a:r>
            <a:r>
              <a:rPr sz="1300" spc="-5" dirty="0">
                <a:latin typeface="Arial"/>
                <a:cs typeface="Arial"/>
              </a:rPr>
              <a:t>or</a:t>
            </a:r>
            <a:r>
              <a:rPr sz="1300" spc="10" dirty="0">
                <a:latin typeface="Arial"/>
                <a:cs typeface="Arial"/>
              </a:rPr>
              <a:t> </a:t>
            </a:r>
            <a:r>
              <a:rPr sz="1300" spc="-5" dirty="0">
                <a:latin typeface="Arial"/>
                <a:cs typeface="Arial"/>
              </a:rPr>
              <a:t>Modify</a:t>
            </a:r>
            <a:r>
              <a:rPr sz="1300" spc="30" dirty="0">
                <a:latin typeface="Arial"/>
                <a:cs typeface="Arial"/>
              </a:rPr>
              <a:t> </a:t>
            </a:r>
            <a:r>
              <a:rPr sz="1300" spc="-5" dirty="0">
                <a:latin typeface="Arial"/>
                <a:cs typeface="Arial"/>
              </a:rPr>
              <a:t>Existing</a:t>
            </a:r>
            <a:r>
              <a:rPr sz="1300" spc="25" dirty="0">
                <a:latin typeface="Arial"/>
                <a:cs typeface="Arial"/>
              </a:rPr>
              <a:t> </a:t>
            </a:r>
            <a:r>
              <a:rPr sz="1300" spc="-5" dirty="0">
                <a:latin typeface="Arial"/>
                <a:cs typeface="Arial"/>
              </a:rPr>
              <a:t>Customer</a:t>
            </a:r>
            <a:r>
              <a:rPr sz="1300" spc="35"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Device</a:t>
            </a:r>
            <a:r>
              <a:rPr sz="1300" spc="25" dirty="0">
                <a:latin typeface="Arial"/>
                <a:cs typeface="Arial"/>
              </a:rPr>
              <a:t> </a:t>
            </a:r>
            <a:r>
              <a:rPr sz="1300" spc="-5" dirty="0">
                <a:latin typeface="Arial"/>
                <a:cs typeface="Arial"/>
              </a:rPr>
              <a:t>Ordering</a:t>
            </a:r>
            <a:r>
              <a:rPr sz="1300" spc="60" dirty="0">
                <a:latin typeface="Arial"/>
                <a:cs typeface="Arial"/>
              </a:rPr>
              <a:t> </a:t>
            </a:r>
            <a:r>
              <a:rPr sz="1300" spc="-10" dirty="0">
                <a:latin typeface="Arial"/>
                <a:cs typeface="Arial"/>
              </a:rPr>
              <a:t>tab</a:t>
            </a:r>
            <a:endParaRPr sz="1300">
              <a:latin typeface="Arial"/>
              <a:cs typeface="Arial"/>
            </a:endParaRPr>
          </a:p>
        </p:txBody>
      </p:sp>
      <p:grpSp>
        <p:nvGrpSpPr>
          <p:cNvPr id="13" name="object 6">
            <a:extLst>
              <a:ext uri="{FF2B5EF4-FFF2-40B4-BE49-F238E27FC236}">
                <a16:creationId xmlns:a16="http://schemas.microsoft.com/office/drawing/2014/main" id="{D20E4B43-AA88-454C-BBAE-843ED7ADBAA2}"/>
              </a:ext>
            </a:extLst>
          </p:cNvPr>
          <p:cNvGrpSpPr/>
          <p:nvPr/>
        </p:nvGrpSpPr>
        <p:grpSpPr>
          <a:xfrm>
            <a:off x="938129" y="3001431"/>
            <a:ext cx="8051800" cy="2879090"/>
            <a:chOff x="711708" y="2273807"/>
            <a:chExt cx="8051800" cy="2879090"/>
          </a:xfrm>
        </p:grpSpPr>
        <p:pic>
          <p:nvPicPr>
            <p:cNvPr id="14" name="object 7">
              <a:extLst>
                <a:ext uri="{FF2B5EF4-FFF2-40B4-BE49-F238E27FC236}">
                  <a16:creationId xmlns:a16="http://schemas.microsoft.com/office/drawing/2014/main" id="{9E02F75A-F087-4729-92FF-B91DA026A34C}"/>
                </a:ext>
              </a:extLst>
            </p:cNvPr>
            <p:cNvPicPr/>
            <p:nvPr/>
          </p:nvPicPr>
          <p:blipFill>
            <a:blip r:embed="rId2" cstate="print"/>
            <a:stretch>
              <a:fillRect/>
            </a:stretch>
          </p:blipFill>
          <p:spPr>
            <a:xfrm>
              <a:off x="711708" y="2273807"/>
              <a:ext cx="8051292" cy="2878836"/>
            </a:xfrm>
            <a:prstGeom prst="rect">
              <a:avLst/>
            </a:prstGeom>
          </p:spPr>
        </p:pic>
        <p:sp>
          <p:nvSpPr>
            <p:cNvPr id="15" name="object 8">
              <a:extLst>
                <a:ext uri="{FF2B5EF4-FFF2-40B4-BE49-F238E27FC236}">
                  <a16:creationId xmlns:a16="http://schemas.microsoft.com/office/drawing/2014/main" id="{EAC456C0-550D-414B-9CF9-F7E6D5CCAB2E}"/>
                </a:ext>
              </a:extLst>
            </p:cNvPr>
            <p:cNvSpPr/>
            <p:nvPr/>
          </p:nvSpPr>
          <p:spPr>
            <a:xfrm>
              <a:off x="1930908" y="3428999"/>
              <a:ext cx="1948180" cy="1297305"/>
            </a:xfrm>
            <a:custGeom>
              <a:avLst/>
              <a:gdLst/>
              <a:ahLst/>
              <a:cxnLst/>
              <a:rect l="l" t="t" r="r" b="b"/>
              <a:pathLst>
                <a:path w="1948179" h="1297304">
                  <a:moveTo>
                    <a:pt x="0" y="202692"/>
                  </a:moveTo>
                  <a:lnTo>
                    <a:pt x="1947671" y="202692"/>
                  </a:lnTo>
                  <a:lnTo>
                    <a:pt x="1947671" y="0"/>
                  </a:lnTo>
                  <a:lnTo>
                    <a:pt x="0" y="0"/>
                  </a:lnTo>
                  <a:lnTo>
                    <a:pt x="0" y="202692"/>
                  </a:lnTo>
                  <a:close/>
                </a:path>
                <a:path w="1948179" h="1297304">
                  <a:moveTo>
                    <a:pt x="0" y="1296924"/>
                  </a:moveTo>
                  <a:lnTo>
                    <a:pt x="1947671" y="1296924"/>
                  </a:lnTo>
                  <a:lnTo>
                    <a:pt x="1947671" y="992124"/>
                  </a:lnTo>
                  <a:lnTo>
                    <a:pt x="0" y="992124"/>
                  </a:lnTo>
                  <a:lnTo>
                    <a:pt x="0" y="1296924"/>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410127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A034-00EE-45EF-9A97-7F6E8F4D3490}"/>
              </a:ext>
            </a:extLst>
          </p:cNvPr>
          <p:cNvSpPr>
            <a:spLocks noGrp="1"/>
          </p:cNvSpPr>
          <p:nvPr>
            <p:ph type="ctrTitle"/>
          </p:nvPr>
        </p:nvSpPr>
        <p:spPr/>
        <p:txBody>
          <a:bodyPr/>
          <a:lstStyle/>
          <a:p>
            <a:r>
              <a:rPr lang="en-GB" dirty="0"/>
              <a:t>iPECS Cloud v4</a:t>
            </a:r>
          </a:p>
        </p:txBody>
      </p:sp>
    </p:spTree>
    <p:extLst>
      <p:ext uri="{BB962C8B-B14F-4D97-AF65-F5344CB8AC3E}">
        <p14:creationId xmlns:p14="http://schemas.microsoft.com/office/powerpoint/2010/main" val="343712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1000i Background Image Provisioning</a:t>
            </a:r>
          </a:p>
        </p:txBody>
      </p:sp>
      <p:sp>
        <p:nvSpPr>
          <p:cNvPr id="3" name="object 4">
            <a:extLst>
              <a:ext uri="{FF2B5EF4-FFF2-40B4-BE49-F238E27FC236}">
                <a16:creationId xmlns:a16="http://schemas.microsoft.com/office/drawing/2014/main" id="{B455810E-1CF0-41D4-8FEF-3EECD0D0F7F4}"/>
              </a:ext>
            </a:extLst>
          </p:cNvPr>
          <p:cNvSpPr txBox="1"/>
          <p:nvPr/>
        </p:nvSpPr>
        <p:spPr>
          <a:xfrm>
            <a:off x="622560" y="1469677"/>
            <a:ext cx="16370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10" dirty="0">
                <a:solidFill>
                  <a:srgbClr val="FFFFFF"/>
                </a:solidFill>
                <a:latin typeface="Arial"/>
                <a:cs typeface="Arial"/>
              </a:rPr>
              <a:t> </a:t>
            </a:r>
            <a:r>
              <a:rPr sz="1300" spc="-5" dirty="0">
                <a:solidFill>
                  <a:srgbClr val="FFFFFF"/>
                </a:solidFill>
                <a:latin typeface="Arial"/>
                <a:cs typeface="Arial"/>
              </a:rPr>
              <a:t>User</a:t>
            </a:r>
            <a:r>
              <a:rPr sz="1300" spc="-10"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4" name="object 5">
            <a:extLst>
              <a:ext uri="{FF2B5EF4-FFF2-40B4-BE49-F238E27FC236}">
                <a16:creationId xmlns:a16="http://schemas.microsoft.com/office/drawing/2014/main" id="{BE072308-8E38-41B5-AA0C-40C4128A9BB0}"/>
              </a:ext>
            </a:extLst>
          </p:cNvPr>
          <p:cNvSpPr txBox="1"/>
          <p:nvPr/>
        </p:nvSpPr>
        <p:spPr>
          <a:xfrm>
            <a:off x="2246991" y="1438943"/>
            <a:ext cx="5234305"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15" dirty="0">
                <a:latin typeface="Arial"/>
                <a:cs typeface="Arial"/>
              </a:rPr>
              <a:t>My</a:t>
            </a:r>
            <a:r>
              <a:rPr sz="1300" spc="25" dirty="0">
                <a:latin typeface="Arial"/>
                <a:cs typeface="Arial"/>
              </a:rPr>
              <a:t> </a:t>
            </a:r>
            <a:r>
              <a:rPr sz="1300" spc="-5" dirty="0">
                <a:latin typeface="Arial"/>
                <a:cs typeface="Arial"/>
              </a:rPr>
              <a:t>Phone</a:t>
            </a:r>
            <a:r>
              <a:rPr sz="1300" spc="10" dirty="0">
                <a:latin typeface="Arial"/>
                <a:cs typeface="Arial"/>
              </a:rPr>
              <a:t> </a:t>
            </a:r>
            <a:r>
              <a:rPr sz="1300" spc="-5" dirty="0">
                <a:latin typeface="Arial"/>
                <a:cs typeface="Arial"/>
              </a:rPr>
              <a:t>&amp;</a:t>
            </a:r>
            <a:r>
              <a:rPr sz="1300" spc="10" dirty="0">
                <a:latin typeface="Arial"/>
                <a:cs typeface="Arial"/>
              </a:rPr>
              <a:t> </a:t>
            </a:r>
            <a:r>
              <a:rPr sz="1300" spc="-5" dirty="0">
                <a:latin typeface="Arial"/>
                <a:cs typeface="Arial"/>
              </a:rPr>
              <a:t>Feature</a:t>
            </a:r>
            <a:r>
              <a:rPr sz="1300" spc="35"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Phone</a:t>
            </a:r>
            <a:r>
              <a:rPr sz="1300" spc="10" dirty="0">
                <a:latin typeface="Arial"/>
                <a:cs typeface="Arial"/>
              </a:rPr>
              <a:t> </a:t>
            </a:r>
            <a:r>
              <a:rPr sz="1300" spc="-5" dirty="0">
                <a:latin typeface="Arial"/>
                <a:cs typeface="Arial"/>
              </a:rPr>
              <a:t>Configuration</a:t>
            </a:r>
            <a:r>
              <a:rPr sz="1300" spc="45"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Background</a:t>
            </a:r>
            <a:r>
              <a:rPr sz="1300" spc="35" dirty="0">
                <a:latin typeface="Arial"/>
                <a:cs typeface="Arial"/>
              </a:rPr>
              <a:t> </a:t>
            </a:r>
            <a:r>
              <a:rPr sz="1300" spc="-5" dirty="0">
                <a:latin typeface="Arial"/>
                <a:cs typeface="Arial"/>
              </a:rPr>
              <a:t>Image</a:t>
            </a:r>
            <a:r>
              <a:rPr sz="1300" spc="35" dirty="0">
                <a:latin typeface="Arial"/>
                <a:cs typeface="Arial"/>
              </a:rPr>
              <a:t> </a:t>
            </a:r>
            <a:r>
              <a:rPr sz="1300" spc="-5" dirty="0">
                <a:latin typeface="Arial"/>
                <a:cs typeface="Arial"/>
              </a:rPr>
              <a:t>tab</a:t>
            </a:r>
            <a:endParaRPr sz="1300" dirty="0">
              <a:latin typeface="Arial"/>
              <a:cs typeface="Arial"/>
            </a:endParaRPr>
          </a:p>
        </p:txBody>
      </p:sp>
      <p:grpSp>
        <p:nvGrpSpPr>
          <p:cNvPr id="5" name="object 6">
            <a:extLst>
              <a:ext uri="{FF2B5EF4-FFF2-40B4-BE49-F238E27FC236}">
                <a16:creationId xmlns:a16="http://schemas.microsoft.com/office/drawing/2014/main" id="{9F0F2DE1-6992-425D-BD85-5D0E5B514324}"/>
              </a:ext>
            </a:extLst>
          </p:cNvPr>
          <p:cNvGrpSpPr/>
          <p:nvPr/>
        </p:nvGrpSpPr>
        <p:grpSpPr>
          <a:xfrm>
            <a:off x="609961" y="2338726"/>
            <a:ext cx="7962265" cy="4110354"/>
            <a:chOff x="687323" y="1880616"/>
            <a:chExt cx="7962265" cy="4110354"/>
          </a:xfrm>
        </p:grpSpPr>
        <p:pic>
          <p:nvPicPr>
            <p:cNvPr id="6" name="object 7">
              <a:extLst>
                <a:ext uri="{FF2B5EF4-FFF2-40B4-BE49-F238E27FC236}">
                  <a16:creationId xmlns:a16="http://schemas.microsoft.com/office/drawing/2014/main" id="{BB45661D-19D7-4EE7-BB2B-4117D45B54DB}"/>
                </a:ext>
              </a:extLst>
            </p:cNvPr>
            <p:cNvPicPr/>
            <p:nvPr/>
          </p:nvPicPr>
          <p:blipFill>
            <a:blip r:embed="rId2" cstate="print"/>
            <a:stretch>
              <a:fillRect/>
            </a:stretch>
          </p:blipFill>
          <p:spPr>
            <a:xfrm>
              <a:off x="687323" y="1880616"/>
              <a:ext cx="7769352" cy="4110228"/>
            </a:xfrm>
            <a:prstGeom prst="rect">
              <a:avLst/>
            </a:prstGeom>
          </p:spPr>
        </p:pic>
        <p:sp>
          <p:nvSpPr>
            <p:cNvPr id="8" name="object 8">
              <a:extLst>
                <a:ext uri="{FF2B5EF4-FFF2-40B4-BE49-F238E27FC236}">
                  <a16:creationId xmlns:a16="http://schemas.microsoft.com/office/drawing/2014/main" id="{2FA94F37-FCDD-44BE-A8F3-FF0630EF39DC}"/>
                </a:ext>
              </a:extLst>
            </p:cNvPr>
            <p:cNvSpPr/>
            <p:nvPr/>
          </p:nvSpPr>
          <p:spPr>
            <a:xfrm>
              <a:off x="5089398" y="5188204"/>
              <a:ext cx="3560445" cy="514984"/>
            </a:xfrm>
            <a:custGeom>
              <a:avLst/>
              <a:gdLst/>
              <a:ahLst/>
              <a:cxnLst/>
              <a:rect l="l" t="t" r="r" b="b"/>
              <a:pathLst>
                <a:path w="3560445" h="514985">
                  <a:moveTo>
                    <a:pt x="432689" y="24892"/>
                  </a:moveTo>
                  <a:lnTo>
                    <a:pt x="418846" y="0"/>
                  </a:lnTo>
                  <a:lnTo>
                    <a:pt x="51269" y="204774"/>
                  </a:lnTo>
                  <a:lnTo>
                    <a:pt x="53975" y="170561"/>
                  </a:lnTo>
                  <a:lnTo>
                    <a:pt x="0" y="249809"/>
                  </a:lnTo>
                  <a:lnTo>
                    <a:pt x="95758" y="245491"/>
                  </a:lnTo>
                  <a:lnTo>
                    <a:pt x="74193" y="234442"/>
                  </a:lnTo>
                  <a:lnTo>
                    <a:pt x="65176" y="229831"/>
                  </a:lnTo>
                  <a:lnTo>
                    <a:pt x="432689" y="24892"/>
                  </a:lnTo>
                  <a:close/>
                </a:path>
                <a:path w="3560445" h="514985">
                  <a:moveTo>
                    <a:pt x="3559937" y="290068"/>
                  </a:moveTo>
                  <a:lnTo>
                    <a:pt x="3546094" y="265176"/>
                  </a:lnTo>
                  <a:lnTo>
                    <a:pt x="3178505" y="470001"/>
                  </a:lnTo>
                  <a:lnTo>
                    <a:pt x="3181223" y="435775"/>
                  </a:lnTo>
                  <a:lnTo>
                    <a:pt x="3127248" y="514946"/>
                  </a:lnTo>
                  <a:lnTo>
                    <a:pt x="3223006" y="510654"/>
                  </a:lnTo>
                  <a:lnTo>
                    <a:pt x="3201479" y="499605"/>
                  </a:lnTo>
                  <a:lnTo>
                    <a:pt x="3192449" y="494982"/>
                  </a:lnTo>
                  <a:lnTo>
                    <a:pt x="3559937" y="290068"/>
                  </a:lnTo>
                  <a:close/>
                </a:path>
              </a:pathLst>
            </a:custGeom>
            <a:solidFill>
              <a:srgbClr val="FF0000"/>
            </a:solidFill>
          </p:spPr>
          <p:txBody>
            <a:bodyPr wrap="square" lIns="0" tIns="0" rIns="0" bIns="0" rtlCol="0"/>
            <a:lstStyle/>
            <a:p>
              <a:endParaRPr/>
            </a:p>
          </p:txBody>
        </p:sp>
        <p:sp>
          <p:nvSpPr>
            <p:cNvPr id="9" name="object 9">
              <a:extLst>
                <a:ext uri="{FF2B5EF4-FFF2-40B4-BE49-F238E27FC236}">
                  <a16:creationId xmlns:a16="http://schemas.microsoft.com/office/drawing/2014/main" id="{F5FDA6A8-1F66-4859-A63E-F2BD476D2FAE}"/>
                </a:ext>
              </a:extLst>
            </p:cNvPr>
            <p:cNvSpPr/>
            <p:nvPr/>
          </p:nvSpPr>
          <p:spPr>
            <a:xfrm>
              <a:off x="4050791" y="5006339"/>
              <a:ext cx="1170940" cy="193675"/>
            </a:xfrm>
            <a:custGeom>
              <a:avLst/>
              <a:gdLst/>
              <a:ahLst/>
              <a:cxnLst/>
              <a:rect l="l" t="t" r="r" b="b"/>
              <a:pathLst>
                <a:path w="1170939" h="193675">
                  <a:moveTo>
                    <a:pt x="0" y="193548"/>
                  </a:moveTo>
                  <a:lnTo>
                    <a:pt x="1170432" y="193548"/>
                  </a:lnTo>
                  <a:lnTo>
                    <a:pt x="1170432" y="0"/>
                  </a:lnTo>
                  <a:lnTo>
                    <a:pt x="0" y="0"/>
                  </a:lnTo>
                  <a:lnTo>
                    <a:pt x="0" y="193548"/>
                  </a:lnTo>
                  <a:close/>
                </a:path>
              </a:pathLst>
            </a:custGeom>
            <a:ln w="12700">
              <a:solidFill>
                <a:srgbClr val="FF0000"/>
              </a:solidFill>
            </a:ln>
          </p:spPr>
          <p:txBody>
            <a:bodyPr wrap="square" lIns="0" tIns="0" rIns="0" bIns="0" rtlCol="0"/>
            <a:lstStyle/>
            <a:p>
              <a:endParaRPr/>
            </a:p>
          </p:txBody>
        </p:sp>
      </p:grpSp>
      <p:sp>
        <p:nvSpPr>
          <p:cNvPr id="10" name="object 9">
            <a:extLst>
              <a:ext uri="{FF2B5EF4-FFF2-40B4-BE49-F238E27FC236}">
                <a16:creationId xmlns:a16="http://schemas.microsoft.com/office/drawing/2014/main" id="{7DFBA51A-CD01-417E-ABE9-C85C8167EE37}"/>
              </a:ext>
            </a:extLst>
          </p:cNvPr>
          <p:cNvSpPr txBox="1"/>
          <p:nvPr/>
        </p:nvSpPr>
        <p:spPr>
          <a:xfrm>
            <a:off x="609961" y="989976"/>
            <a:ext cx="6538091" cy="412292"/>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You are now able to change the background image on a 1000i handset via the portal. To do this go to;</a:t>
            </a:r>
            <a:endParaRPr sz="1300" dirty="0">
              <a:latin typeface="Arial"/>
              <a:cs typeface="Arial"/>
            </a:endParaRPr>
          </a:p>
        </p:txBody>
      </p:sp>
      <p:sp>
        <p:nvSpPr>
          <p:cNvPr id="11" name="object 9">
            <a:extLst>
              <a:ext uri="{FF2B5EF4-FFF2-40B4-BE49-F238E27FC236}">
                <a16:creationId xmlns:a16="http://schemas.microsoft.com/office/drawing/2014/main" id="{1B1EB7F0-64E0-4737-80AD-88252E2ED517}"/>
              </a:ext>
            </a:extLst>
          </p:cNvPr>
          <p:cNvSpPr txBox="1"/>
          <p:nvPr/>
        </p:nvSpPr>
        <p:spPr>
          <a:xfrm>
            <a:off x="609960" y="1790448"/>
            <a:ext cx="6538091" cy="212238"/>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Within this menu click browse and upload the image, then click save.</a:t>
            </a:r>
            <a:endParaRPr sz="1300" dirty="0">
              <a:latin typeface="Arial"/>
              <a:cs typeface="Arial"/>
            </a:endParaRPr>
          </a:p>
        </p:txBody>
      </p:sp>
    </p:spTree>
    <p:extLst>
      <p:ext uri="{BB962C8B-B14F-4D97-AF65-F5344CB8AC3E}">
        <p14:creationId xmlns:p14="http://schemas.microsoft.com/office/powerpoint/2010/main" val="177876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DDI Alpha tagging</a:t>
            </a:r>
          </a:p>
        </p:txBody>
      </p:sp>
      <p:grpSp>
        <p:nvGrpSpPr>
          <p:cNvPr id="3" name="object 7">
            <a:extLst>
              <a:ext uri="{FF2B5EF4-FFF2-40B4-BE49-F238E27FC236}">
                <a16:creationId xmlns:a16="http://schemas.microsoft.com/office/drawing/2014/main" id="{C6D6641B-EBCC-40F8-A7DD-8235E8394053}"/>
              </a:ext>
            </a:extLst>
          </p:cNvPr>
          <p:cNvGrpSpPr/>
          <p:nvPr/>
        </p:nvGrpSpPr>
        <p:grpSpPr>
          <a:xfrm>
            <a:off x="609961" y="2911608"/>
            <a:ext cx="8750465" cy="3184392"/>
            <a:chOff x="845819" y="3308602"/>
            <a:chExt cx="7145655" cy="2093595"/>
          </a:xfrm>
        </p:grpSpPr>
        <p:pic>
          <p:nvPicPr>
            <p:cNvPr id="4" name="object 8">
              <a:extLst>
                <a:ext uri="{FF2B5EF4-FFF2-40B4-BE49-F238E27FC236}">
                  <a16:creationId xmlns:a16="http://schemas.microsoft.com/office/drawing/2014/main" id="{B6CE8590-6E35-4EBB-92C7-F4C9531F3BD8}"/>
                </a:ext>
              </a:extLst>
            </p:cNvPr>
            <p:cNvPicPr/>
            <p:nvPr/>
          </p:nvPicPr>
          <p:blipFill>
            <a:blip r:embed="rId2" cstate="print"/>
            <a:stretch>
              <a:fillRect/>
            </a:stretch>
          </p:blipFill>
          <p:spPr>
            <a:xfrm>
              <a:off x="845819" y="3308602"/>
              <a:ext cx="7145274" cy="2093217"/>
            </a:xfrm>
            <a:prstGeom prst="rect">
              <a:avLst/>
            </a:prstGeom>
          </p:spPr>
        </p:pic>
        <p:pic>
          <p:nvPicPr>
            <p:cNvPr id="5" name="object 9">
              <a:extLst>
                <a:ext uri="{FF2B5EF4-FFF2-40B4-BE49-F238E27FC236}">
                  <a16:creationId xmlns:a16="http://schemas.microsoft.com/office/drawing/2014/main" id="{0B7C4E60-1652-4E42-B939-49EDBE5DAE08}"/>
                </a:ext>
              </a:extLst>
            </p:cNvPr>
            <p:cNvPicPr/>
            <p:nvPr/>
          </p:nvPicPr>
          <p:blipFill>
            <a:blip r:embed="rId3" cstate="print"/>
            <a:stretch>
              <a:fillRect/>
            </a:stretch>
          </p:blipFill>
          <p:spPr>
            <a:xfrm>
              <a:off x="882395" y="3345179"/>
              <a:ext cx="7074408" cy="2022348"/>
            </a:xfrm>
            <a:prstGeom prst="rect">
              <a:avLst/>
            </a:prstGeom>
          </p:spPr>
        </p:pic>
        <p:sp>
          <p:nvSpPr>
            <p:cNvPr id="6" name="object 10">
              <a:extLst>
                <a:ext uri="{FF2B5EF4-FFF2-40B4-BE49-F238E27FC236}">
                  <a16:creationId xmlns:a16="http://schemas.microsoft.com/office/drawing/2014/main" id="{0F3B2012-8773-47EB-AEE1-5E60FC5B6506}"/>
                </a:ext>
              </a:extLst>
            </p:cNvPr>
            <p:cNvSpPr/>
            <p:nvPr/>
          </p:nvSpPr>
          <p:spPr>
            <a:xfrm>
              <a:off x="3642360" y="4710556"/>
              <a:ext cx="3063875" cy="567055"/>
            </a:xfrm>
            <a:custGeom>
              <a:avLst/>
              <a:gdLst/>
              <a:ahLst/>
              <a:cxnLst/>
              <a:rect l="l" t="t" r="r" b="b"/>
              <a:pathLst>
                <a:path w="3063875" h="567054">
                  <a:moveTo>
                    <a:pt x="68452" y="491490"/>
                  </a:moveTo>
                  <a:lnTo>
                    <a:pt x="0" y="542036"/>
                  </a:lnTo>
                  <a:lnTo>
                    <a:pt x="81661" y="566547"/>
                  </a:lnTo>
                  <a:lnTo>
                    <a:pt x="76543" y="537464"/>
                  </a:lnTo>
                  <a:lnTo>
                    <a:pt x="63626" y="537464"/>
                  </a:lnTo>
                  <a:lnTo>
                    <a:pt x="61467" y="524891"/>
                  </a:lnTo>
                  <a:lnTo>
                    <a:pt x="73946" y="522707"/>
                  </a:lnTo>
                  <a:lnTo>
                    <a:pt x="68452" y="491490"/>
                  </a:lnTo>
                  <a:close/>
                </a:path>
                <a:path w="3063875" h="567054">
                  <a:moveTo>
                    <a:pt x="73946" y="522707"/>
                  </a:moveTo>
                  <a:lnTo>
                    <a:pt x="61467" y="524891"/>
                  </a:lnTo>
                  <a:lnTo>
                    <a:pt x="63626" y="537464"/>
                  </a:lnTo>
                  <a:lnTo>
                    <a:pt x="76157" y="535270"/>
                  </a:lnTo>
                  <a:lnTo>
                    <a:pt x="73946" y="522707"/>
                  </a:lnTo>
                  <a:close/>
                </a:path>
                <a:path w="3063875" h="567054">
                  <a:moveTo>
                    <a:pt x="76157" y="535270"/>
                  </a:moveTo>
                  <a:lnTo>
                    <a:pt x="63626" y="537464"/>
                  </a:lnTo>
                  <a:lnTo>
                    <a:pt x="76543" y="537464"/>
                  </a:lnTo>
                  <a:lnTo>
                    <a:pt x="76157" y="535270"/>
                  </a:lnTo>
                  <a:close/>
                </a:path>
                <a:path w="3063875" h="567054">
                  <a:moveTo>
                    <a:pt x="3061081" y="0"/>
                  </a:moveTo>
                  <a:lnTo>
                    <a:pt x="73946" y="522707"/>
                  </a:lnTo>
                  <a:lnTo>
                    <a:pt x="76157" y="535270"/>
                  </a:lnTo>
                  <a:lnTo>
                    <a:pt x="3063366" y="12446"/>
                  </a:lnTo>
                  <a:lnTo>
                    <a:pt x="3061081" y="0"/>
                  </a:lnTo>
                  <a:close/>
                </a:path>
              </a:pathLst>
            </a:custGeom>
            <a:solidFill>
              <a:srgbClr val="FF0000"/>
            </a:solidFill>
          </p:spPr>
          <p:txBody>
            <a:bodyPr wrap="square" lIns="0" tIns="0" rIns="0" bIns="0" rtlCol="0"/>
            <a:lstStyle/>
            <a:p>
              <a:endParaRPr/>
            </a:p>
          </p:txBody>
        </p:sp>
        <p:sp>
          <p:nvSpPr>
            <p:cNvPr id="8" name="object 11">
              <a:extLst>
                <a:ext uri="{FF2B5EF4-FFF2-40B4-BE49-F238E27FC236}">
                  <a16:creationId xmlns:a16="http://schemas.microsoft.com/office/drawing/2014/main" id="{6500F120-27FB-4397-8A1C-9DEE87540914}"/>
                </a:ext>
              </a:extLst>
            </p:cNvPr>
            <p:cNvSpPr/>
            <p:nvPr/>
          </p:nvSpPr>
          <p:spPr>
            <a:xfrm>
              <a:off x="1865375" y="5253227"/>
              <a:ext cx="1777364" cy="114300"/>
            </a:xfrm>
            <a:custGeom>
              <a:avLst/>
              <a:gdLst/>
              <a:ahLst/>
              <a:cxnLst/>
              <a:rect l="l" t="t" r="r" b="b"/>
              <a:pathLst>
                <a:path w="1777364" h="114300">
                  <a:moveTo>
                    <a:pt x="0" y="114300"/>
                  </a:moveTo>
                  <a:lnTo>
                    <a:pt x="1776983" y="114300"/>
                  </a:lnTo>
                  <a:lnTo>
                    <a:pt x="1776983" y="0"/>
                  </a:lnTo>
                  <a:lnTo>
                    <a:pt x="0" y="0"/>
                  </a:lnTo>
                  <a:lnTo>
                    <a:pt x="0" y="114300"/>
                  </a:lnTo>
                  <a:close/>
                </a:path>
              </a:pathLst>
            </a:custGeom>
            <a:ln w="12700">
              <a:solidFill>
                <a:srgbClr val="FF0000"/>
              </a:solidFill>
            </a:ln>
          </p:spPr>
          <p:txBody>
            <a:bodyPr wrap="square" lIns="0" tIns="0" rIns="0" bIns="0" rtlCol="0"/>
            <a:lstStyle/>
            <a:p>
              <a:endParaRPr/>
            </a:p>
          </p:txBody>
        </p:sp>
      </p:grpSp>
      <p:sp>
        <p:nvSpPr>
          <p:cNvPr id="9" name="object 9">
            <a:extLst>
              <a:ext uri="{FF2B5EF4-FFF2-40B4-BE49-F238E27FC236}">
                <a16:creationId xmlns:a16="http://schemas.microsoft.com/office/drawing/2014/main" id="{41DA4FFC-1B3A-4F34-B63D-61118CB1A1F8}"/>
              </a:ext>
            </a:extLst>
          </p:cNvPr>
          <p:cNvSpPr txBox="1"/>
          <p:nvPr/>
        </p:nvSpPr>
        <p:spPr>
          <a:xfrm>
            <a:off x="654751" y="1231141"/>
            <a:ext cx="10082075" cy="838050"/>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You can now alpha tag DDIs within the DDI summary menu. There is an alpha tag field for each DDI. The text entered here will display on LIP handset screens when this DDI is called.</a:t>
            </a:r>
          </a:p>
          <a:p>
            <a:pPr marL="12065">
              <a:lnSpc>
                <a:spcPct val="100000"/>
              </a:lnSpc>
              <a:spcBef>
                <a:spcPts val="95"/>
              </a:spcBef>
              <a:tabLst>
                <a:tab pos="262255" algn="l"/>
                <a:tab pos="262890" algn="l"/>
              </a:tabLst>
            </a:pPr>
            <a:endParaRPr lang="en-GB" sz="1300" dirty="0">
              <a:latin typeface="Arial"/>
              <a:cs typeface="Arial"/>
            </a:endParaRPr>
          </a:p>
          <a:p>
            <a:pPr marL="12065">
              <a:lnSpc>
                <a:spcPct val="100000"/>
              </a:lnSpc>
              <a:spcBef>
                <a:spcPts val="95"/>
              </a:spcBef>
              <a:tabLst>
                <a:tab pos="262255" algn="l"/>
                <a:tab pos="262890" algn="l"/>
              </a:tabLst>
            </a:pPr>
            <a:r>
              <a:rPr lang="en-GB" sz="1300" dirty="0">
                <a:latin typeface="Arial"/>
                <a:cs typeface="Arial"/>
              </a:rPr>
              <a:t>Note: the max character length is 24</a:t>
            </a:r>
          </a:p>
        </p:txBody>
      </p:sp>
    </p:spTree>
    <p:extLst>
      <p:ext uri="{BB962C8B-B14F-4D97-AF65-F5344CB8AC3E}">
        <p14:creationId xmlns:p14="http://schemas.microsoft.com/office/powerpoint/2010/main" val="193337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DDI Summary Bulk Change</a:t>
            </a:r>
          </a:p>
        </p:txBody>
      </p:sp>
      <p:grpSp>
        <p:nvGrpSpPr>
          <p:cNvPr id="13" name="object 2">
            <a:extLst>
              <a:ext uri="{FF2B5EF4-FFF2-40B4-BE49-F238E27FC236}">
                <a16:creationId xmlns:a16="http://schemas.microsoft.com/office/drawing/2014/main" id="{D9644DEB-5A7F-4136-B767-1961066A10F5}"/>
              </a:ext>
            </a:extLst>
          </p:cNvPr>
          <p:cNvGrpSpPr/>
          <p:nvPr/>
        </p:nvGrpSpPr>
        <p:grpSpPr>
          <a:xfrm>
            <a:off x="672445" y="1798318"/>
            <a:ext cx="7154418" cy="2270762"/>
            <a:chOff x="993647" y="1798318"/>
            <a:chExt cx="7154418" cy="2270762"/>
          </a:xfrm>
        </p:grpSpPr>
        <p:pic>
          <p:nvPicPr>
            <p:cNvPr id="16" name="object 5">
              <a:extLst>
                <a:ext uri="{FF2B5EF4-FFF2-40B4-BE49-F238E27FC236}">
                  <a16:creationId xmlns:a16="http://schemas.microsoft.com/office/drawing/2014/main" id="{D70C57CC-D8AE-4BE3-8FF0-B8DD225A9133}"/>
                </a:ext>
              </a:extLst>
            </p:cNvPr>
            <p:cNvPicPr/>
            <p:nvPr/>
          </p:nvPicPr>
          <p:blipFill>
            <a:blip r:embed="rId2" cstate="print"/>
            <a:stretch>
              <a:fillRect/>
            </a:stretch>
          </p:blipFill>
          <p:spPr>
            <a:xfrm>
              <a:off x="993647" y="1798318"/>
              <a:ext cx="7154418" cy="2033781"/>
            </a:xfrm>
            <a:prstGeom prst="rect">
              <a:avLst/>
            </a:prstGeom>
          </p:spPr>
        </p:pic>
        <p:pic>
          <p:nvPicPr>
            <p:cNvPr id="17" name="object 6">
              <a:extLst>
                <a:ext uri="{FF2B5EF4-FFF2-40B4-BE49-F238E27FC236}">
                  <a16:creationId xmlns:a16="http://schemas.microsoft.com/office/drawing/2014/main" id="{3BA393AA-D138-4BA3-A9D5-9042B561DEF6}"/>
                </a:ext>
              </a:extLst>
            </p:cNvPr>
            <p:cNvPicPr/>
            <p:nvPr/>
          </p:nvPicPr>
          <p:blipFill>
            <a:blip r:embed="rId3" cstate="print"/>
            <a:stretch>
              <a:fillRect/>
            </a:stretch>
          </p:blipFill>
          <p:spPr>
            <a:xfrm>
              <a:off x="1030223" y="1834896"/>
              <a:ext cx="7083552" cy="1962911"/>
            </a:xfrm>
            <a:prstGeom prst="rect">
              <a:avLst/>
            </a:prstGeom>
          </p:spPr>
        </p:pic>
        <p:sp>
          <p:nvSpPr>
            <p:cNvPr id="18" name="object 7">
              <a:extLst>
                <a:ext uri="{FF2B5EF4-FFF2-40B4-BE49-F238E27FC236}">
                  <a16:creationId xmlns:a16="http://schemas.microsoft.com/office/drawing/2014/main" id="{49D27909-D7F0-475E-9A5B-8870DC22DD38}"/>
                </a:ext>
              </a:extLst>
            </p:cNvPr>
            <p:cNvSpPr/>
            <p:nvPr/>
          </p:nvSpPr>
          <p:spPr>
            <a:xfrm>
              <a:off x="7353299" y="3733800"/>
              <a:ext cx="228600" cy="335280"/>
            </a:xfrm>
            <a:custGeom>
              <a:avLst/>
              <a:gdLst/>
              <a:ahLst/>
              <a:cxnLst/>
              <a:rect l="l" t="t" r="r" b="b"/>
              <a:pathLst>
                <a:path w="228600" h="335279">
                  <a:moveTo>
                    <a:pt x="171450" y="0"/>
                  </a:moveTo>
                  <a:lnTo>
                    <a:pt x="57150" y="0"/>
                  </a:lnTo>
                  <a:lnTo>
                    <a:pt x="57150" y="220980"/>
                  </a:lnTo>
                  <a:lnTo>
                    <a:pt x="0" y="220980"/>
                  </a:lnTo>
                  <a:lnTo>
                    <a:pt x="114300" y="335280"/>
                  </a:lnTo>
                  <a:lnTo>
                    <a:pt x="228600" y="220980"/>
                  </a:lnTo>
                  <a:lnTo>
                    <a:pt x="171450" y="220980"/>
                  </a:lnTo>
                  <a:lnTo>
                    <a:pt x="171450" y="0"/>
                  </a:lnTo>
                  <a:close/>
                </a:path>
              </a:pathLst>
            </a:custGeom>
            <a:solidFill>
              <a:srgbClr val="FFFF00"/>
            </a:solidFill>
          </p:spPr>
          <p:txBody>
            <a:bodyPr wrap="square" lIns="0" tIns="0" rIns="0" bIns="0" rtlCol="0"/>
            <a:lstStyle/>
            <a:p>
              <a:endParaRPr/>
            </a:p>
          </p:txBody>
        </p:sp>
        <p:sp>
          <p:nvSpPr>
            <p:cNvPr id="19" name="object 8">
              <a:extLst>
                <a:ext uri="{FF2B5EF4-FFF2-40B4-BE49-F238E27FC236}">
                  <a16:creationId xmlns:a16="http://schemas.microsoft.com/office/drawing/2014/main" id="{A68B49FD-2B60-4A26-8B9F-3EADBF1C50E5}"/>
                </a:ext>
              </a:extLst>
            </p:cNvPr>
            <p:cNvSpPr/>
            <p:nvPr/>
          </p:nvSpPr>
          <p:spPr>
            <a:xfrm>
              <a:off x="7353299" y="3733800"/>
              <a:ext cx="228600" cy="335280"/>
            </a:xfrm>
            <a:custGeom>
              <a:avLst/>
              <a:gdLst/>
              <a:ahLst/>
              <a:cxnLst/>
              <a:rect l="l" t="t" r="r" b="b"/>
              <a:pathLst>
                <a:path w="228600" h="335279">
                  <a:moveTo>
                    <a:pt x="0" y="220980"/>
                  </a:moveTo>
                  <a:lnTo>
                    <a:pt x="57150" y="220980"/>
                  </a:lnTo>
                  <a:lnTo>
                    <a:pt x="57150" y="0"/>
                  </a:lnTo>
                  <a:lnTo>
                    <a:pt x="171450" y="0"/>
                  </a:lnTo>
                  <a:lnTo>
                    <a:pt x="171450" y="220980"/>
                  </a:lnTo>
                  <a:lnTo>
                    <a:pt x="228600" y="220980"/>
                  </a:lnTo>
                  <a:lnTo>
                    <a:pt x="114300" y="335280"/>
                  </a:lnTo>
                  <a:lnTo>
                    <a:pt x="0" y="220980"/>
                  </a:lnTo>
                  <a:close/>
                </a:path>
              </a:pathLst>
            </a:custGeom>
            <a:ln w="9525">
              <a:solidFill>
                <a:srgbClr val="FFC000"/>
              </a:solidFill>
            </a:ln>
          </p:spPr>
          <p:txBody>
            <a:bodyPr wrap="square" lIns="0" tIns="0" rIns="0" bIns="0" rtlCol="0"/>
            <a:lstStyle/>
            <a:p>
              <a:endParaRPr/>
            </a:p>
          </p:txBody>
        </p:sp>
      </p:grpSp>
      <p:sp>
        <p:nvSpPr>
          <p:cNvPr id="21" name="object 9">
            <a:extLst>
              <a:ext uri="{FF2B5EF4-FFF2-40B4-BE49-F238E27FC236}">
                <a16:creationId xmlns:a16="http://schemas.microsoft.com/office/drawing/2014/main" id="{26CABEF7-21B6-4E34-A3A4-5A330BC22066}"/>
              </a:ext>
            </a:extLst>
          </p:cNvPr>
          <p:cNvSpPr txBox="1"/>
          <p:nvPr/>
        </p:nvSpPr>
        <p:spPr>
          <a:xfrm>
            <a:off x="609961" y="1102073"/>
            <a:ext cx="10082075" cy="412292"/>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It is now possible to do a bulk change on the DDI summary page. Click Bulk Edit and a spreadsheet style form will show where you can change multiple DDI configurations at once.</a:t>
            </a:r>
          </a:p>
        </p:txBody>
      </p:sp>
      <p:grpSp>
        <p:nvGrpSpPr>
          <p:cNvPr id="22" name="object 7">
            <a:extLst>
              <a:ext uri="{FF2B5EF4-FFF2-40B4-BE49-F238E27FC236}">
                <a16:creationId xmlns:a16="http://schemas.microsoft.com/office/drawing/2014/main" id="{9BCF8CAA-6C46-4CD6-8936-573FC217E028}"/>
              </a:ext>
            </a:extLst>
          </p:cNvPr>
          <p:cNvGrpSpPr/>
          <p:nvPr/>
        </p:nvGrpSpPr>
        <p:grpSpPr>
          <a:xfrm>
            <a:off x="650982" y="4069080"/>
            <a:ext cx="7141591" cy="2479204"/>
            <a:chOff x="711708" y="1534667"/>
            <a:chExt cx="6609715" cy="2088514"/>
          </a:xfrm>
        </p:grpSpPr>
        <p:pic>
          <p:nvPicPr>
            <p:cNvPr id="23" name="object 8">
              <a:extLst>
                <a:ext uri="{FF2B5EF4-FFF2-40B4-BE49-F238E27FC236}">
                  <a16:creationId xmlns:a16="http://schemas.microsoft.com/office/drawing/2014/main" id="{66672C09-F689-4813-B8E0-9DE010AB12D0}"/>
                </a:ext>
              </a:extLst>
            </p:cNvPr>
            <p:cNvPicPr/>
            <p:nvPr/>
          </p:nvPicPr>
          <p:blipFill>
            <a:blip r:embed="rId4" cstate="print"/>
            <a:stretch>
              <a:fillRect/>
            </a:stretch>
          </p:blipFill>
          <p:spPr>
            <a:xfrm>
              <a:off x="711708" y="1534667"/>
              <a:ext cx="6609588" cy="2087947"/>
            </a:xfrm>
            <a:prstGeom prst="rect">
              <a:avLst/>
            </a:prstGeom>
          </p:spPr>
        </p:pic>
        <p:sp>
          <p:nvSpPr>
            <p:cNvPr id="24" name="object 9">
              <a:extLst>
                <a:ext uri="{FF2B5EF4-FFF2-40B4-BE49-F238E27FC236}">
                  <a16:creationId xmlns:a16="http://schemas.microsoft.com/office/drawing/2014/main" id="{BA6ED2A5-92BA-4FC7-94E0-337F1684DD7C}"/>
                </a:ext>
              </a:extLst>
            </p:cNvPr>
            <p:cNvSpPr/>
            <p:nvPr/>
          </p:nvSpPr>
          <p:spPr>
            <a:xfrm>
              <a:off x="798576" y="1879091"/>
              <a:ext cx="492759" cy="220979"/>
            </a:xfrm>
            <a:custGeom>
              <a:avLst/>
              <a:gdLst/>
              <a:ahLst/>
              <a:cxnLst/>
              <a:rect l="l" t="t" r="r" b="b"/>
              <a:pathLst>
                <a:path w="492759" h="220980">
                  <a:moveTo>
                    <a:pt x="0" y="220979"/>
                  </a:moveTo>
                  <a:lnTo>
                    <a:pt x="492252" y="220979"/>
                  </a:lnTo>
                  <a:lnTo>
                    <a:pt x="492252" y="0"/>
                  </a:lnTo>
                  <a:lnTo>
                    <a:pt x="0" y="0"/>
                  </a:lnTo>
                  <a:lnTo>
                    <a:pt x="0" y="220979"/>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11753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Digit Conversion</a:t>
            </a:r>
          </a:p>
        </p:txBody>
      </p:sp>
      <p:sp>
        <p:nvSpPr>
          <p:cNvPr id="3" name="object 3">
            <a:extLst>
              <a:ext uri="{FF2B5EF4-FFF2-40B4-BE49-F238E27FC236}">
                <a16:creationId xmlns:a16="http://schemas.microsoft.com/office/drawing/2014/main" id="{C90CFBD0-4F39-4105-A54D-758A384C79C2}"/>
              </a:ext>
            </a:extLst>
          </p:cNvPr>
          <p:cNvSpPr txBox="1"/>
          <p:nvPr/>
        </p:nvSpPr>
        <p:spPr>
          <a:xfrm>
            <a:off x="609961" y="1099164"/>
            <a:ext cx="8096884" cy="1905650"/>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lang="en-GB" sz="1300" spc="-5" dirty="0">
                <a:latin typeface="Arial"/>
                <a:cs typeface="Arial"/>
              </a:rPr>
              <a:t>The d</a:t>
            </a:r>
            <a:r>
              <a:rPr sz="1300" spc="-5" dirty="0" err="1">
                <a:latin typeface="Arial"/>
                <a:cs typeface="Arial"/>
              </a:rPr>
              <a:t>igit</a:t>
            </a:r>
            <a:r>
              <a:rPr sz="1300" spc="10" dirty="0">
                <a:latin typeface="Arial"/>
                <a:cs typeface="Arial"/>
              </a:rPr>
              <a:t> </a:t>
            </a:r>
            <a:r>
              <a:rPr sz="1300" spc="-5" dirty="0">
                <a:latin typeface="Arial"/>
                <a:cs typeface="Arial"/>
              </a:rPr>
              <a:t>conversion</a:t>
            </a:r>
            <a:r>
              <a:rPr sz="1300" spc="50" dirty="0">
                <a:latin typeface="Arial"/>
                <a:cs typeface="Arial"/>
              </a:rPr>
              <a:t> </a:t>
            </a:r>
            <a:r>
              <a:rPr sz="1300" spc="-5" dirty="0">
                <a:latin typeface="Arial"/>
                <a:cs typeface="Arial"/>
              </a:rPr>
              <a:t>feature</a:t>
            </a:r>
            <a:r>
              <a:rPr sz="1300" spc="35" dirty="0">
                <a:latin typeface="Arial"/>
                <a:cs typeface="Arial"/>
              </a:rPr>
              <a:t> </a:t>
            </a:r>
            <a:r>
              <a:rPr sz="1300" spc="-10" dirty="0">
                <a:latin typeface="Arial"/>
                <a:cs typeface="Arial"/>
              </a:rPr>
              <a:t>was</a:t>
            </a:r>
            <a:r>
              <a:rPr sz="1300" spc="30" dirty="0">
                <a:latin typeface="Arial"/>
                <a:cs typeface="Arial"/>
              </a:rPr>
              <a:t> </a:t>
            </a:r>
            <a:r>
              <a:rPr lang="en-GB" sz="1300" spc="-5" dirty="0">
                <a:latin typeface="Arial"/>
                <a:cs typeface="Arial"/>
              </a:rPr>
              <a:t>previously configured</a:t>
            </a:r>
            <a:r>
              <a:rPr sz="1300" spc="45" dirty="0">
                <a:latin typeface="Arial"/>
                <a:cs typeface="Arial"/>
              </a:rPr>
              <a:t> </a:t>
            </a:r>
            <a:r>
              <a:rPr sz="1300" spc="-5" dirty="0">
                <a:latin typeface="Arial"/>
                <a:cs typeface="Arial"/>
              </a:rPr>
              <a:t>on</a:t>
            </a:r>
            <a:r>
              <a:rPr sz="1300" spc="15" dirty="0">
                <a:latin typeface="Arial"/>
                <a:cs typeface="Arial"/>
              </a:rPr>
              <a:t> </a:t>
            </a:r>
            <a:r>
              <a:rPr lang="en-GB" sz="1300" spc="15" dirty="0">
                <a:latin typeface="Arial"/>
                <a:cs typeface="Arial"/>
              </a:rPr>
              <a:t>the </a:t>
            </a:r>
            <a:r>
              <a:rPr sz="1300" spc="-10" dirty="0">
                <a:latin typeface="Arial"/>
                <a:cs typeface="Arial"/>
              </a:rPr>
              <a:t>CM</a:t>
            </a:r>
            <a:r>
              <a:rPr lang="en-GB" sz="1300" spc="-10" dirty="0">
                <a:latin typeface="Arial"/>
                <a:cs typeface="Arial"/>
              </a:rPr>
              <a:t> (backend)</a:t>
            </a:r>
            <a:r>
              <a:rPr sz="1300" spc="-10" dirty="0">
                <a:latin typeface="Arial"/>
                <a:cs typeface="Arial"/>
              </a:rPr>
              <a:t>,</a:t>
            </a:r>
            <a:r>
              <a:rPr sz="1300" spc="25" dirty="0">
                <a:latin typeface="Arial"/>
                <a:cs typeface="Arial"/>
              </a:rPr>
              <a:t> </a:t>
            </a:r>
            <a:r>
              <a:rPr sz="1300" spc="-5" dirty="0">
                <a:latin typeface="Arial"/>
                <a:cs typeface="Arial"/>
              </a:rPr>
              <a:t>but</a:t>
            </a:r>
            <a:r>
              <a:rPr lang="en-GB" sz="1300" spc="-5" dirty="0">
                <a:latin typeface="Arial"/>
                <a:cs typeface="Arial"/>
              </a:rPr>
              <a:t> </a:t>
            </a:r>
            <a:r>
              <a:rPr sz="1300" spc="-5" dirty="0">
                <a:latin typeface="Arial"/>
                <a:cs typeface="Arial"/>
              </a:rPr>
              <a:t>configuration</a:t>
            </a:r>
            <a:r>
              <a:rPr sz="1300" spc="50" dirty="0">
                <a:latin typeface="Arial"/>
                <a:cs typeface="Arial"/>
              </a:rPr>
              <a:t> </a:t>
            </a:r>
            <a:r>
              <a:rPr lang="en-GB" sz="1300" spc="50" dirty="0">
                <a:latin typeface="Arial"/>
                <a:cs typeface="Arial"/>
              </a:rPr>
              <a:t>via the portal </a:t>
            </a:r>
            <a:r>
              <a:rPr sz="1300" spc="-10" dirty="0">
                <a:latin typeface="Arial"/>
                <a:cs typeface="Arial"/>
              </a:rPr>
              <a:t>was</a:t>
            </a:r>
            <a:r>
              <a:rPr sz="1300" spc="30" dirty="0">
                <a:latin typeface="Arial"/>
                <a:cs typeface="Arial"/>
              </a:rPr>
              <a:t> </a:t>
            </a:r>
            <a:r>
              <a:rPr sz="1300" spc="-5" dirty="0">
                <a:latin typeface="Arial"/>
                <a:cs typeface="Arial"/>
              </a:rPr>
              <a:t>not</a:t>
            </a:r>
            <a:r>
              <a:rPr sz="1300" spc="10" dirty="0">
                <a:latin typeface="Arial"/>
                <a:cs typeface="Arial"/>
              </a:rPr>
              <a:t> </a:t>
            </a:r>
            <a:r>
              <a:rPr sz="1300" spc="-5" dirty="0">
                <a:latin typeface="Arial"/>
                <a:cs typeface="Arial"/>
              </a:rPr>
              <a:t>available</a:t>
            </a:r>
            <a:r>
              <a:rPr sz="1300" spc="40" dirty="0">
                <a:latin typeface="Arial"/>
                <a:cs typeface="Arial"/>
              </a:rPr>
              <a:t> </a:t>
            </a:r>
            <a:r>
              <a:rPr sz="1300" spc="-5" dirty="0">
                <a:latin typeface="Arial"/>
                <a:cs typeface="Arial"/>
              </a:rPr>
              <a:t>before</a:t>
            </a:r>
            <a:r>
              <a:rPr sz="1300" spc="35" dirty="0">
                <a:latin typeface="Arial"/>
                <a:cs typeface="Arial"/>
              </a:rPr>
              <a:t> </a:t>
            </a:r>
            <a:r>
              <a:rPr sz="1300" spc="-5" dirty="0">
                <a:latin typeface="Arial"/>
                <a:cs typeface="Arial"/>
              </a:rPr>
              <a:t>Cloud</a:t>
            </a:r>
            <a:r>
              <a:rPr sz="1300" spc="15" dirty="0">
                <a:latin typeface="Arial"/>
                <a:cs typeface="Arial"/>
              </a:rPr>
              <a:t> </a:t>
            </a:r>
            <a:r>
              <a:rPr sz="1300" spc="-5" dirty="0">
                <a:latin typeface="Arial"/>
                <a:cs typeface="Arial"/>
              </a:rPr>
              <a:t>4.0.</a:t>
            </a:r>
            <a:endParaRPr sz="1300" dirty="0">
              <a:latin typeface="Arial"/>
              <a:cs typeface="Arial"/>
            </a:endParaRPr>
          </a:p>
          <a:p>
            <a:pPr marL="327025" indent="-250190">
              <a:lnSpc>
                <a:spcPct val="100000"/>
              </a:lnSpc>
              <a:buChar char="•"/>
              <a:tabLst>
                <a:tab pos="327025" algn="l"/>
                <a:tab pos="327660" algn="l"/>
              </a:tabLst>
            </a:pPr>
            <a:r>
              <a:rPr sz="1300" spc="-5" dirty="0">
                <a:latin typeface="Arial"/>
                <a:cs typeface="Arial"/>
              </a:rPr>
              <a:t>In</a:t>
            </a:r>
            <a:r>
              <a:rPr sz="1300" spc="5" dirty="0">
                <a:latin typeface="Arial"/>
                <a:cs typeface="Arial"/>
              </a:rPr>
              <a:t> </a:t>
            </a:r>
            <a:r>
              <a:rPr sz="1300" spc="-5" dirty="0">
                <a:latin typeface="Arial"/>
                <a:cs typeface="Arial"/>
              </a:rPr>
              <a:t>Cloud</a:t>
            </a:r>
            <a:r>
              <a:rPr sz="1300" spc="10" dirty="0">
                <a:latin typeface="Arial"/>
                <a:cs typeface="Arial"/>
              </a:rPr>
              <a:t> </a:t>
            </a:r>
            <a:r>
              <a:rPr sz="1300" spc="-5" dirty="0">
                <a:latin typeface="Arial"/>
                <a:cs typeface="Arial"/>
              </a:rPr>
              <a:t>4.0,</a:t>
            </a:r>
            <a:r>
              <a:rPr sz="1300" spc="15" dirty="0">
                <a:latin typeface="Arial"/>
                <a:cs typeface="Arial"/>
              </a:rPr>
              <a:t> </a:t>
            </a:r>
            <a:r>
              <a:rPr sz="1300" spc="-5" dirty="0">
                <a:latin typeface="Arial"/>
                <a:cs typeface="Arial"/>
              </a:rPr>
              <a:t>it</a:t>
            </a:r>
            <a:r>
              <a:rPr sz="1300" dirty="0">
                <a:latin typeface="Arial"/>
                <a:cs typeface="Arial"/>
              </a:rPr>
              <a:t> </a:t>
            </a:r>
            <a:r>
              <a:rPr sz="1300" spc="-5" dirty="0">
                <a:latin typeface="Arial"/>
                <a:cs typeface="Arial"/>
              </a:rPr>
              <a:t>can</a:t>
            </a:r>
            <a:r>
              <a:rPr sz="1300" spc="5" dirty="0">
                <a:latin typeface="Arial"/>
                <a:cs typeface="Arial"/>
              </a:rPr>
              <a:t> </a:t>
            </a:r>
            <a:r>
              <a:rPr sz="1300" spc="-5" dirty="0">
                <a:latin typeface="Arial"/>
                <a:cs typeface="Arial"/>
              </a:rPr>
              <a:t>be</a:t>
            </a:r>
            <a:r>
              <a:rPr sz="1300" spc="10" dirty="0">
                <a:latin typeface="Arial"/>
                <a:cs typeface="Arial"/>
              </a:rPr>
              <a:t> </a:t>
            </a:r>
            <a:r>
              <a:rPr sz="1300" spc="-5" dirty="0">
                <a:latin typeface="Arial"/>
                <a:cs typeface="Arial"/>
              </a:rPr>
              <a:t>configured</a:t>
            </a:r>
            <a:r>
              <a:rPr sz="1300" spc="40" dirty="0">
                <a:latin typeface="Arial"/>
                <a:cs typeface="Arial"/>
              </a:rPr>
              <a:t> </a:t>
            </a:r>
            <a:r>
              <a:rPr sz="1300" spc="-5" dirty="0">
                <a:latin typeface="Arial"/>
                <a:cs typeface="Arial"/>
              </a:rPr>
              <a:t>on</a:t>
            </a:r>
            <a:r>
              <a:rPr sz="1300" spc="10" dirty="0">
                <a:latin typeface="Arial"/>
                <a:cs typeface="Arial"/>
              </a:rPr>
              <a:t> </a:t>
            </a:r>
            <a:r>
              <a:rPr lang="en-GB" sz="1300" spc="10" dirty="0">
                <a:latin typeface="Arial"/>
                <a:cs typeface="Arial"/>
              </a:rPr>
              <a:t>the </a:t>
            </a:r>
            <a:r>
              <a:rPr sz="1300" spc="-5" dirty="0">
                <a:latin typeface="Arial"/>
                <a:cs typeface="Arial"/>
              </a:rPr>
              <a:t>Customer</a:t>
            </a:r>
            <a:r>
              <a:rPr sz="1300" spc="35" dirty="0">
                <a:latin typeface="Arial"/>
                <a:cs typeface="Arial"/>
              </a:rPr>
              <a:t> </a:t>
            </a:r>
            <a:r>
              <a:rPr sz="1300" spc="-5" dirty="0">
                <a:latin typeface="Arial"/>
                <a:cs typeface="Arial"/>
              </a:rPr>
              <a:t>Manager</a:t>
            </a:r>
            <a:r>
              <a:rPr sz="1300" spc="40" dirty="0">
                <a:latin typeface="Arial"/>
                <a:cs typeface="Arial"/>
              </a:rPr>
              <a:t> </a:t>
            </a:r>
            <a:r>
              <a:rPr sz="1300" spc="-5" dirty="0">
                <a:latin typeface="Arial"/>
                <a:cs typeface="Arial"/>
              </a:rPr>
              <a:t>Portal.</a:t>
            </a:r>
            <a:endParaRPr sz="1300" dirty="0">
              <a:latin typeface="Arial"/>
              <a:cs typeface="Arial"/>
            </a:endParaRPr>
          </a:p>
          <a:p>
            <a:pPr marL="327025" indent="-250190">
              <a:lnSpc>
                <a:spcPct val="100000"/>
              </a:lnSpc>
              <a:buChar char="•"/>
              <a:tabLst>
                <a:tab pos="327025" algn="l"/>
                <a:tab pos="327660" algn="l"/>
              </a:tabLst>
            </a:pPr>
            <a:r>
              <a:rPr lang="en-GB" sz="1300" spc="-5" dirty="0">
                <a:latin typeface="Arial"/>
                <a:cs typeface="Arial"/>
              </a:rPr>
              <a:t>The d</a:t>
            </a:r>
            <a:r>
              <a:rPr sz="1300" spc="-5" dirty="0" err="1">
                <a:latin typeface="Arial"/>
                <a:cs typeface="Arial"/>
              </a:rPr>
              <a:t>igit</a:t>
            </a:r>
            <a:r>
              <a:rPr sz="1300" spc="5" dirty="0">
                <a:latin typeface="Arial"/>
                <a:cs typeface="Arial"/>
              </a:rPr>
              <a:t> </a:t>
            </a:r>
            <a:r>
              <a:rPr sz="1300" spc="-5" dirty="0">
                <a:latin typeface="Arial"/>
                <a:cs typeface="Arial"/>
              </a:rPr>
              <a:t>conversion</a:t>
            </a:r>
            <a:r>
              <a:rPr sz="1300" spc="45" dirty="0">
                <a:latin typeface="Arial"/>
                <a:cs typeface="Arial"/>
              </a:rPr>
              <a:t> </a:t>
            </a:r>
            <a:r>
              <a:rPr sz="1300" spc="-5" dirty="0">
                <a:latin typeface="Arial"/>
                <a:cs typeface="Arial"/>
              </a:rPr>
              <a:t>feature</a:t>
            </a:r>
            <a:r>
              <a:rPr sz="1300" spc="35" dirty="0">
                <a:latin typeface="Arial"/>
                <a:cs typeface="Arial"/>
              </a:rPr>
              <a:t> </a:t>
            </a:r>
            <a:r>
              <a:rPr lang="en-GB" sz="1300" spc="-5" dirty="0">
                <a:latin typeface="Arial"/>
                <a:cs typeface="Arial"/>
              </a:rPr>
              <a:t>converts </a:t>
            </a:r>
            <a:r>
              <a:rPr sz="1300" spc="-5" dirty="0">
                <a:latin typeface="Arial"/>
                <a:cs typeface="Arial"/>
              </a:rPr>
              <a:t>dialed</a:t>
            </a:r>
            <a:r>
              <a:rPr sz="1300" spc="20" dirty="0">
                <a:latin typeface="Arial"/>
                <a:cs typeface="Arial"/>
              </a:rPr>
              <a:t> </a:t>
            </a:r>
            <a:r>
              <a:rPr sz="1300" spc="-5" dirty="0">
                <a:latin typeface="Arial"/>
                <a:cs typeface="Arial"/>
              </a:rPr>
              <a:t>digits</a:t>
            </a:r>
            <a:r>
              <a:rPr sz="1300" spc="25" dirty="0">
                <a:latin typeface="Arial"/>
                <a:cs typeface="Arial"/>
              </a:rPr>
              <a:t> </a:t>
            </a:r>
            <a:r>
              <a:rPr sz="1300" spc="-5" dirty="0">
                <a:latin typeface="Arial"/>
                <a:cs typeface="Arial"/>
              </a:rPr>
              <a:t>to</a:t>
            </a:r>
            <a:r>
              <a:rPr sz="1300" dirty="0">
                <a:latin typeface="Arial"/>
                <a:cs typeface="Arial"/>
              </a:rPr>
              <a:t> </a:t>
            </a:r>
            <a:r>
              <a:rPr sz="1300" spc="-5" dirty="0">
                <a:latin typeface="Arial"/>
                <a:cs typeface="Arial"/>
              </a:rPr>
              <a:t>pre-defined</a:t>
            </a:r>
            <a:r>
              <a:rPr sz="1300" spc="60" dirty="0">
                <a:latin typeface="Arial"/>
                <a:cs typeface="Arial"/>
              </a:rPr>
              <a:t> </a:t>
            </a:r>
            <a:r>
              <a:rPr sz="1300" spc="-10" dirty="0">
                <a:latin typeface="Arial"/>
                <a:cs typeface="Arial"/>
              </a:rPr>
              <a:t>numbers.</a:t>
            </a:r>
            <a:endParaRPr lang="en-GB" sz="1300" spc="-10" dirty="0">
              <a:latin typeface="Arial"/>
              <a:cs typeface="Arial"/>
            </a:endParaRPr>
          </a:p>
          <a:p>
            <a:pPr marL="76835">
              <a:lnSpc>
                <a:spcPct val="100000"/>
              </a:lnSpc>
              <a:tabLst>
                <a:tab pos="327025" algn="l"/>
                <a:tab pos="327660" algn="l"/>
              </a:tabLst>
            </a:pPr>
            <a:endParaRPr lang="en-GB" sz="1300" spc="-10" dirty="0">
              <a:latin typeface="Arial"/>
              <a:cs typeface="Arial"/>
            </a:endParaRPr>
          </a:p>
          <a:p>
            <a:pPr marL="76835">
              <a:lnSpc>
                <a:spcPct val="100000"/>
              </a:lnSpc>
              <a:tabLst>
                <a:tab pos="327025" algn="l"/>
                <a:tab pos="327660" algn="l"/>
              </a:tabLst>
            </a:pPr>
            <a:r>
              <a:rPr lang="en-GB" sz="1300" spc="-10" dirty="0">
                <a:latin typeface="Arial"/>
                <a:cs typeface="Arial"/>
              </a:rPr>
              <a:t>On the cloud platform it is possible to dial out without need to dial a 9, below is an example of how this is achieved.</a:t>
            </a:r>
          </a:p>
        </p:txBody>
      </p:sp>
    </p:spTree>
    <p:extLst>
      <p:ext uri="{BB962C8B-B14F-4D97-AF65-F5344CB8AC3E}">
        <p14:creationId xmlns:p14="http://schemas.microsoft.com/office/powerpoint/2010/main" val="540667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Digit Conversion</a:t>
            </a:r>
          </a:p>
        </p:txBody>
      </p:sp>
      <p:sp>
        <p:nvSpPr>
          <p:cNvPr id="3" name="object 3">
            <a:extLst>
              <a:ext uri="{FF2B5EF4-FFF2-40B4-BE49-F238E27FC236}">
                <a16:creationId xmlns:a16="http://schemas.microsoft.com/office/drawing/2014/main" id="{0645D378-87EB-4F02-930E-7366795FFD65}"/>
              </a:ext>
            </a:extLst>
          </p:cNvPr>
          <p:cNvSpPr txBox="1"/>
          <p:nvPr/>
        </p:nvSpPr>
        <p:spPr>
          <a:xfrm>
            <a:off x="609961" y="890965"/>
            <a:ext cx="8108950" cy="1783080"/>
          </a:xfrm>
          <a:prstGeom prst="rect">
            <a:avLst/>
          </a:prstGeom>
        </p:spPr>
        <p:txBody>
          <a:bodyPr vert="horz" wrap="square" lIns="0" tIns="125730" rIns="0" bIns="0" rtlCol="0">
            <a:spAutoFit/>
          </a:bodyPr>
          <a:lstStyle/>
          <a:p>
            <a:pPr marL="12700">
              <a:lnSpc>
                <a:spcPct val="100000"/>
              </a:lnSpc>
              <a:spcBef>
                <a:spcPts val="990"/>
              </a:spcBef>
            </a:pPr>
            <a:r>
              <a:rPr sz="1800" b="1" dirty="0">
                <a:latin typeface="Arial"/>
                <a:cs typeface="Arial"/>
              </a:rPr>
              <a:t>Configuration</a:t>
            </a:r>
            <a:endParaRPr sz="1800" dirty="0">
              <a:latin typeface="Arial"/>
              <a:cs typeface="Arial"/>
            </a:endParaRPr>
          </a:p>
          <a:p>
            <a:pPr marL="327025" indent="-250190">
              <a:lnSpc>
                <a:spcPct val="100000"/>
              </a:lnSpc>
              <a:spcBef>
                <a:spcPts val="700"/>
              </a:spcBef>
              <a:buChar char="•"/>
              <a:tabLst>
                <a:tab pos="327025" algn="l"/>
                <a:tab pos="327660" algn="l"/>
              </a:tabLst>
            </a:pPr>
            <a:r>
              <a:rPr sz="1400" spc="-5" dirty="0">
                <a:latin typeface="Arial"/>
                <a:cs typeface="Arial"/>
              </a:rPr>
              <a:t>Example</a:t>
            </a:r>
            <a:endParaRPr sz="1400" dirty="0">
              <a:latin typeface="Arial"/>
              <a:cs typeface="Arial"/>
            </a:endParaRPr>
          </a:p>
          <a:p>
            <a:pPr marL="618490" marR="5080" indent="-245745">
              <a:lnSpc>
                <a:spcPct val="100000"/>
              </a:lnSpc>
            </a:pPr>
            <a:r>
              <a:rPr sz="1400" dirty="0">
                <a:latin typeface="Arial"/>
                <a:cs typeface="Arial"/>
              </a:rPr>
              <a:t>.</a:t>
            </a:r>
            <a:r>
              <a:rPr sz="1400" spc="-85" dirty="0">
                <a:latin typeface="Arial"/>
                <a:cs typeface="Arial"/>
              </a:rPr>
              <a:t> </a:t>
            </a:r>
            <a:r>
              <a:rPr sz="1400" dirty="0">
                <a:latin typeface="Arial"/>
                <a:cs typeface="Arial"/>
              </a:rPr>
              <a:t>Adding</a:t>
            </a:r>
            <a:r>
              <a:rPr sz="1400" spc="-15" dirty="0">
                <a:latin typeface="Arial"/>
                <a:cs typeface="Arial"/>
              </a:rPr>
              <a:t> </a:t>
            </a:r>
            <a:r>
              <a:rPr sz="1400" dirty="0">
                <a:latin typeface="Arial"/>
                <a:cs typeface="Arial"/>
              </a:rPr>
              <a:t>trunk</a:t>
            </a:r>
            <a:r>
              <a:rPr sz="1400" spc="-40" dirty="0">
                <a:latin typeface="Arial"/>
                <a:cs typeface="Arial"/>
              </a:rPr>
              <a:t> </a:t>
            </a:r>
            <a:r>
              <a:rPr sz="1400" dirty="0">
                <a:latin typeface="Arial"/>
                <a:cs typeface="Arial"/>
              </a:rPr>
              <a:t>access</a:t>
            </a:r>
            <a:r>
              <a:rPr sz="1400" spc="-35" dirty="0">
                <a:latin typeface="Arial"/>
                <a:cs typeface="Arial"/>
              </a:rPr>
              <a:t> </a:t>
            </a:r>
            <a:r>
              <a:rPr sz="1400" dirty="0">
                <a:latin typeface="Arial"/>
                <a:cs typeface="Arial"/>
              </a:rPr>
              <a:t>code(9)</a:t>
            </a:r>
            <a:r>
              <a:rPr sz="1400" spc="-40" dirty="0">
                <a:latin typeface="Arial"/>
                <a:cs typeface="Arial"/>
              </a:rPr>
              <a:t> </a:t>
            </a:r>
            <a:r>
              <a:rPr sz="1400" dirty="0">
                <a:latin typeface="Arial"/>
                <a:cs typeface="Arial"/>
              </a:rPr>
              <a:t>for</a:t>
            </a:r>
            <a:r>
              <a:rPr sz="1400" spc="-15" dirty="0">
                <a:latin typeface="Arial"/>
                <a:cs typeface="Arial"/>
              </a:rPr>
              <a:t> </a:t>
            </a:r>
            <a:r>
              <a:rPr sz="1400" spc="-5" dirty="0">
                <a:latin typeface="Arial"/>
                <a:cs typeface="Arial"/>
              </a:rPr>
              <a:t>external</a:t>
            </a:r>
            <a:r>
              <a:rPr sz="1400" spc="-20" dirty="0">
                <a:latin typeface="Arial"/>
                <a:cs typeface="Arial"/>
              </a:rPr>
              <a:t> </a:t>
            </a:r>
            <a:r>
              <a:rPr sz="1400" dirty="0">
                <a:latin typeface="Arial"/>
                <a:cs typeface="Arial"/>
              </a:rPr>
              <a:t>number(10</a:t>
            </a:r>
            <a:r>
              <a:rPr sz="1400" spc="-50" dirty="0">
                <a:latin typeface="Arial"/>
                <a:cs typeface="Arial"/>
              </a:rPr>
              <a:t> </a:t>
            </a:r>
            <a:r>
              <a:rPr sz="1400" dirty="0">
                <a:latin typeface="Arial"/>
                <a:cs typeface="Arial"/>
              </a:rPr>
              <a:t>digit</a:t>
            </a:r>
            <a:r>
              <a:rPr sz="1400" spc="-10" dirty="0">
                <a:latin typeface="Arial"/>
                <a:cs typeface="Arial"/>
              </a:rPr>
              <a:t> </a:t>
            </a:r>
            <a:r>
              <a:rPr sz="1400" dirty="0">
                <a:latin typeface="Arial"/>
                <a:cs typeface="Arial"/>
              </a:rPr>
              <a:t>starting</a:t>
            </a:r>
            <a:r>
              <a:rPr sz="1400" spc="-45" dirty="0">
                <a:latin typeface="Arial"/>
                <a:cs typeface="Arial"/>
              </a:rPr>
              <a:t> </a:t>
            </a:r>
            <a:r>
              <a:rPr sz="1400" spc="-5" dirty="0">
                <a:latin typeface="Arial"/>
                <a:cs typeface="Arial"/>
              </a:rPr>
              <a:t>with </a:t>
            </a:r>
            <a:r>
              <a:rPr sz="1400" dirty="0">
                <a:latin typeface="Arial"/>
                <a:cs typeface="Arial"/>
              </a:rPr>
              <a:t>0)</a:t>
            </a:r>
            <a:r>
              <a:rPr sz="1400" spc="-5" dirty="0">
                <a:latin typeface="Arial"/>
                <a:cs typeface="Arial"/>
              </a:rPr>
              <a:t> </a:t>
            </a:r>
            <a:r>
              <a:rPr sz="1400" dirty="0">
                <a:latin typeface="Arial"/>
                <a:cs typeface="Arial"/>
              </a:rPr>
              <a:t>in</a:t>
            </a:r>
            <a:r>
              <a:rPr sz="1400" spc="-5" dirty="0">
                <a:latin typeface="Arial"/>
                <a:cs typeface="Arial"/>
              </a:rPr>
              <a:t> </a:t>
            </a:r>
            <a:r>
              <a:rPr sz="1400" dirty="0">
                <a:latin typeface="Arial"/>
                <a:cs typeface="Arial"/>
              </a:rPr>
              <a:t>case</a:t>
            </a:r>
            <a:r>
              <a:rPr sz="1400" spc="-30" dirty="0">
                <a:latin typeface="Arial"/>
                <a:cs typeface="Arial"/>
              </a:rPr>
              <a:t> </a:t>
            </a:r>
            <a:r>
              <a:rPr sz="1400" dirty="0">
                <a:latin typeface="Arial"/>
                <a:cs typeface="Arial"/>
              </a:rPr>
              <a:t>of</a:t>
            </a:r>
            <a:r>
              <a:rPr sz="1400" spc="-10" dirty="0">
                <a:latin typeface="Arial"/>
                <a:cs typeface="Arial"/>
              </a:rPr>
              <a:t> </a:t>
            </a:r>
            <a:r>
              <a:rPr sz="1400" dirty="0">
                <a:latin typeface="Arial"/>
                <a:cs typeface="Arial"/>
              </a:rPr>
              <a:t>call</a:t>
            </a:r>
            <a:r>
              <a:rPr sz="1400" spc="-15" dirty="0">
                <a:latin typeface="Arial"/>
                <a:cs typeface="Arial"/>
              </a:rPr>
              <a:t> </a:t>
            </a:r>
            <a:r>
              <a:rPr sz="1400" dirty="0">
                <a:latin typeface="Arial"/>
                <a:cs typeface="Arial"/>
              </a:rPr>
              <a:t>log</a:t>
            </a:r>
            <a:r>
              <a:rPr sz="1400" spc="-10" dirty="0">
                <a:latin typeface="Arial"/>
                <a:cs typeface="Arial"/>
              </a:rPr>
              <a:t> </a:t>
            </a:r>
            <a:r>
              <a:rPr sz="1400" dirty="0">
                <a:latin typeface="Arial"/>
                <a:cs typeface="Arial"/>
              </a:rPr>
              <a:t>dialing </a:t>
            </a:r>
            <a:r>
              <a:rPr sz="1400" spc="-370" dirty="0">
                <a:latin typeface="Arial"/>
                <a:cs typeface="Arial"/>
              </a:rPr>
              <a:t> </a:t>
            </a:r>
            <a:r>
              <a:rPr sz="1400" dirty="0">
                <a:latin typeface="Arial"/>
                <a:cs typeface="Arial"/>
              </a:rPr>
              <a:t>0XXXXXXXXX</a:t>
            </a:r>
            <a:r>
              <a:rPr sz="1400" spc="-45" dirty="0">
                <a:latin typeface="Arial"/>
                <a:cs typeface="Arial"/>
              </a:rPr>
              <a:t> </a:t>
            </a:r>
            <a:r>
              <a:rPr lang="en-GB" sz="1400" spc="-45" dirty="0">
                <a:latin typeface="Arial"/>
                <a:cs typeface="Arial"/>
              </a:rPr>
              <a:t> &gt; </a:t>
            </a:r>
            <a:r>
              <a:rPr sz="1400" spc="35" dirty="0">
                <a:latin typeface="Times New Roman"/>
                <a:cs typeface="Times New Roman"/>
              </a:rPr>
              <a:t> </a:t>
            </a:r>
            <a:r>
              <a:rPr sz="1400" dirty="0">
                <a:latin typeface="Arial"/>
                <a:cs typeface="Arial"/>
              </a:rPr>
              <a:t>90XXXXXXXXX</a:t>
            </a:r>
          </a:p>
          <a:p>
            <a:pPr marL="618490">
              <a:lnSpc>
                <a:spcPct val="100000"/>
              </a:lnSpc>
            </a:pPr>
            <a:r>
              <a:rPr sz="1400" dirty="0">
                <a:latin typeface="Arial"/>
                <a:cs typeface="Arial"/>
              </a:rPr>
              <a:t>‘X’</a:t>
            </a:r>
            <a:r>
              <a:rPr sz="1400" spc="-70" dirty="0">
                <a:latin typeface="Arial"/>
                <a:cs typeface="Arial"/>
              </a:rPr>
              <a:t> </a:t>
            </a:r>
            <a:r>
              <a:rPr sz="1400" spc="-5" dirty="0">
                <a:latin typeface="Arial"/>
                <a:cs typeface="Arial"/>
              </a:rPr>
              <a:t>means</a:t>
            </a:r>
            <a:r>
              <a:rPr sz="1400" spc="-20" dirty="0">
                <a:latin typeface="Arial"/>
                <a:cs typeface="Arial"/>
              </a:rPr>
              <a:t> </a:t>
            </a:r>
            <a:r>
              <a:rPr sz="1400" spc="-5" dirty="0">
                <a:latin typeface="Arial"/>
                <a:cs typeface="Arial"/>
              </a:rPr>
              <a:t>all</a:t>
            </a:r>
            <a:r>
              <a:rPr sz="1400" spc="-15" dirty="0">
                <a:latin typeface="Arial"/>
                <a:cs typeface="Arial"/>
              </a:rPr>
              <a:t> </a:t>
            </a:r>
            <a:r>
              <a:rPr sz="1400" spc="-5" dirty="0">
                <a:latin typeface="Arial"/>
                <a:cs typeface="Arial"/>
              </a:rPr>
              <a:t>digits(0~9)</a:t>
            </a:r>
            <a:endParaRPr sz="1400" dirty="0">
              <a:latin typeface="Arial"/>
              <a:cs typeface="Arial"/>
            </a:endParaRPr>
          </a:p>
          <a:p>
            <a:pPr marL="618490">
              <a:lnSpc>
                <a:spcPct val="100000"/>
              </a:lnSpc>
              <a:spcBef>
                <a:spcPts val="5"/>
              </a:spcBef>
            </a:pPr>
            <a:r>
              <a:rPr sz="1400" dirty="0">
                <a:latin typeface="Arial"/>
                <a:cs typeface="Arial"/>
              </a:rPr>
              <a:t>If</a:t>
            </a:r>
            <a:r>
              <a:rPr sz="1400" spc="-20" dirty="0">
                <a:latin typeface="Arial"/>
                <a:cs typeface="Arial"/>
              </a:rPr>
              <a:t> </a:t>
            </a:r>
            <a:r>
              <a:rPr lang="en-GB" sz="1400" spc="-20" dirty="0">
                <a:latin typeface="Arial"/>
                <a:cs typeface="Arial"/>
              </a:rPr>
              <a:t>a </a:t>
            </a:r>
            <a:r>
              <a:rPr sz="1400" dirty="0">
                <a:latin typeface="Arial"/>
                <a:cs typeface="Arial"/>
              </a:rPr>
              <a:t>user</a:t>
            </a:r>
            <a:r>
              <a:rPr sz="1400" spc="-30" dirty="0">
                <a:latin typeface="Arial"/>
                <a:cs typeface="Arial"/>
              </a:rPr>
              <a:t> </a:t>
            </a:r>
            <a:r>
              <a:rPr sz="1400" dirty="0">
                <a:latin typeface="Arial"/>
                <a:cs typeface="Arial"/>
              </a:rPr>
              <a:t>dial</a:t>
            </a:r>
            <a:r>
              <a:rPr lang="en-GB" sz="1400" dirty="0">
                <a:latin typeface="Arial"/>
                <a:cs typeface="Arial"/>
              </a:rPr>
              <a:t>s</a:t>
            </a:r>
            <a:r>
              <a:rPr sz="1400" spc="-15" dirty="0">
                <a:latin typeface="Arial"/>
                <a:cs typeface="Arial"/>
              </a:rPr>
              <a:t> </a:t>
            </a:r>
            <a:r>
              <a:rPr sz="1400" dirty="0">
                <a:latin typeface="Arial"/>
                <a:cs typeface="Arial"/>
              </a:rPr>
              <a:t>0105553939,</a:t>
            </a:r>
            <a:r>
              <a:rPr sz="1400" spc="-50" dirty="0">
                <a:latin typeface="Arial"/>
                <a:cs typeface="Arial"/>
              </a:rPr>
              <a:t> </a:t>
            </a:r>
            <a:r>
              <a:rPr sz="1400" dirty="0">
                <a:latin typeface="Arial"/>
                <a:cs typeface="Arial"/>
              </a:rPr>
              <a:t>it</a:t>
            </a:r>
            <a:r>
              <a:rPr sz="1400" spc="-5" dirty="0">
                <a:latin typeface="Arial"/>
                <a:cs typeface="Arial"/>
              </a:rPr>
              <a:t> will</a:t>
            </a:r>
            <a:r>
              <a:rPr sz="1400" spc="10" dirty="0">
                <a:latin typeface="Arial"/>
                <a:cs typeface="Arial"/>
              </a:rPr>
              <a:t> </a:t>
            </a:r>
            <a:r>
              <a:rPr sz="1400" dirty="0">
                <a:latin typeface="Arial"/>
                <a:cs typeface="Arial"/>
              </a:rPr>
              <a:t>be</a:t>
            </a:r>
            <a:r>
              <a:rPr sz="1400" spc="-20" dirty="0">
                <a:latin typeface="Arial"/>
                <a:cs typeface="Arial"/>
              </a:rPr>
              <a:t> </a:t>
            </a:r>
            <a:r>
              <a:rPr sz="1400" spc="-5" dirty="0">
                <a:latin typeface="Arial"/>
                <a:cs typeface="Arial"/>
              </a:rPr>
              <a:t>converted</a:t>
            </a:r>
            <a:r>
              <a:rPr sz="1400" spc="-30"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90105553939.</a:t>
            </a:r>
          </a:p>
          <a:p>
            <a:pPr marL="618490">
              <a:lnSpc>
                <a:spcPct val="100000"/>
              </a:lnSpc>
            </a:pPr>
            <a:r>
              <a:rPr sz="1400" dirty="0">
                <a:latin typeface="Arial"/>
                <a:cs typeface="Arial"/>
              </a:rPr>
              <a:t>If</a:t>
            </a:r>
            <a:r>
              <a:rPr sz="1400" spc="-15" dirty="0">
                <a:latin typeface="Arial"/>
                <a:cs typeface="Arial"/>
              </a:rPr>
              <a:t> </a:t>
            </a:r>
            <a:r>
              <a:rPr sz="1400" dirty="0">
                <a:latin typeface="Arial"/>
                <a:cs typeface="Arial"/>
              </a:rPr>
              <a:t>9</a:t>
            </a:r>
            <a:r>
              <a:rPr sz="1400" spc="-10" dirty="0">
                <a:latin typeface="Arial"/>
                <a:cs typeface="Arial"/>
              </a:rPr>
              <a:t> </a:t>
            </a:r>
            <a:r>
              <a:rPr sz="1400" dirty="0">
                <a:latin typeface="Arial"/>
                <a:cs typeface="Arial"/>
              </a:rPr>
              <a:t>is</a:t>
            </a:r>
            <a:r>
              <a:rPr sz="1400" spc="-5" dirty="0">
                <a:latin typeface="Arial"/>
                <a:cs typeface="Arial"/>
              </a:rPr>
              <a:t> </a:t>
            </a:r>
            <a:r>
              <a:rPr lang="en-GB" sz="1400" dirty="0">
                <a:latin typeface="Arial"/>
                <a:cs typeface="Arial"/>
              </a:rPr>
              <a:t>set</a:t>
            </a:r>
            <a:r>
              <a:rPr sz="1400" spc="-45" dirty="0">
                <a:latin typeface="Arial"/>
                <a:cs typeface="Arial"/>
              </a:rPr>
              <a:t> </a:t>
            </a:r>
            <a:r>
              <a:rPr sz="1400" dirty="0">
                <a:latin typeface="Arial"/>
                <a:cs typeface="Arial"/>
              </a:rPr>
              <a:t>as</a:t>
            </a:r>
            <a:r>
              <a:rPr lang="en-GB" sz="1400" dirty="0">
                <a:latin typeface="Arial"/>
                <a:cs typeface="Arial"/>
              </a:rPr>
              <a:t> the</a:t>
            </a:r>
            <a:r>
              <a:rPr sz="1400" spc="-15" dirty="0">
                <a:latin typeface="Arial"/>
                <a:cs typeface="Arial"/>
              </a:rPr>
              <a:t> </a:t>
            </a:r>
            <a:r>
              <a:rPr sz="1400" dirty="0">
                <a:latin typeface="Arial"/>
                <a:cs typeface="Arial"/>
              </a:rPr>
              <a:t>trunk</a:t>
            </a:r>
            <a:r>
              <a:rPr sz="1400" spc="-30" dirty="0">
                <a:latin typeface="Arial"/>
                <a:cs typeface="Arial"/>
              </a:rPr>
              <a:t> </a:t>
            </a:r>
            <a:r>
              <a:rPr sz="1400" dirty="0">
                <a:latin typeface="Arial"/>
                <a:cs typeface="Arial"/>
              </a:rPr>
              <a:t>access</a:t>
            </a:r>
            <a:r>
              <a:rPr sz="1400" spc="-40" dirty="0">
                <a:latin typeface="Arial"/>
                <a:cs typeface="Arial"/>
              </a:rPr>
              <a:t> </a:t>
            </a:r>
            <a:r>
              <a:rPr sz="1400" dirty="0">
                <a:latin typeface="Arial"/>
                <a:cs typeface="Arial"/>
              </a:rPr>
              <a:t>code,</a:t>
            </a:r>
            <a:r>
              <a:rPr sz="1400" spc="-4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call </a:t>
            </a:r>
            <a:r>
              <a:rPr sz="1400" spc="-5" dirty="0">
                <a:latin typeface="Arial"/>
                <a:cs typeface="Arial"/>
              </a:rPr>
              <a:t>will</a:t>
            </a:r>
            <a:r>
              <a:rPr sz="1400" spc="5" dirty="0">
                <a:latin typeface="Arial"/>
                <a:cs typeface="Arial"/>
              </a:rPr>
              <a:t> </a:t>
            </a:r>
            <a:r>
              <a:rPr sz="1400" dirty="0">
                <a:latin typeface="Arial"/>
                <a:cs typeface="Arial"/>
              </a:rPr>
              <a:t>seize</a:t>
            </a:r>
            <a:r>
              <a:rPr lang="en-GB" sz="1400" dirty="0">
                <a:latin typeface="Arial"/>
                <a:cs typeface="Arial"/>
              </a:rPr>
              <a:t> the</a:t>
            </a:r>
            <a:r>
              <a:rPr sz="1400" spc="-30" dirty="0">
                <a:latin typeface="Arial"/>
                <a:cs typeface="Arial"/>
              </a:rPr>
              <a:t> </a:t>
            </a:r>
            <a:r>
              <a:rPr sz="1400" dirty="0">
                <a:latin typeface="Arial"/>
                <a:cs typeface="Arial"/>
              </a:rPr>
              <a:t>trunk</a:t>
            </a:r>
            <a:r>
              <a:rPr sz="1400" spc="-30" dirty="0">
                <a:latin typeface="Arial"/>
                <a:cs typeface="Arial"/>
              </a:rPr>
              <a:t> </a:t>
            </a:r>
            <a:r>
              <a:rPr sz="1400" dirty="0">
                <a:latin typeface="Arial"/>
                <a:cs typeface="Arial"/>
              </a:rPr>
              <a:t>and</a:t>
            </a:r>
            <a:r>
              <a:rPr sz="1400" spc="-20" dirty="0">
                <a:latin typeface="Arial"/>
                <a:cs typeface="Arial"/>
              </a:rPr>
              <a:t> </a:t>
            </a:r>
            <a:r>
              <a:rPr lang="en-GB" sz="1400" dirty="0">
                <a:latin typeface="Arial"/>
                <a:cs typeface="Arial"/>
              </a:rPr>
              <a:t>dial out </a:t>
            </a:r>
            <a:r>
              <a:rPr sz="1400" dirty="0">
                <a:latin typeface="Arial"/>
                <a:cs typeface="Arial"/>
              </a:rPr>
              <a:t>to</a:t>
            </a:r>
            <a:r>
              <a:rPr sz="1400" spc="-20" dirty="0">
                <a:latin typeface="Arial"/>
                <a:cs typeface="Arial"/>
              </a:rPr>
              <a:t> </a:t>
            </a:r>
            <a:r>
              <a:rPr sz="1400" dirty="0">
                <a:latin typeface="Arial"/>
                <a:cs typeface="Arial"/>
              </a:rPr>
              <a:t>0105553939.</a:t>
            </a:r>
          </a:p>
        </p:txBody>
      </p:sp>
      <p:grpSp>
        <p:nvGrpSpPr>
          <p:cNvPr id="4" name="object 6">
            <a:extLst>
              <a:ext uri="{FF2B5EF4-FFF2-40B4-BE49-F238E27FC236}">
                <a16:creationId xmlns:a16="http://schemas.microsoft.com/office/drawing/2014/main" id="{6D1D638F-BCAB-4A57-AF17-060274EDE852}"/>
              </a:ext>
            </a:extLst>
          </p:cNvPr>
          <p:cNvGrpSpPr/>
          <p:nvPr/>
        </p:nvGrpSpPr>
        <p:grpSpPr>
          <a:xfrm>
            <a:off x="609961" y="2915658"/>
            <a:ext cx="11001936" cy="3756227"/>
            <a:chOff x="716280" y="2846832"/>
            <a:chExt cx="7711440" cy="2327275"/>
          </a:xfrm>
        </p:grpSpPr>
        <p:pic>
          <p:nvPicPr>
            <p:cNvPr id="5" name="object 7">
              <a:extLst>
                <a:ext uri="{FF2B5EF4-FFF2-40B4-BE49-F238E27FC236}">
                  <a16:creationId xmlns:a16="http://schemas.microsoft.com/office/drawing/2014/main" id="{6CB84B52-B1CD-4C14-8F2D-93420FC89B8E}"/>
                </a:ext>
              </a:extLst>
            </p:cNvPr>
            <p:cNvPicPr/>
            <p:nvPr/>
          </p:nvPicPr>
          <p:blipFill>
            <a:blip r:embed="rId2" cstate="print"/>
            <a:stretch>
              <a:fillRect/>
            </a:stretch>
          </p:blipFill>
          <p:spPr>
            <a:xfrm>
              <a:off x="716280" y="2846832"/>
              <a:ext cx="7711440" cy="2327148"/>
            </a:xfrm>
            <a:prstGeom prst="rect">
              <a:avLst/>
            </a:prstGeom>
          </p:spPr>
        </p:pic>
        <p:sp>
          <p:nvSpPr>
            <p:cNvPr id="6" name="object 8">
              <a:extLst>
                <a:ext uri="{FF2B5EF4-FFF2-40B4-BE49-F238E27FC236}">
                  <a16:creationId xmlns:a16="http://schemas.microsoft.com/office/drawing/2014/main" id="{AE1F6341-DC0D-4301-8BE3-C225CD4A11AE}"/>
                </a:ext>
              </a:extLst>
            </p:cNvPr>
            <p:cNvSpPr/>
            <p:nvPr/>
          </p:nvSpPr>
          <p:spPr>
            <a:xfrm>
              <a:off x="1906524" y="3695700"/>
              <a:ext cx="6052185" cy="195580"/>
            </a:xfrm>
            <a:custGeom>
              <a:avLst/>
              <a:gdLst/>
              <a:ahLst/>
              <a:cxnLst/>
              <a:rect l="l" t="t" r="r" b="b"/>
              <a:pathLst>
                <a:path w="6052184" h="195579">
                  <a:moveTo>
                    <a:pt x="0" y="195072"/>
                  </a:moveTo>
                  <a:lnTo>
                    <a:pt x="6051804" y="195072"/>
                  </a:lnTo>
                  <a:lnTo>
                    <a:pt x="6051804" y="0"/>
                  </a:lnTo>
                  <a:lnTo>
                    <a:pt x="0" y="0"/>
                  </a:lnTo>
                  <a:lnTo>
                    <a:pt x="0" y="195072"/>
                  </a:lnTo>
                  <a:close/>
                </a:path>
              </a:pathLst>
            </a:custGeom>
            <a:ln w="12699">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99833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Time Schedule per DDI</a:t>
            </a:r>
          </a:p>
        </p:txBody>
      </p:sp>
      <p:sp>
        <p:nvSpPr>
          <p:cNvPr id="3" name="object 3">
            <a:extLst>
              <a:ext uri="{FF2B5EF4-FFF2-40B4-BE49-F238E27FC236}">
                <a16:creationId xmlns:a16="http://schemas.microsoft.com/office/drawing/2014/main" id="{D53A0BCB-57C9-4FCB-A4C1-E11FF8145E93}"/>
              </a:ext>
            </a:extLst>
          </p:cNvPr>
          <p:cNvSpPr txBox="1"/>
          <p:nvPr/>
        </p:nvSpPr>
        <p:spPr>
          <a:xfrm>
            <a:off x="609961" y="1111765"/>
            <a:ext cx="48641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Different</a:t>
            </a:r>
            <a:r>
              <a:rPr sz="1800" b="1" dirty="0">
                <a:latin typeface="Arial"/>
                <a:cs typeface="Arial"/>
              </a:rPr>
              <a:t> time</a:t>
            </a:r>
            <a:r>
              <a:rPr sz="1800" b="1" spc="-10" dirty="0">
                <a:latin typeface="Arial"/>
                <a:cs typeface="Arial"/>
              </a:rPr>
              <a:t> </a:t>
            </a:r>
            <a:r>
              <a:rPr sz="1800" b="1" spc="-5" dirty="0">
                <a:latin typeface="Arial"/>
                <a:cs typeface="Arial"/>
              </a:rPr>
              <a:t>schedule</a:t>
            </a:r>
            <a:r>
              <a:rPr sz="1800" b="1" dirty="0">
                <a:latin typeface="Arial"/>
                <a:cs typeface="Arial"/>
              </a:rPr>
              <a:t> for</a:t>
            </a:r>
            <a:r>
              <a:rPr sz="1800" b="1" spc="5" dirty="0">
                <a:latin typeface="Arial"/>
                <a:cs typeface="Arial"/>
              </a:rPr>
              <a:t> </a:t>
            </a:r>
            <a:r>
              <a:rPr sz="1800" b="1" spc="-10" dirty="0">
                <a:latin typeface="Arial"/>
                <a:cs typeface="Arial"/>
              </a:rPr>
              <a:t>each</a:t>
            </a:r>
            <a:r>
              <a:rPr sz="1800" b="1" spc="5" dirty="0">
                <a:latin typeface="Arial"/>
                <a:cs typeface="Arial"/>
              </a:rPr>
              <a:t> </a:t>
            </a:r>
            <a:r>
              <a:rPr sz="1800" b="1" spc="-5" dirty="0">
                <a:latin typeface="Arial"/>
                <a:cs typeface="Arial"/>
              </a:rPr>
              <a:t>DDI</a:t>
            </a:r>
            <a:r>
              <a:rPr sz="1800" b="1" spc="5" dirty="0">
                <a:latin typeface="Arial"/>
                <a:cs typeface="Arial"/>
              </a:rPr>
              <a:t> </a:t>
            </a:r>
            <a:r>
              <a:rPr sz="1800" b="1" dirty="0">
                <a:latin typeface="Arial"/>
                <a:cs typeface="Arial"/>
              </a:rPr>
              <a:t>number</a:t>
            </a:r>
            <a:endParaRPr sz="1800">
              <a:latin typeface="Arial"/>
              <a:cs typeface="Arial"/>
            </a:endParaRPr>
          </a:p>
        </p:txBody>
      </p:sp>
      <p:sp>
        <p:nvSpPr>
          <p:cNvPr id="4" name="object 4">
            <a:extLst>
              <a:ext uri="{FF2B5EF4-FFF2-40B4-BE49-F238E27FC236}">
                <a16:creationId xmlns:a16="http://schemas.microsoft.com/office/drawing/2014/main" id="{E9D09F1A-2357-4F8C-87FF-8F10F365AF87}"/>
              </a:ext>
            </a:extLst>
          </p:cNvPr>
          <p:cNvSpPr txBox="1"/>
          <p:nvPr/>
        </p:nvSpPr>
        <p:spPr>
          <a:xfrm>
            <a:off x="937519" y="1506734"/>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5" name="object 5">
            <a:extLst>
              <a:ext uri="{FF2B5EF4-FFF2-40B4-BE49-F238E27FC236}">
                <a16:creationId xmlns:a16="http://schemas.microsoft.com/office/drawing/2014/main" id="{75BD9492-4265-4DA3-B898-9AF04E1D3ADC}"/>
              </a:ext>
            </a:extLst>
          </p:cNvPr>
          <p:cNvSpPr txBox="1"/>
          <p:nvPr/>
        </p:nvSpPr>
        <p:spPr>
          <a:xfrm>
            <a:off x="2866750" y="1476000"/>
            <a:ext cx="2376805"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Call</a:t>
            </a:r>
            <a:r>
              <a:rPr sz="1300" spc="-20" dirty="0">
                <a:latin typeface="Arial"/>
                <a:cs typeface="Arial"/>
              </a:rPr>
              <a:t> </a:t>
            </a:r>
            <a:r>
              <a:rPr sz="1300" spc="-5" dirty="0">
                <a:latin typeface="Arial"/>
                <a:cs typeface="Arial"/>
              </a:rPr>
              <a:t>Manager</a:t>
            </a:r>
            <a:r>
              <a:rPr sz="1300" spc="40"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DDI</a:t>
            </a:r>
            <a:r>
              <a:rPr sz="1300" spc="-15" dirty="0">
                <a:latin typeface="Arial"/>
                <a:cs typeface="Arial"/>
              </a:rPr>
              <a:t> </a:t>
            </a:r>
            <a:r>
              <a:rPr sz="1300" spc="-5" dirty="0">
                <a:latin typeface="Arial"/>
                <a:cs typeface="Arial"/>
              </a:rPr>
              <a:t>Summary</a:t>
            </a:r>
            <a:endParaRPr sz="1300">
              <a:latin typeface="Arial"/>
              <a:cs typeface="Arial"/>
            </a:endParaRPr>
          </a:p>
        </p:txBody>
      </p:sp>
      <p:sp>
        <p:nvSpPr>
          <p:cNvPr id="6" name="object 6">
            <a:extLst>
              <a:ext uri="{FF2B5EF4-FFF2-40B4-BE49-F238E27FC236}">
                <a16:creationId xmlns:a16="http://schemas.microsoft.com/office/drawing/2014/main" id="{DFA4573C-0326-4C3B-93FE-801F9328B2CC}"/>
              </a:ext>
            </a:extLst>
          </p:cNvPr>
          <p:cNvSpPr txBox="1"/>
          <p:nvPr/>
        </p:nvSpPr>
        <p:spPr>
          <a:xfrm>
            <a:off x="674883" y="1674121"/>
            <a:ext cx="4285615" cy="223520"/>
          </a:xfrm>
          <a:prstGeom prst="rect">
            <a:avLst/>
          </a:prstGeom>
        </p:spPr>
        <p:txBody>
          <a:bodyPr vert="horz" wrap="square" lIns="0" tIns="12065" rIns="0" bIns="0" rtlCol="0">
            <a:spAutoFit/>
          </a:bodyPr>
          <a:lstStyle/>
          <a:p>
            <a:pPr marL="262255" indent="-250190">
              <a:lnSpc>
                <a:spcPct val="100000"/>
              </a:lnSpc>
              <a:spcBef>
                <a:spcPts val="95"/>
              </a:spcBef>
              <a:buChar char="•"/>
              <a:tabLst>
                <a:tab pos="262255" algn="l"/>
                <a:tab pos="262890" algn="l"/>
              </a:tabLst>
            </a:pPr>
            <a:r>
              <a:rPr sz="1300" spc="-15" dirty="0">
                <a:latin typeface="Arial"/>
                <a:cs typeface="Arial"/>
              </a:rPr>
              <a:t>Time</a:t>
            </a:r>
            <a:r>
              <a:rPr sz="1300" spc="5" dirty="0">
                <a:latin typeface="Arial"/>
                <a:cs typeface="Arial"/>
              </a:rPr>
              <a:t> </a:t>
            </a:r>
            <a:r>
              <a:rPr sz="1300" spc="-5" dirty="0">
                <a:latin typeface="Arial"/>
                <a:cs typeface="Arial"/>
              </a:rPr>
              <a:t>schedule</a:t>
            </a:r>
            <a:r>
              <a:rPr sz="1300" spc="20" dirty="0">
                <a:latin typeface="Arial"/>
                <a:cs typeface="Arial"/>
              </a:rPr>
              <a:t> </a:t>
            </a:r>
            <a:r>
              <a:rPr sz="1300" spc="-5" dirty="0">
                <a:latin typeface="Arial"/>
                <a:cs typeface="Arial"/>
              </a:rPr>
              <a:t>can</a:t>
            </a:r>
            <a:r>
              <a:rPr sz="1300" spc="15" dirty="0">
                <a:latin typeface="Arial"/>
                <a:cs typeface="Arial"/>
              </a:rPr>
              <a:t> </a:t>
            </a:r>
            <a:r>
              <a:rPr sz="1300" spc="-5" dirty="0">
                <a:latin typeface="Arial"/>
                <a:cs typeface="Arial"/>
              </a:rPr>
              <a:t>be</a:t>
            </a:r>
            <a:r>
              <a:rPr sz="1300" spc="10" dirty="0">
                <a:latin typeface="Arial"/>
                <a:cs typeface="Arial"/>
              </a:rPr>
              <a:t> </a:t>
            </a:r>
            <a:r>
              <a:rPr sz="1300" spc="-5" dirty="0">
                <a:latin typeface="Arial"/>
                <a:cs typeface="Arial"/>
              </a:rPr>
              <a:t>configured</a:t>
            </a:r>
            <a:r>
              <a:rPr sz="1300" spc="30" dirty="0">
                <a:latin typeface="Arial"/>
                <a:cs typeface="Arial"/>
              </a:rPr>
              <a:t> </a:t>
            </a:r>
            <a:r>
              <a:rPr sz="1300" spc="-5" dirty="0">
                <a:latin typeface="Arial"/>
                <a:cs typeface="Arial"/>
              </a:rPr>
              <a:t>for</a:t>
            </a:r>
            <a:r>
              <a:rPr sz="1300" spc="25" dirty="0">
                <a:latin typeface="Arial"/>
                <a:cs typeface="Arial"/>
              </a:rPr>
              <a:t> </a:t>
            </a:r>
            <a:r>
              <a:rPr sz="1300" spc="-5" dirty="0">
                <a:latin typeface="Arial"/>
                <a:cs typeface="Arial"/>
              </a:rPr>
              <a:t>each</a:t>
            </a:r>
            <a:r>
              <a:rPr sz="1300" spc="5" dirty="0">
                <a:latin typeface="Arial"/>
                <a:cs typeface="Arial"/>
              </a:rPr>
              <a:t> </a:t>
            </a:r>
            <a:r>
              <a:rPr sz="1300" spc="-5" dirty="0">
                <a:latin typeface="Arial"/>
                <a:cs typeface="Arial"/>
              </a:rPr>
              <a:t>DDI</a:t>
            </a:r>
            <a:r>
              <a:rPr sz="1300" spc="10" dirty="0">
                <a:latin typeface="Arial"/>
                <a:cs typeface="Arial"/>
              </a:rPr>
              <a:t> </a:t>
            </a:r>
            <a:r>
              <a:rPr sz="1300" spc="-5" dirty="0">
                <a:latin typeface="Arial"/>
                <a:cs typeface="Arial"/>
              </a:rPr>
              <a:t>number</a:t>
            </a:r>
            <a:endParaRPr sz="1300" dirty="0">
              <a:latin typeface="Arial"/>
              <a:cs typeface="Arial"/>
            </a:endParaRPr>
          </a:p>
        </p:txBody>
      </p:sp>
      <p:grpSp>
        <p:nvGrpSpPr>
          <p:cNvPr id="8" name="object 7">
            <a:extLst>
              <a:ext uri="{FF2B5EF4-FFF2-40B4-BE49-F238E27FC236}">
                <a16:creationId xmlns:a16="http://schemas.microsoft.com/office/drawing/2014/main" id="{F7F9BF8D-9599-457D-B987-BEE2D898989A}"/>
              </a:ext>
            </a:extLst>
          </p:cNvPr>
          <p:cNvGrpSpPr/>
          <p:nvPr/>
        </p:nvGrpSpPr>
        <p:grpSpPr>
          <a:xfrm>
            <a:off x="979276" y="2038610"/>
            <a:ext cx="7331709" cy="3129915"/>
            <a:chOff x="752855" y="1639823"/>
            <a:chExt cx="7331709" cy="3129915"/>
          </a:xfrm>
        </p:grpSpPr>
        <p:pic>
          <p:nvPicPr>
            <p:cNvPr id="9" name="object 8">
              <a:extLst>
                <a:ext uri="{FF2B5EF4-FFF2-40B4-BE49-F238E27FC236}">
                  <a16:creationId xmlns:a16="http://schemas.microsoft.com/office/drawing/2014/main" id="{90C2F418-3850-401D-82D1-E9A1BA0728EF}"/>
                </a:ext>
              </a:extLst>
            </p:cNvPr>
            <p:cNvPicPr/>
            <p:nvPr/>
          </p:nvPicPr>
          <p:blipFill>
            <a:blip r:embed="rId2" cstate="print"/>
            <a:stretch>
              <a:fillRect/>
            </a:stretch>
          </p:blipFill>
          <p:spPr>
            <a:xfrm>
              <a:off x="757426" y="1693162"/>
              <a:ext cx="7322060" cy="2989328"/>
            </a:xfrm>
            <a:prstGeom prst="rect">
              <a:avLst/>
            </a:prstGeom>
          </p:spPr>
        </p:pic>
        <p:pic>
          <p:nvPicPr>
            <p:cNvPr id="10" name="object 9">
              <a:extLst>
                <a:ext uri="{FF2B5EF4-FFF2-40B4-BE49-F238E27FC236}">
                  <a16:creationId xmlns:a16="http://schemas.microsoft.com/office/drawing/2014/main" id="{EC027A94-C787-4BB8-A710-448B2979FC78}"/>
                </a:ext>
              </a:extLst>
            </p:cNvPr>
            <p:cNvPicPr/>
            <p:nvPr/>
          </p:nvPicPr>
          <p:blipFill>
            <a:blip r:embed="rId3" cstate="print"/>
            <a:stretch>
              <a:fillRect/>
            </a:stretch>
          </p:blipFill>
          <p:spPr>
            <a:xfrm>
              <a:off x="794003" y="1729739"/>
              <a:ext cx="7251192" cy="2918460"/>
            </a:xfrm>
            <a:prstGeom prst="rect">
              <a:avLst/>
            </a:prstGeom>
          </p:spPr>
        </p:pic>
        <p:pic>
          <p:nvPicPr>
            <p:cNvPr id="11" name="object 10">
              <a:extLst>
                <a:ext uri="{FF2B5EF4-FFF2-40B4-BE49-F238E27FC236}">
                  <a16:creationId xmlns:a16="http://schemas.microsoft.com/office/drawing/2014/main" id="{03BC01FB-4921-4CEC-AB21-CC886A0869B0}"/>
                </a:ext>
              </a:extLst>
            </p:cNvPr>
            <p:cNvPicPr/>
            <p:nvPr/>
          </p:nvPicPr>
          <p:blipFill>
            <a:blip r:embed="rId4" cstate="print"/>
            <a:stretch>
              <a:fillRect/>
            </a:stretch>
          </p:blipFill>
          <p:spPr>
            <a:xfrm>
              <a:off x="752855" y="1639823"/>
              <a:ext cx="7331202" cy="1680210"/>
            </a:xfrm>
            <a:prstGeom prst="rect">
              <a:avLst/>
            </a:prstGeom>
          </p:spPr>
        </p:pic>
        <p:pic>
          <p:nvPicPr>
            <p:cNvPr id="12" name="object 11">
              <a:extLst>
                <a:ext uri="{FF2B5EF4-FFF2-40B4-BE49-F238E27FC236}">
                  <a16:creationId xmlns:a16="http://schemas.microsoft.com/office/drawing/2014/main" id="{915D67BE-C168-40F4-BC9C-F2DE39BA99FA}"/>
                </a:ext>
              </a:extLst>
            </p:cNvPr>
            <p:cNvPicPr/>
            <p:nvPr/>
          </p:nvPicPr>
          <p:blipFill>
            <a:blip r:embed="rId5" cstate="print"/>
            <a:stretch>
              <a:fillRect/>
            </a:stretch>
          </p:blipFill>
          <p:spPr>
            <a:xfrm>
              <a:off x="794003" y="1680971"/>
              <a:ext cx="7251192" cy="1600200"/>
            </a:xfrm>
            <a:prstGeom prst="rect">
              <a:avLst/>
            </a:prstGeom>
          </p:spPr>
        </p:pic>
        <p:sp>
          <p:nvSpPr>
            <p:cNvPr id="13" name="object 12">
              <a:extLst>
                <a:ext uri="{FF2B5EF4-FFF2-40B4-BE49-F238E27FC236}">
                  <a16:creationId xmlns:a16="http://schemas.microsoft.com/office/drawing/2014/main" id="{5B73CF20-3087-4730-92A8-E3061985DD0A}"/>
                </a:ext>
              </a:extLst>
            </p:cNvPr>
            <p:cNvSpPr/>
            <p:nvPr/>
          </p:nvSpPr>
          <p:spPr>
            <a:xfrm>
              <a:off x="1770888" y="2264663"/>
              <a:ext cx="6021705" cy="120650"/>
            </a:xfrm>
            <a:custGeom>
              <a:avLst/>
              <a:gdLst/>
              <a:ahLst/>
              <a:cxnLst/>
              <a:rect l="l" t="t" r="r" b="b"/>
              <a:pathLst>
                <a:path w="6021705" h="120650">
                  <a:moveTo>
                    <a:pt x="0" y="120396"/>
                  </a:moveTo>
                  <a:lnTo>
                    <a:pt x="6021323" y="120396"/>
                  </a:lnTo>
                  <a:lnTo>
                    <a:pt x="6021323" y="0"/>
                  </a:lnTo>
                  <a:lnTo>
                    <a:pt x="0" y="0"/>
                  </a:lnTo>
                  <a:lnTo>
                    <a:pt x="0" y="120396"/>
                  </a:lnTo>
                  <a:close/>
                </a:path>
              </a:pathLst>
            </a:custGeom>
            <a:ln w="9524">
              <a:solidFill>
                <a:srgbClr val="FF0000"/>
              </a:solidFill>
            </a:ln>
          </p:spPr>
          <p:txBody>
            <a:bodyPr wrap="square" lIns="0" tIns="0" rIns="0" bIns="0" rtlCol="0"/>
            <a:lstStyle/>
            <a:p>
              <a:endParaRPr/>
            </a:p>
          </p:txBody>
        </p:sp>
        <p:sp>
          <p:nvSpPr>
            <p:cNvPr id="14" name="object 13">
              <a:extLst>
                <a:ext uri="{FF2B5EF4-FFF2-40B4-BE49-F238E27FC236}">
                  <a16:creationId xmlns:a16="http://schemas.microsoft.com/office/drawing/2014/main" id="{D29422EF-2BA1-46ED-A5F7-720887690A50}"/>
                </a:ext>
              </a:extLst>
            </p:cNvPr>
            <p:cNvSpPr/>
            <p:nvPr/>
          </p:nvSpPr>
          <p:spPr>
            <a:xfrm>
              <a:off x="2711195" y="3014344"/>
              <a:ext cx="4084954" cy="688340"/>
            </a:xfrm>
            <a:custGeom>
              <a:avLst/>
              <a:gdLst/>
              <a:ahLst/>
              <a:cxnLst/>
              <a:rect l="l" t="t" r="r" b="b"/>
              <a:pathLst>
                <a:path w="4084954" h="688339">
                  <a:moveTo>
                    <a:pt x="69215" y="612774"/>
                  </a:moveTo>
                  <a:lnTo>
                    <a:pt x="0" y="662558"/>
                  </a:lnTo>
                  <a:lnTo>
                    <a:pt x="81280" y="688085"/>
                  </a:lnTo>
                  <a:lnTo>
                    <a:pt x="76580" y="658748"/>
                  </a:lnTo>
                  <a:lnTo>
                    <a:pt x="63627" y="658748"/>
                  </a:lnTo>
                  <a:lnTo>
                    <a:pt x="61722" y="646175"/>
                  </a:lnTo>
                  <a:lnTo>
                    <a:pt x="74243" y="644163"/>
                  </a:lnTo>
                  <a:lnTo>
                    <a:pt x="69215" y="612774"/>
                  </a:lnTo>
                  <a:close/>
                </a:path>
                <a:path w="4084954" h="688339">
                  <a:moveTo>
                    <a:pt x="74243" y="644163"/>
                  </a:moveTo>
                  <a:lnTo>
                    <a:pt x="61722" y="646175"/>
                  </a:lnTo>
                  <a:lnTo>
                    <a:pt x="63627" y="658748"/>
                  </a:lnTo>
                  <a:lnTo>
                    <a:pt x="76254" y="656719"/>
                  </a:lnTo>
                  <a:lnTo>
                    <a:pt x="74243" y="644163"/>
                  </a:lnTo>
                  <a:close/>
                </a:path>
                <a:path w="4084954" h="688339">
                  <a:moveTo>
                    <a:pt x="76254" y="656719"/>
                  </a:moveTo>
                  <a:lnTo>
                    <a:pt x="63627" y="658748"/>
                  </a:lnTo>
                  <a:lnTo>
                    <a:pt x="76580" y="658748"/>
                  </a:lnTo>
                  <a:lnTo>
                    <a:pt x="76254" y="656719"/>
                  </a:lnTo>
                  <a:close/>
                </a:path>
                <a:path w="4084954" h="688339">
                  <a:moveTo>
                    <a:pt x="4082414" y="0"/>
                  </a:moveTo>
                  <a:lnTo>
                    <a:pt x="74243" y="644163"/>
                  </a:lnTo>
                  <a:lnTo>
                    <a:pt x="76254" y="656719"/>
                  </a:lnTo>
                  <a:lnTo>
                    <a:pt x="4084447" y="12445"/>
                  </a:lnTo>
                  <a:lnTo>
                    <a:pt x="4082414" y="0"/>
                  </a:lnTo>
                  <a:close/>
                </a:path>
              </a:pathLst>
            </a:custGeom>
            <a:solidFill>
              <a:srgbClr val="FF0000"/>
            </a:solidFill>
          </p:spPr>
          <p:txBody>
            <a:bodyPr wrap="square" lIns="0" tIns="0" rIns="0" bIns="0" rtlCol="0"/>
            <a:lstStyle/>
            <a:p>
              <a:endParaRPr/>
            </a:p>
          </p:txBody>
        </p:sp>
        <p:pic>
          <p:nvPicPr>
            <p:cNvPr id="15" name="object 14">
              <a:extLst>
                <a:ext uri="{FF2B5EF4-FFF2-40B4-BE49-F238E27FC236}">
                  <a16:creationId xmlns:a16="http://schemas.microsoft.com/office/drawing/2014/main" id="{EB59A2E7-9765-4B0D-90A1-C602209941AC}"/>
                </a:ext>
              </a:extLst>
            </p:cNvPr>
            <p:cNvPicPr/>
            <p:nvPr/>
          </p:nvPicPr>
          <p:blipFill>
            <a:blip r:embed="rId6" cstate="print"/>
            <a:stretch>
              <a:fillRect/>
            </a:stretch>
          </p:blipFill>
          <p:spPr>
            <a:xfrm>
              <a:off x="3777995" y="3643883"/>
              <a:ext cx="1676400" cy="342900"/>
            </a:xfrm>
            <a:prstGeom prst="rect">
              <a:avLst/>
            </a:prstGeom>
          </p:spPr>
        </p:pic>
        <p:sp>
          <p:nvSpPr>
            <p:cNvPr id="16" name="object 15">
              <a:extLst>
                <a:ext uri="{FF2B5EF4-FFF2-40B4-BE49-F238E27FC236}">
                  <a16:creationId xmlns:a16="http://schemas.microsoft.com/office/drawing/2014/main" id="{8994FC77-CAEF-4A7E-B493-CE966A8CD44B}"/>
                </a:ext>
              </a:extLst>
            </p:cNvPr>
            <p:cNvSpPr/>
            <p:nvPr/>
          </p:nvSpPr>
          <p:spPr>
            <a:xfrm>
              <a:off x="2801111" y="3777995"/>
              <a:ext cx="978535" cy="76200"/>
            </a:xfrm>
            <a:custGeom>
              <a:avLst/>
              <a:gdLst/>
              <a:ahLst/>
              <a:cxnLst/>
              <a:rect l="l" t="t" r="r" b="b"/>
              <a:pathLst>
                <a:path w="978535" h="76200">
                  <a:moveTo>
                    <a:pt x="76200" y="0"/>
                  </a:moveTo>
                  <a:lnTo>
                    <a:pt x="0" y="38099"/>
                  </a:lnTo>
                  <a:lnTo>
                    <a:pt x="76200" y="76199"/>
                  </a:lnTo>
                  <a:lnTo>
                    <a:pt x="76200" y="44449"/>
                  </a:lnTo>
                  <a:lnTo>
                    <a:pt x="63500" y="44449"/>
                  </a:lnTo>
                  <a:lnTo>
                    <a:pt x="63500" y="31749"/>
                  </a:lnTo>
                  <a:lnTo>
                    <a:pt x="76200" y="31749"/>
                  </a:lnTo>
                  <a:lnTo>
                    <a:pt x="76200" y="0"/>
                  </a:lnTo>
                  <a:close/>
                </a:path>
                <a:path w="978535" h="76200">
                  <a:moveTo>
                    <a:pt x="76200" y="31749"/>
                  </a:moveTo>
                  <a:lnTo>
                    <a:pt x="63500" y="31749"/>
                  </a:lnTo>
                  <a:lnTo>
                    <a:pt x="63500" y="44449"/>
                  </a:lnTo>
                  <a:lnTo>
                    <a:pt x="76200" y="44449"/>
                  </a:lnTo>
                  <a:lnTo>
                    <a:pt x="76200" y="31749"/>
                  </a:lnTo>
                  <a:close/>
                </a:path>
                <a:path w="978535" h="76200">
                  <a:moveTo>
                    <a:pt x="978026" y="31749"/>
                  </a:moveTo>
                  <a:lnTo>
                    <a:pt x="76200" y="31749"/>
                  </a:lnTo>
                  <a:lnTo>
                    <a:pt x="76200" y="44449"/>
                  </a:lnTo>
                  <a:lnTo>
                    <a:pt x="978026" y="44449"/>
                  </a:lnTo>
                  <a:lnTo>
                    <a:pt x="978026" y="31749"/>
                  </a:lnTo>
                  <a:close/>
                </a:path>
              </a:pathLst>
            </a:custGeom>
            <a:solidFill>
              <a:srgbClr val="FF0000"/>
            </a:solidFill>
          </p:spPr>
          <p:txBody>
            <a:bodyPr wrap="square" lIns="0" tIns="0" rIns="0" bIns="0" rtlCol="0"/>
            <a:lstStyle/>
            <a:p>
              <a:endParaRPr/>
            </a:p>
          </p:txBody>
        </p:sp>
        <p:pic>
          <p:nvPicPr>
            <p:cNvPr id="17" name="object 16">
              <a:extLst>
                <a:ext uri="{FF2B5EF4-FFF2-40B4-BE49-F238E27FC236}">
                  <a16:creationId xmlns:a16="http://schemas.microsoft.com/office/drawing/2014/main" id="{8DEC4AE3-FEC7-4C6B-AE28-2DBC4CF13453}"/>
                </a:ext>
              </a:extLst>
            </p:cNvPr>
            <p:cNvPicPr/>
            <p:nvPr/>
          </p:nvPicPr>
          <p:blipFill>
            <a:blip r:embed="rId7" cstate="print"/>
            <a:stretch>
              <a:fillRect/>
            </a:stretch>
          </p:blipFill>
          <p:spPr>
            <a:xfrm>
              <a:off x="3549395" y="3681983"/>
              <a:ext cx="228600" cy="76200"/>
            </a:xfrm>
            <a:prstGeom prst="rect">
              <a:avLst/>
            </a:prstGeom>
          </p:spPr>
        </p:pic>
        <p:pic>
          <p:nvPicPr>
            <p:cNvPr id="18" name="object 17">
              <a:extLst>
                <a:ext uri="{FF2B5EF4-FFF2-40B4-BE49-F238E27FC236}">
                  <a16:creationId xmlns:a16="http://schemas.microsoft.com/office/drawing/2014/main" id="{C1FF0F75-45B1-4528-92A0-F07CF11DCC7F}"/>
                </a:ext>
              </a:extLst>
            </p:cNvPr>
            <p:cNvPicPr/>
            <p:nvPr/>
          </p:nvPicPr>
          <p:blipFill>
            <a:blip r:embed="rId8" cstate="print"/>
            <a:stretch>
              <a:fillRect/>
            </a:stretch>
          </p:blipFill>
          <p:spPr>
            <a:xfrm>
              <a:off x="2084831" y="3851147"/>
              <a:ext cx="1428749" cy="918209"/>
            </a:xfrm>
            <a:prstGeom prst="rect">
              <a:avLst/>
            </a:prstGeom>
          </p:spPr>
        </p:pic>
        <p:pic>
          <p:nvPicPr>
            <p:cNvPr id="19" name="object 18">
              <a:extLst>
                <a:ext uri="{FF2B5EF4-FFF2-40B4-BE49-F238E27FC236}">
                  <a16:creationId xmlns:a16="http://schemas.microsoft.com/office/drawing/2014/main" id="{24CD2419-B3AF-4197-AFE9-6986481EDDD6}"/>
                </a:ext>
              </a:extLst>
            </p:cNvPr>
            <p:cNvPicPr/>
            <p:nvPr/>
          </p:nvPicPr>
          <p:blipFill>
            <a:blip r:embed="rId9" cstate="print"/>
            <a:stretch>
              <a:fillRect/>
            </a:stretch>
          </p:blipFill>
          <p:spPr>
            <a:xfrm>
              <a:off x="2125980" y="3892295"/>
              <a:ext cx="1348740" cy="838200"/>
            </a:xfrm>
            <a:prstGeom prst="rect">
              <a:avLst/>
            </a:prstGeom>
          </p:spPr>
        </p:pic>
      </p:grpSp>
      <p:sp>
        <p:nvSpPr>
          <p:cNvPr id="20" name="object 19">
            <a:extLst>
              <a:ext uri="{FF2B5EF4-FFF2-40B4-BE49-F238E27FC236}">
                <a16:creationId xmlns:a16="http://schemas.microsoft.com/office/drawing/2014/main" id="{CA3B8C21-0E93-413B-A682-09AF707A77E3}"/>
              </a:ext>
            </a:extLst>
          </p:cNvPr>
          <p:cNvSpPr txBox="1"/>
          <p:nvPr/>
        </p:nvSpPr>
        <p:spPr>
          <a:xfrm>
            <a:off x="674883" y="5295779"/>
            <a:ext cx="6085205" cy="789305"/>
          </a:xfrm>
          <a:prstGeom prst="rect">
            <a:avLst/>
          </a:prstGeom>
        </p:spPr>
        <p:txBody>
          <a:bodyPr vert="horz" wrap="square" lIns="0" tIns="12700" rIns="0" bIns="0" rtlCol="0">
            <a:spAutoFit/>
          </a:bodyPr>
          <a:lstStyle/>
          <a:p>
            <a:pPr marL="262255" indent="-250190">
              <a:lnSpc>
                <a:spcPct val="100000"/>
              </a:lnSpc>
              <a:spcBef>
                <a:spcPts val="100"/>
              </a:spcBef>
              <a:buChar char="•"/>
              <a:tabLst>
                <a:tab pos="262255" algn="l"/>
                <a:tab pos="262890" algn="l"/>
              </a:tabLst>
            </a:pPr>
            <a:r>
              <a:rPr sz="1400" dirty="0">
                <a:latin typeface="Arial"/>
                <a:cs typeface="Arial"/>
              </a:rPr>
              <a:t>Select</a:t>
            </a:r>
            <a:r>
              <a:rPr sz="1400" spc="-35" dirty="0">
                <a:latin typeface="Arial"/>
                <a:cs typeface="Arial"/>
              </a:rPr>
              <a:t> </a:t>
            </a:r>
            <a:r>
              <a:rPr sz="1400" spc="-15" dirty="0">
                <a:latin typeface="Arial"/>
                <a:cs typeface="Arial"/>
              </a:rPr>
              <a:t>[Time</a:t>
            </a:r>
            <a:r>
              <a:rPr sz="1400" spc="-20" dirty="0">
                <a:latin typeface="Arial"/>
                <a:cs typeface="Arial"/>
              </a:rPr>
              <a:t> </a:t>
            </a:r>
            <a:r>
              <a:rPr sz="1400" spc="-5" dirty="0">
                <a:latin typeface="Arial"/>
                <a:cs typeface="Arial"/>
              </a:rPr>
              <a:t>Schedule]</a:t>
            </a:r>
            <a:r>
              <a:rPr sz="1400" spc="-45" dirty="0">
                <a:latin typeface="Arial"/>
                <a:cs typeface="Arial"/>
              </a:rPr>
              <a:t> </a:t>
            </a:r>
            <a:r>
              <a:rPr sz="1400" dirty="0">
                <a:latin typeface="Arial"/>
                <a:cs typeface="Arial"/>
              </a:rPr>
              <a:t>from</a:t>
            </a:r>
            <a:r>
              <a:rPr sz="1400" spc="-40" dirty="0">
                <a:latin typeface="Arial"/>
                <a:cs typeface="Arial"/>
              </a:rPr>
              <a:t> </a:t>
            </a:r>
            <a:r>
              <a:rPr sz="1400" spc="-15" dirty="0">
                <a:latin typeface="Arial"/>
                <a:cs typeface="Arial"/>
              </a:rPr>
              <a:t>‘Time’</a:t>
            </a:r>
            <a:endParaRPr sz="1400" dirty="0">
              <a:latin typeface="Arial"/>
              <a:cs typeface="Arial"/>
            </a:endParaRPr>
          </a:p>
          <a:p>
            <a:pPr marL="756285" lvl="1" indent="-287020">
              <a:lnSpc>
                <a:spcPct val="100000"/>
              </a:lnSpc>
              <a:spcBef>
                <a:spcPts val="10"/>
              </a:spcBef>
              <a:buChar char="–"/>
              <a:tabLst>
                <a:tab pos="756285" algn="l"/>
                <a:tab pos="756920" algn="l"/>
              </a:tabLst>
            </a:pPr>
            <a:r>
              <a:rPr sz="1200" spc="-5" dirty="0">
                <a:latin typeface="Arial"/>
                <a:cs typeface="Arial"/>
              </a:rPr>
              <a:t>Company</a:t>
            </a:r>
            <a:r>
              <a:rPr sz="1200" spc="-50" dirty="0">
                <a:latin typeface="Arial"/>
                <a:cs typeface="Arial"/>
              </a:rPr>
              <a:t> </a:t>
            </a:r>
            <a:r>
              <a:rPr sz="1200" spc="-15" dirty="0">
                <a:latin typeface="Arial"/>
                <a:cs typeface="Arial"/>
              </a:rPr>
              <a:t>Time</a:t>
            </a:r>
            <a:r>
              <a:rPr sz="1200" spc="5" dirty="0">
                <a:latin typeface="Arial"/>
                <a:cs typeface="Arial"/>
              </a:rPr>
              <a:t> </a:t>
            </a:r>
            <a:r>
              <a:rPr sz="1200" spc="-5" dirty="0">
                <a:latin typeface="Arial"/>
                <a:cs typeface="Arial"/>
              </a:rPr>
              <a:t>Schedule</a:t>
            </a:r>
            <a:r>
              <a:rPr sz="1200" spc="-30" dirty="0">
                <a:latin typeface="Arial"/>
                <a:cs typeface="Arial"/>
              </a:rPr>
              <a:t> </a:t>
            </a:r>
            <a:r>
              <a:rPr sz="1200" dirty="0">
                <a:latin typeface="Arial"/>
                <a:cs typeface="Arial"/>
              </a:rPr>
              <a:t>:</a:t>
            </a:r>
            <a:r>
              <a:rPr sz="1200" spc="30" dirty="0">
                <a:latin typeface="Arial"/>
                <a:cs typeface="Arial"/>
              </a:rPr>
              <a:t> </a:t>
            </a:r>
            <a:r>
              <a:rPr sz="1200" spc="-5" dirty="0">
                <a:latin typeface="Arial"/>
                <a:cs typeface="Arial"/>
              </a:rPr>
              <a:t>Company's</a:t>
            </a:r>
            <a:r>
              <a:rPr sz="1200" spc="-35" dirty="0">
                <a:latin typeface="Arial"/>
                <a:cs typeface="Arial"/>
              </a:rPr>
              <a:t> </a:t>
            </a:r>
            <a:r>
              <a:rPr sz="1200" spc="-15" dirty="0">
                <a:latin typeface="Arial"/>
                <a:cs typeface="Arial"/>
              </a:rPr>
              <a:t>Time</a:t>
            </a:r>
            <a:r>
              <a:rPr sz="1200" spc="-5" dirty="0">
                <a:latin typeface="Arial"/>
                <a:cs typeface="Arial"/>
              </a:rPr>
              <a:t> Schedule</a:t>
            </a:r>
            <a:r>
              <a:rPr sz="1200" spc="-15" dirty="0">
                <a:latin typeface="Arial"/>
                <a:cs typeface="Arial"/>
              </a:rPr>
              <a:t> </a:t>
            </a:r>
            <a:r>
              <a:rPr sz="1200" spc="-5" dirty="0">
                <a:latin typeface="Arial"/>
                <a:cs typeface="Arial"/>
              </a:rPr>
              <a:t>is</a:t>
            </a:r>
            <a:r>
              <a:rPr sz="1200" spc="15" dirty="0">
                <a:latin typeface="Arial"/>
                <a:cs typeface="Arial"/>
              </a:rPr>
              <a:t> </a:t>
            </a:r>
            <a:r>
              <a:rPr sz="1200" spc="-5" dirty="0">
                <a:latin typeface="Arial"/>
                <a:cs typeface="Arial"/>
              </a:rPr>
              <a:t>automatically</a:t>
            </a:r>
            <a:r>
              <a:rPr sz="1200" spc="-20" dirty="0">
                <a:latin typeface="Arial"/>
                <a:cs typeface="Arial"/>
              </a:rPr>
              <a:t> </a:t>
            </a:r>
            <a:r>
              <a:rPr sz="1200" spc="-5" dirty="0">
                <a:latin typeface="Arial"/>
                <a:cs typeface="Arial"/>
              </a:rPr>
              <a:t>selected</a:t>
            </a:r>
            <a:endParaRPr sz="1200" dirty="0">
              <a:latin typeface="Arial"/>
              <a:cs typeface="Arial"/>
            </a:endParaRPr>
          </a:p>
          <a:p>
            <a:pPr marL="756285" lvl="1" indent="-287020">
              <a:lnSpc>
                <a:spcPct val="100000"/>
              </a:lnSpc>
              <a:buChar char="–"/>
              <a:tabLst>
                <a:tab pos="756285" algn="l"/>
                <a:tab pos="756920" algn="l"/>
              </a:tabLst>
            </a:pPr>
            <a:r>
              <a:rPr sz="1200" dirty="0">
                <a:latin typeface="Arial"/>
                <a:cs typeface="Arial"/>
              </a:rPr>
              <a:t>Site</a:t>
            </a:r>
            <a:r>
              <a:rPr sz="1200" spc="-25" dirty="0">
                <a:latin typeface="Arial"/>
                <a:cs typeface="Arial"/>
              </a:rPr>
              <a:t> </a:t>
            </a:r>
            <a:r>
              <a:rPr sz="1200" spc="-15" dirty="0">
                <a:latin typeface="Arial"/>
                <a:cs typeface="Arial"/>
              </a:rPr>
              <a:t>Time</a:t>
            </a:r>
            <a:r>
              <a:rPr sz="1200" spc="-10" dirty="0">
                <a:latin typeface="Arial"/>
                <a:cs typeface="Arial"/>
              </a:rPr>
              <a:t> </a:t>
            </a:r>
            <a:r>
              <a:rPr sz="1200" spc="-5" dirty="0">
                <a:latin typeface="Arial"/>
                <a:cs typeface="Arial"/>
              </a:rPr>
              <a:t>Schedule</a:t>
            </a:r>
            <a:r>
              <a:rPr sz="1200" spc="-40" dirty="0">
                <a:latin typeface="Arial"/>
                <a:cs typeface="Arial"/>
              </a:rPr>
              <a:t> </a:t>
            </a:r>
            <a:r>
              <a:rPr sz="1200" dirty="0">
                <a:latin typeface="Arial"/>
                <a:cs typeface="Arial"/>
              </a:rPr>
              <a:t>:</a:t>
            </a:r>
            <a:r>
              <a:rPr sz="1200" spc="10" dirty="0">
                <a:latin typeface="Arial"/>
                <a:cs typeface="Arial"/>
              </a:rPr>
              <a:t> </a:t>
            </a:r>
            <a:r>
              <a:rPr sz="1200" dirty="0">
                <a:latin typeface="Arial"/>
                <a:cs typeface="Arial"/>
              </a:rPr>
              <a:t>Site</a:t>
            </a:r>
            <a:r>
              <a:rPr sz="1200" spc="-10" dirty="0">
                <a:latin typeface="Arial"/>
                <a:cs typeface="Arial"/>
              </a:rPr>
              <a:t> </a:t>
            </a:r>
            <a:r>
              <a:rPr sz="1200" spc="-15" dirty="0">
                <a:latin typeface="Arial"/>
                <a:cs typeface="Arial"/>
              </a:rPr>
              <a:t>Time </a:t>
            </a:r>
            <a:r>
              <a:rPr sz="1200" spc="-5" dirty="0">
                <a:latin typeface="Arial"/>
                <a:cs typeface="Arial"/>
              </a:rPr>
              <a:t>Schedule</a:t>
            </a:r>
            <a:r>
              <a:rPr sz="1200" spc="-25" dirty="0">
                <a:latin typeface="Arial"/>
                <a:cs typeface="Arial"/>
              </a:rPr>
              <a:t> </a:t>
            </a:r>
            <a:r>
              <a:rPr sz="1200" spc="-5" dirty="0">
                <a:latin typeface="Arial"/>
                <a:cs typeface="Arial"/>
              </a:rPr>
              <a:t>is</a:t>
            </a:r>
            <a:r>
              <a:rPr sz="1200" spc="10" dirty="0">
                <a:latin typeface="Arial"/>
                <a:cs typeface="Arial"/>
              </a:rPr>
              <a:t> </a:t>
            </a:r>
            <a:r>
              <a:rPr sz="1200" spc="-5" dirty="0">
                <a:latin typeface="Arial"/>
                <a:cs typeface="Arial"/>
              </a:rPr>
              <a:t>automatically</a:t>
            </a:r>
            <a:r>
              <a:rPr sz="1200" spc="-30" dirty="0">
                <a:latin typeface="Arial"/>
                <a:cs typeface="Arial"/>
              </a:rPr>
              <a:t> </a:t>
            </a:r>
            <a:r>
              <a:rPr sz="1200" spc="-5" dirty="0">
                <a:latin typeface="Arial"/>
                <a:cs typeface="Arial"/>
              </a:rPr>
              <a:t>selected</a:t>
            </a:r>
            <a:endParaRPr sz="1200" dirty="0">
              <a:latin typeface="Arial"/>
              <a:cs typeface="Arial"/>
            </a:endParaRPr>
          </a:p>
          <a:p>
            <a:pPr marL="756285" lvl="1" indent="-287020">
              <a:lnSpc>
                <a:spcPct val="100000"/>
              </a:lnSpc>
              <a:buChar char="–"/>
              <a:tabLst>
                <a:tab pos="756285" algn="l"/>
                <a:tab pos="756920" algn="l"/>
              </a:tabLst>
            </a:pPr>
            <a:r>
              <a:rPr sz="1200" spc="-5" dirty="0">
                <a:latin typeface="Arial"/>
                <a:cs typeface="Arial"/>
              </a:rPr>
              <a:t>Override </a:t>
            </a:r>
            <a:r>
              <a:rPr sz="1200" dirty="0">
                <a:latin typeface="Arial"/>
                <a:cs typeface="Arial"/>
              </a:rPr>
              <a:t>:</a:t>
            </a:r>
            <a:r>
              <a:rPr sz="1200" spc="20" dirty="0">
                <a:latin typeface="Arial"/>
                <a:cs typeface="Arial"/>
              </a:rPr>
              <a:t> </a:t>
            </a:r>
            <a:r>
              <a:rPr sz="1200" spc="-5" dirty="0">
                <a:latin typeface="Arial"/>
                <a:cs typeface="Arial"/>
              </a:rPr>
              <a:t>Select</a:t>
            </a:r>
            <a:r>
              <a:rPr sz="1200" spc="-40" dirty="0">
                <a:latin typeface="Arial"/>
                <a:cs typeface="Arial"/>
              </a:rPr>
              <a:t> </a:t>
            </a:r>
            <a:r>
              <a:rPr sz="1200" dirty="0">
                <a:latin typeface="Arial"/>
                <a:cs typeface="Arial"/>
              </a:rPr>
              <a:t>from</a:t>
            </a:r>
            <a:r>
              <a:rPr sz="1200" spc="-5" dirty="0">
                <a:latin typeface="Arial"/>
                <a:cs typeface="Arial"/>
              </a:rPr>
              <a:t> </a:t>
            </a:r>
            <a:r>
              <a:rPr sz="1200" dirty="0">
                <a:latin typeface="Arial"/>
                <a:cs typeface="Arial"/>
              </a:rPr>
              <a:t>the</a:t>
            </a:r>
            <a:r>
              <a:rPr sz="1200" spc="-40" dirty="0">
                <a:latin typeface="Arial"/>
                <a:cs typeface="Arial"/>
              </a:rPr>
              <a:t> </a:t>
            </a:r>
            <a:r>
              <a:rPr sz="1200" spc="-15" dirty="0">
                <a:latin typeface="Arial"/>
                <a:cs typeface="Arial"/>
              </a:rPr>
              <a:t>Time</a:t>
            </a:r>
            <a:r>
              <a:rPr sz="1200" spc="-5" dirty="0">
                <a:latin typeface="Arial"/>
                <a:cs typeface="Arial"/>
              </a:rPr>
              <a:t> Schedule</a:t>
            </a:r>
            <a:r>
              <a:rPr sz="1200" spc="-45" dirty="0">
                <a:latin typeface="Arial"/>
                <a:cs typeface="Arial"/>
              </a:rPr>
              <a:t> </a:t>
            </a:r>
            <a:r>
              <a:rPr sz="1200" spc="-5" dirty="0">
                <a:latin typeface="Arial"/>
                <a:cs typeface="Arial"/>
              </a:rPr>
              <a:t>list</a:t>
            </a:r>
            <a:endParaRPr sz="1200" dirty="0">
              <a:latin typeface="Arial"/>
              <a:cs typeface="Arial"/>
            </a:endParaRPr>
          </a:p>
        </p:txBody>
      </p:sp>
    </p:spTree>
    <p:extLst>
      <p:ext uri="{BB962C8B-B14F-4D97-AF65-F5344CB8AC3E}">
        <p14:creationId xmlns:p14="http://schemas.microsoft.com/office/powerpoint/2010/main" val="326435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IP </a:t>
            </a:r>
            <a:r>
              <a:rPr lang="en-GB" dirty="0" err="1"/>
              <a:t>Dect</a:t>
            </a:r>
            <a:r>
              <a:rPr lang="en-GB" dirty="0"/>
              <a:t> Multi Client</a:t>
            </a:r>
          </a:p>
        </p:txBody>
      </p:sp>
      <p:sp>
        <p:nvSpPr>
          <p:cNvPr id="3" name="object 4">
            <a:extLst>
              <a:ext uri="{FF2B5EF4-FFF2-40B4-BE49-F238E27FC236}">
                <a16:creationId xmlns:a16="http://schemas.microsoft.com/office/drawing/2014/main" id="{7CC78B3F-6099-41B8-BFFD-FB2023780D91}"/>
              </a:ext>
            </a:extLst>
          </p:cNvPr>
          <p:cNvSpPr txBox="1"/>
          <p:nvPr/>
        </p:nvSpPr>
        <p:spPr>
          <a:xfrm>
            <a:off x="671147" y="1963217"/>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4" name="object 5">
            <a:extLst>
              <a:ext uri="{FF2B5EF4-FFF2-40B4-BE49-F238E27FC236}">
                <a16:creationId xmlns:a16="http://schemas.microsoft.com/office/drawing/2014/main" id="{5BE0EA5E-08E6-4D9F-8B8E-014E5377C47E}"/>
              </a:ext>
            </a:extLst>
          </p:cNvPr>
          <p:cNvSpPr txBox="1"/>
          <p:nvPr/>
        </p:nvSpPr>
        <p:spPr>
          <a:xfrm>
            <a:off x="2600378" y="1932483"/>
            <a:ext cx="1531620"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User</a:t>
            </a:r>
            <a:r>
              <a:rPr sz="1300" spc="-10" dirty="0">
                <a:latin typeface="Arial"/>
                <a:cs typeface="Arial"/>
              </a:rPr>
              <a:t> </a:t>
            </a:r>
            <a:r>
              <a:rPr sz="1300" spc="-5" dirty="0">
                <a:latin typeface="Arial"/>
                <a:cs typeface="Arial"/>
              </a:rPr>
              <a:t>&gt;</a:t>
            </a:r>
            <a:r>
              <a:rPr sz="1300" spc="-15"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Setup</a:t>
            </a:r>
            <a:endParaRPr sz="1300">
              <a:latin typeface="Arial"/>
              <a:cs typeface="Arial"/>
            </a:endParaRPr>
          </a:p>
        </p:txBody>
      </p:sp>
      <p:grpSp>
        <p:nvGrpSpPr>
          <p:cNvPr id="5" name="object 6">
            <a:extLst>
              <a:ext uri="{FF2B5EF4-FFF2-40B4-BE49-F238E27FC236}">
                <a16:creationId xmlns:a16="http://schemas.microsoft.com/office/drawing/2014/main" id="{59A02A1B-1F44-4795-83D1-17954FB447BD}"/>
              </a:ext>
            </a:extLst>
          </p:cNvPr>
          <p:cNvGrpSpPr/>
          <p:nvPr/>
        </p:nvGrpSpPr>
        <p:grpSpPr>
          <a:xfrm>
            <a:off x="600129" y="2274112"/>
            <a:ext cx="7903845" cy="3966210"/>
            <a:chOff x="640080" y="1815083"/>
            <a:chExt cx="7903845" cy="3966210"/>
          </a:xfrm>
        </p:grpSpPr>
        <p:pic>
          <p:nvPicPr>
            <p:cNvPr id="6" name="object 7">
              <a:extLst>
                <a:ext uri="{FF2B5EF4-FFF2-40B4-BE49-F238E27FC236}">
                  <a16:creationId xmlns:a16="http://schemas.microsoft.com/office/drawing/2014/main" id="{DB64DBD8-52D5-42A1-B347-AC6F09791217}"/>
                </a:ext>
              </a:extLst>
            </p:cNvPr>
            <p:cNvPicPr/>
            <p:nvPr/>
          </p:nvPicPr>
          <p:blipFill>
            <a:blip r:embed="rId2" cstate="print"/>
            <a:stretch>
              <a:fillRect/>
            </a:stretch>
          </p:blipFill>
          <p:spPr>
            <a:xfrm>
              <a:off x="640080" y="1815083"/>
              <a:ext cx="6254496" cy="3060192"/>
            </a:xfrm>
            <a:prstGeom prst="rect">
              <a:avLst/>
            </a:prstGeom>
          </p:spPr>
        </p:pic>
        <p:pic>
          <p:nvPicPr>
            <p:cNvPr id="8" name="object 8">
              <a:extLst>
                <a:ext uri="{FF2B5EF4-FFF2-40B4-BE49-F238E27FC236}">
                  <a16:creationId xmlns:a16="http://schemas.microsoft.com/office/drawing/2014/main" id="{C6D5DD54-45DE-4E02-A336-D49761AEBD9A}"/>
                </a:ext>
              </a:extLst>
            </p:cNvPr>
            <p:cNvPicPr/>
            <p:nvPr/>
          </p:nvPicPr>
          <p:blipFill>
            <a:blip r:embed="rId3" cstate="print"/>
            <a:stretch>
              <a:fillRect/>
            </a:stretch>
          </p:blipFill>
          <p:spPr>
            <a:xfrm>
              <a:off x="3916680" y="3758183"/>
              <a:ext cx="4617720" cy="2013204"/>
            </a:xfrm>
            <a:prstGeom prst="rect">
              <a:avLst/>
            </a:prstGeom>
          </p:spPr>
        </p:pic>
        <p:sp>
          <p:nvSpPr>
            <p:cNvPr id="9" name="object 9">
              <a:extLst>
                <a:ext uri="{FF2B5EF4-FFF2-40B4-BE49-F238E27FC236}">
                  <a16:creationId xmlns:a16="http://schemas.microsoft.com/office/drawing/2014/main" id="{478D1592-293D-4AF4-9FBF-869AD9388343}"/>
                </a:ext>
              </a:extLst>
            </p:cNvPr>
            <p:cNvSpPr/>
            <p:nvPr/>
          </p:nvSpPr>
          <p:spPr>
            <a:xfrm>
              <a:off x="3911853" y="3753421"/>
              <a:ext cx="4627245" cy="2023110"/>
            </a:xfrm>
            <a:custGeom>
              <a:avLst/>
              <a:gdLst/>
              <a:ahLst/>
              <a:cxnLst/>
              <a:rect l="l" t="t" r="r" b="b"/>
              <a:pathLst>
                <a:path w="4627245" h="2023110">
                  <a:moveTo>
                    <a:pt x="0" y="2022729"/>
                  </a:moveTo>
                  <a:lnTo>
                    <a:pt x="4627245" y="2022729"/>
                  </a:lnTo>
                  <a:lnTo>
                    <a:pt x="4627245" y="0"/>
                  </a:lnTo>
                  <a:lnTo>
                    <a:pt x="0" y="0"/>
                  </a:lnTo>
                  <a:lnTo>
                    <a:pt x="0" y="2022729"/>
                  </a:lnTo>
                  <a:close/>
                </a:path>
              </a:pathLst>
            </a:custGeom>
            <a:ln w="9524">
              <a:solidFill>
                <a:srgbClr val="0000FF"/>
              </a:solidFill>
            </a:ln>
          </p:spPr>
          <p:txBody>
            <a:bodyPr wrap="square" lIns="0" tIns="0" rIns="0" bIns="0" rtlCol="0"/>
            <a:lstStyle/>
            <a:p>
              <a:endParaRPr/>
            </a:p>
          </p:txBody>
        </p:sp>
        <p:sp>
          <p:nvSpPr>
            <p:cNvPr id="10" name="object 10">
              <a:extLst>
                <a:ext uri="{FF2B5EF4-FFF2-40B4-BE49-F238E27FC236}">
                  <a16:creationId xmlns:a16="http://schemas.microsoft.com/office/drawing/2014/main" id="{3C51E1B8-F2CE-45BA-A556-6002DA3CCFD3}"/>
                </a:ext>
              </a:extLst>
            </p:cNvPr>
            <p:cNvSpPr/>
            <p:nvPr/>
          </p:nvSpPr>
          <p:spPr>
            <a:xfrm>
              <a:off x="2112263" y="2048255"/>
              <a:ext cx="4381500" cy="158750"/>
            </a:xfrm>
            <a:custGeom>
              <a:avLst/>
              <a:gdLst/>
              <a:ahLst/>
              <a:cxnLst/>
              <a:rect l="l" t="t" r="r" b="b"/>
              <a:pathLst>
                <a:path w="4381500" h="158750">
                  <a:moveTo>
                    <a:pt x="0" y="158496"/>
                  </a:moveTo>
                  <a:lnTo>
                    <a:pt x="4381500" y="158496"/>
                  </a:lnTo>
                  <a:lnTo>
                    <a:pt x="4381500" y="0"/>
                  </a:lnTo>
                  <a:lnTo>
                    <a:pt x="0" y="0"/>
                  </a:lnTo>
                  <a:lnTo>
                    <a:pt x="0" y="158496"/>
                  </a:lnTo>
                  <a:close/>
                </a:path>
              </a:pathLst>
            </a:custGeom>
            <a:ln w="12700">
              <a:solidFill>
                <a:srgbClr val="FF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31049FFB-E5B4-466D-B305-11F8041ADE64}"/>
                </a:ext>
              </a:extLst>
            </p:cNvPr>
            <p:cNvSpPr/>
            <p:nvPr/>
          </p:nvSpPr>
          <p:spPr>
            <a:xfrm>
              <a:off x="2250186" y="4186935"/>
              <a:ext cx="321310" cy="547370"/>
            </a:xfrm>
            <a:custGeom>
              <a:avLst/>
              <a:gdLst/>
              <a:ahLst/>
              <a:cxnLst/>
              <a:rect l="l" t="t" r="r" b="b"/>
              <a:pathLst>
                <a:path w="321310" h="547370">
                  <a:moveTo>
                    <a:pt x="293370" y="355600"/>
                  </a:moveTo>
                  <a:lnTo>
                    <a:pt x="282448" y="339852"/>
                  </a:lnTo>
                  <a:lnTo>
                    <a:pt x="57264" y="495731"/>
                  </a:lnTo>
                  <a:lnTo>
                    <a:pt x="41021" y="472186"/>
                  </a:lnTo>
                  <a:lnTo>
                    <a:pt x="0" y="546862"/>
                  </a:lnTo>
                  <a:lnTo>
                    <a:pt x="84328" y="534924"/>
                  </a:lnTo>
                  <a:lnTo>
                    <a:pt x="73101" y="518668"/>
                  </a:lnTo>
                  <a:lnTo>
                    <a:pt x="68110" y="511441"/>
                  </a:lnTo>
                  <a:lnTo>
                    <a:pt x="293370" y="355600"/>
                  </a:lnTo>
                  <a:close/>
                </a:path>
                <a:path w="321310" h="547370">
                  <a:moveTo>
                    <a:pt x="320802" y="15748"/>
                  </a:moveTo>
                  <a:lnTo>
                    <a:pt x="309880" y="0"/>
                  </a:lnTo>
                  <a:lnTo>
                    <a:pt x="84696" y="155879"/>
                  </a:lnTo>
                  <a:lnTo>
                    <a:pt x="68453" y="132334"/>
                  </a:lnTo>
                  <a:lnTo>
                    <a:pt x="27432" y="207010"/>
                  </a:lnTo>
                  <a:lnTo>
                    <a:pt x="111760" y="195072"/>
                  </a:lnTo>
                  <a:lnTo>
                    <a:pt x="100533" y="178816"/>
                  </a:lnTo>
                  <a:lnTo>
                    <a:pt x="95542" y="171589"/>
                  </a:lnTo>
                  <a:lnTo>
                    <a:pt x="320802" y="15748"/>
                  </a:lnTo>
                  <a:close/>
                </a:path>
              </a:pathLst>
            </a:custGeom>
            <a:solidFill>
              <a:srgbClr val="FF0000"/>
            </a:solidFill>
          </p:spPr>
          <p:txBody>
            <a:bodyPr wrap="square" lIns="0" tIns="0" rIns="0" bIns="0" rtlCol="0"/>
            <a:lstStyle/>
            <a:p>
              <a:endParaRPr/>
            </a:p>
          </p:txBody>
        </p:sp>
        <p:sp>
          <p:nvSpPr>
            <p:cNvPr id="12" name="object 12">
              <a:extLst>
                <a:ext uri="{FF2B5EF4-FFF2-40B4-BE49-F238E27FC236}">
                  <a16:creationId xmlns:a16="http://schemas.microsoft.com/office/drawing/2014/main" id="{90C3E6F3-CA82-4477-990C-55DD371962F8}"/>
                </a:ext>
              </a:extLst>
            </p:cNvPr>
            <p:cNvSpPr/>
            <p:nvPr/>
          </p:nvSpPr>
          <p:spPr>
            <a:xfrm>
              <a:off x="3945636" y="5071872"/>
              <a:ext cx="2633980" cy="224154"/>
            </a:xfrm>
            <a:custGeom>
              <a:avLst/>
              <a:gdLst/>
              <a:ahLst/>
              <a:cxnLst/>
              <a:rect l="l" t="t" r="r" b="b"/>
              <a:pathLst>
                <a:path w="2633979" h="224154">
                  <a:moveTo>
                    <a:pt x="0" y="224027"/>
                  </a:moveTo>
                  <a:lnTo>
                    <a:pt x="2633471" y="224027"/>
                  </a:lnTo>
                  <a:lnTo>
                    <a:pt x="2633471" y="0"/>
                  </a:lnTo>
                  <a:lnTo>
                    <a:pt x="0" y="0"/>
                  </a:lnTo>
                  <a:lnTo>
                    <a:pt x="0" y="224027"/>
                  </a:lnTo>
                  <a:close/>
                </a:path>
              </a:pathLst>
            </a:custGeom>
            <a:ln w="12699">
              <a:solidFill>
                <a:srgbClr val="FF0000"/>
              </a:solidFill>
            </a:ln>
          </p:spPr>
          <p:txBody>
            <a:bodyPr wrap="square" lIns="0" tIns="0" rIns="0" bIns="0" rtlCol="0"/>
            <a:lstStyle/>
            <a:p>
              <a:endParaRPr/>
            </a:p>
          </p:txBody>
        </p:sp>
      </p:grpSp>
      <p:sp>
        <p:nvSpPr>
          <p:cNvPr id="14" name="object 9">
            <a:extLst>
              <a:ext uri="{FF2B5EF4-FFF2-40B4-BE49-F238E27FC236}">
                <a16:creationId xmlns:a16="http://schemas.microsoft.com/office/drawing/2014/main" id="{C6EE9EDD-A9B6-44F3-843C-AAA5A8F42BC6}"/>
              </a:ext>
            </a:extLst>
          </p:cNvPr>
          <p:cNvSpPr txBox="1"/>
          <p:nvPr/>
        </p:nvSpPr>
        <p:spPr>
          <a:xfrm>
            <a:off x="609961" y="1240283"/>
            <a:ext cx="10082075" cy="212238"/>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It is now possible to pair a hard phone with an IP </a:t>
            </a:r>
            <a:r>
              <a:rPr lang="en-GB" sz="1300" dirty="0" err="1">
                <a:latin typeface="Arial"/>
                <a:cs typeface="Arial"/>
              </a:rPr>
              <a:t>Dect</a:t>
            </a:r>
            <a:r>
              <a:rPr lang="en-GB" sz="1300" dirty="0">
                <a:latin typeface="Arial"/>
                <a:cs typeface="Arial"/>
              </a:rPr>
              <a:t> handset using a multi client setup.</a:t>
            </a:r>
          </a:p>
        </p:txBody>
      </p:sp>
    </p:spTree>
    <p:extLst>
      <p:ext uri="{BB962C8B-B14F-4D97-AF65-F5344CB8AC3E}">
        <p14:creationId xmlns:p14="http://schemas.microsoft.com/office/powerpoint/2010/main" val="393377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Shared line auto dial voicemail</a:t>
            </a:r>
          </a:p>
        </p:txBody>
      </p:sp>
      <p:sp>
        <p:nvSpPr>
          <p:cNvPr id="3" name="object 9">
            <a:extLst>
              <a:ext uri="{FF2B5EF4-FFF2-40B4-BE49-F238E27FC236}">
                <a16:creationId xmlns:a16="http://schemas.microsoft.com/office/drawing/2014/main" id="{AF032A5C-4AC9-494C-81AF-4AEF8155DA7D}"/>
              </a:ext>
            </a:extLst>
          </p:cNvPr>
          <p:cNvSpPr txBox="1"/>
          <p:nvPr/>
        </p:nvSpPr>
        <p:spPr>
          <a:xfrm>
            <a:off x="609961" y="1240283"/>
            <a:ext cx="10082075" cy="1263808"/>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Up until Cloud V4 to enable the shared line to dial voicemail Pragma would need to make a change on the backend. Thankfully this has been added to the Customer Manager in cloud V4</a:t>
            </a:r>
          </a:p>
          <a:p>
            <a:pPr marL="12065">
              <a:lnSpc>
                <a:spcPct val="100000"/>
              </a:lnSpc>
              <a:spcBef>
                <a:spcPts val="95"/>
              </a:spcBef>
              <a:tabLst>
                <a:tab pos="262255" algn="l"/>
                <a:tab pos="262890" algn="l"/>
              </a:tabLst>
            </a:pPr>
            <a:endParaRPr lang="en-GB" sz="1300" dirty="0">
              <a:latin typeface="Arial"/>
              <a:cs typeface="Arial"/>
            </a:endParaRPr>
          </a:p>
          <a:p>
            <a:pPr marL="12065">
              <a:lnSpc>
                <a:spcPct val="100000"/>
              </a:lnSpc>
              <a:spcBef>
                <a:spcPts val="95"/>
              </a:spcBef>
              <a:tabLst>
                <a:tab pos="262255" algn="l"/>
                <a:tab pos="262890" algn="l"/>
              </a:tabLst>
            </a:pPr>
            <a:r>
              <a:rPr lang="en-GB" sz="1300" dirty="0">
                <a:latin typeface="Arial"/>
                <a:cs typeface="Arial"/>
              </a:rPr>
              <a:t>In the Shared Line menu, select the shared line and modify. You can then set the Forward to VM to Use and AutoDial to Voicemail.</a:t>
            </a:r>
          </a:p>
          <a:p>
            <a:pPr marL="12065">
              <a:lnSpc>
                <a:spcPct val="100000"/>
              </a:lnSpc>
              <a:spcBef>
                <a:spcPts val="95"/>
              </a:spcBef>
              <a:tabLst>
                <a:tab pos="262255" algn="l"/>
                <a:tab pos="262890" algn="l"/>
              </a:tabLst>
            </a:pPr>
            <a:endParaRPr lang="en-GB" sz="1300" dirty="0">
              <a:latin typeface="Arial"/>
              <a:cs typeface="Arial"/>
            </a:endParaRPr>
          </a:p>
          <a:p>
            <a:pPr marL="12065">
              <a:lnSpc>
                <a:spcPct val="100000"/>
              </a:lnSpc>
              <a:spcBef>
                <a:spcPts val="95"/>
              </a:spcBef>
              <a:tabLst>
                <a:tab pos="262255" algn="l"/>
                <a:tab pos="262890" algn="l"/>
              </a:tabLst>
            </a:pPr>
            <a:r>
              <a:rPr lang="en-GB" sz="1300" dirty="0">
                <a:latin typeface="Arial"/>
                <a:cs typeface="Arial"/>
              </a:rPr>
              <a:t>Now when the shared line button is pressed it will dial voicemail and the user will just need to enter the password.</a:t>
            </a:r>
          </a:p>
        </p:txBody>
      </p:sp>
      <p:grpSp>
        <p:nvGrpSpPr>
          <p:cNvPr id="4" name="object 2">
            <a:extLst>
              <a:ext uri="{FF2B5EF4-FFF2-40B4-BE49-F238E27FC236}">
                <a16:creationId xmlns:a16="http://schemas.microsoft.com/office/drawing/2014/main" id="{B3F57C6C-04D3-4E3F-84BF-3E0738DFB008}"/>
              </a:ext>
            </a:extLst>
          </p:cNvPr>
          <p:cNvGrpSpPr/>
          <p:nvPr/>
        </p:nvGrpSpPr>
        <p:grpSpPr>
          <a:xfrm>
            <a:off x="609961" y="2603486"/>
            <a:ext cx="6951345" cy="3870960"/>
            <a:chOff x="708659" y="2203704"/>
            <a:chExt cx="6951345" cy="3870960"/>
          </a:xfrm>
        </p:grpSpPr>
        <p:pic>
          <p:nvPicPr>
            <p:cNvPr id="5" name="object 3">
              <a:extLst>
                <a:ext uri="{FF2B5EF4-FFF2-40B4-BE49-F238E27FC236}">
                  <a16:creationId xmlns:a16="http://schemas.microsoft.com/office/drawing/2014/main" id="{F493D54D-6FE7-445E-B1BE-97E8DD3C488E}"/>
                </a:ext>
              </a:extLst>
            </p:cNvPr>
            <p:cNvPicPr/>
            <p:nvPr/>
          </p:nvPicPr>
          <p:blipFill>
            <a:blip r:embed="rId2" cstate="print"/>
            <a:stretch>
              <a:fillRect/>
            </a:stretch>
          </p:blipFill>
          <p:spPr>
            <a:xfrm>
              <a:off x="708659" y="2203704"/>
              <a:ext cx="6950964" cy="3870960"/>
            </a:xfrm>
            <a:prstGeom prst="rect">
              <a:avLst/>
            </a:prstGeom>
          </p:spPr>
        </p:pic>
        <p:sp>
          <p:nvSpPr>
            <p:cNvPr id="6" name="object 4">
              <a:extLst>
                <a:ext uri="{FF2B5EF4-FFF2-40B4-BE49-F238E27FC236}">
                  <a16:creationId xmlns:a16="http://schemas.microsoft.com/office/drawing/2014/main" id="{13213061-9E56-4D27-9EF5-7BF5AC5885F8}"/>
                </a:ext>
              </a:extLst>
            </p:cNvPr>
            <p:cNvSpPr/>
            <p:nvPr/>
          </p:nvSpPr>
          <p:spPr>
            <a:xfrm>
              <a:off x="2071115" y="4210811"/>
              <a:ext cx="3665220" cy="1804670"/>
            </a:xfrm>
            <a:custGeom>
              <a:avLst/>
              <a:gdLst/>
              <a:ahLst/>
              <a:cxnLst/>
              <a:rect l="l" t="t" r="r" b="b"/>
              <a:pathLst>
                <a:path w="3665220" h="1804670">
                  <a:moveTo>
                    <a:pt x="0" y="289560"/>
                  </a:moveTo>
                  <a:lnTo>
                    <a:pt x="2855976" y="289560"/>
                  </a:lnTo>
                  <a:lnTo>
                    <a:pt x="2855976" y="0"/>
                  </a:lnTo>
                  <a:lnTo>
                    <a:pt x="0" y="0"/>
                  </a:lnTo>
                  <a:lnTo>
                    <a:pt x="0" y="289560"/>
                  </a:lnTo>
                  <a:close/>
                </a:path>
                <a:path w="3665220" h="1804670">
                  <a:moveTo>
                    <a:pt x="0" y="1804415"/>
                  </a:moveTo>
                  <a:lnTo>
                    <a:pt x="3665220" y="1804415"/>
                  </a:lnTo>
                  <a:lnTo>
                    <a:pt x="3665220" y="1345692"/>
                  </a:lnTo>
                  <a:lnTo>
                    <a:pt x="0" y="1345692"/>
                  </a:lnTo>
                  <a:lnTo>
                    <a:pt x="0" y="1804415"/>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94285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Hunt group forward via handset</a:t>
            </a:r>
          </a:p>
        </p:txBody>
      </p:sp>
      <p:sp>
        <p:nvSpPr>
          <p:cNvPr id="4" name="object 3">
            <a:extLst>
              <a:ext uri="{FF2B5EF4-FFF2-40B4-BE49-F238E27FC236}">
                <a16:creationId xmlns:a16="http://schemas.microsoft.com/office/drawing/2014/main" id="{FF5F75D1-6AF3-4E01-85FC-AD5A73FC1EF2}"/>
              </a:ext>
            </a:extLst>
          </p:cNvPr>
          <p:cNvSpPr txBox="1"/>
          <p:nvPr/>
        </p:nvSpPr>
        <p:spPr>
          <a:xfrm>
            <a:off x="609960" y="1342242"/>
            <a:ext cx="9753239" cy="334707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Overview</a:t>
            </a:r>
            <a:endParaRPr sz="1800" dirty="0">
              <a:latin typeface="Arial"/>
              <a:cs typeface="Arial"/>
            </a:endParaRPr>
          </a:p>
          <a:p>
            <a:pPr marL="327025" indent="-250190">
              <a:lnSpc>
                <a:spcPct val="100000"/>
              </a:lnSpc>
              <a:spcBef>
                <a:spcPts val="1195"/>
              </a:spcBef>
              <a:buChar char="•"/>
              <a:tabLst>
                <a:tab pos="327025" algn="l"/>
                <a:tab pos="327660" algn="l"/>
              </a:tabLst>
            </a:pPr>
            <a:r>
              <a:rPr sz="1300" spc="-5" dirty="0">
                <a:latin typeface="Arial"/>
                <a:cs typeface="Arial"/>
              </a:rPr>
              <a:t>Hunt</a:t>
            </a:r>
            <a:r>
              <a:rPr sz="1300" spc="5" dirty="0">
                <a:latin typeface="Arial"/>
                <a:cs typeface="Arial"/>
              </a:rPr>
              <a:t> </a:t>
            </a:r>
            <a:r>
              <a:rPr sz="1300" spc="-5" dirty="0">
                <a:latin typeface="Arial"/>
                <a:cs typeface="Arial"/>
              </a:rPr>
              <a:t>Group</a:t>
            </a:r>
            <a:r>
              <a:rPr sz="1300" spc="35" dirty="0">
                <a:latin typeface="Arial"/>
                <a:cs typeface="Arial"/>
              </a:rPr>
              <a:t> </a:t>
            </a:r>
            <a:r>
              <a:rPr sz="1300" spc="-5" dirty="0">
                <a:latin typeface="Arial"/>
                <a:cs typeface="Arial"/>
              </a:rPr>
              <a:t>Forward</a:t>
            </a:r>
            <a:r>
              <a:rPr sz="1300" spc="45" dirty="0">
                <a:latin typeface="Arial"/>
                <a:cs typeface="Arial"/>
              </a:rPr>
              <a:t> </a:t>
            </a:r>
            <a:r>
              <a:rPr sz="1300" spc="-5" dirty="0">
                <a:latin typeface="Arial"/>
                <a:cs typeface="Arial"/>
              </a:rPr>
              <a:t>(Register),</a:t>
            </a:r>
            <a:r>
              <a:rPr sz="1300" spc="35" dirty="0">
                <a:latin typeface="Arial"/>
                <a:cs typeface="Arial"/>
              </a:rPr>
              <a:t> </a:t>
            </a:r>
            <a:r>
              <a:rPr sz="1300" spc="-5" dirty="0">
                <a:latin typeface="Arial"/>
                <a:cs typeface="Arial"/>
              </a:rPr>
              <a:t>Hunt</a:t>
            </a:r>
            <a:r>
              <a:rPr sz="1300" spc="20" dirty="0">
                <a:latin typeface="Arial"/>
                <a:cs typeface="Arial"/>
              </a:rPr>
              <a:t> </a:t>
            </a:r>
            <a:r>
              <a:rPr sz="1300" spc="-5" dirty="0">
                <a:latin typeface="Arial"/>
                <a:cs typeface="Arial"/>
              </a:rPr>
              <a:t>Group</a:t>
            </a:r>
            <a:r>
              <a:rPr sz="1300" spc="20" dirty="0">
                <a:latin typeface="Arial"/>
                <a:cs typeface="Arial"/>
              </a:rPr>
              <a:t> </a:t>
            </a:r>
            <a:r>
              <a:rPr sz="1300" spc="-5" dirty="0">
                <a:latin typeface="Arial"/>
                <a:cs typeface="Arial"/>
              </a:rPr>
              <a:t>Forward</a:t>
            </a:r>
            <a:r>
              <a:rPr sz="1300" spc="45" dirty="0">
                <a:latin typeface="Arial"/>
                <a:cs typeface="Arial"/>
              </a:rPr>
              <a:t> </a:t>
            </a:r>
            <a:r>
              <a:rPr sz="1300" spc="-5" dirty="0">
                <a:latin typeface="Arial"/>
                <a:cs typeface="Arial"/>
              </a:rPr>
              <a:t>(Cancel)</a:t>
            </a:r>
            <a:r>
              <a:rPr sz="1300" spc="35" dirty="0">
                <a:latin typeface="Arial"/>
                <a:cs typeface="Arial"/>
              </a:rPr>
              <a:t> </a:t>
            </a:r>
            <a:r>
              <a:rPr sz="1300" spc="-5" dirty="0">
                <a:latin typeface="Arial"/>
                <a:cs typeface="Arial"/>
              </a:rPr>
              <a:t>feature</a:t>
            </a:r>
            <a:r>
              <a:rPr sz="1300" spc="35" dirty="0">
                <a:latin typeface="Arial"/>
                <a:cs typeface="Arial"/>
              </a:rPr>
              <a:t> </a:t>
            </a:r>
            <a:r>
              <a:rPr sz="1300" spc="-5" dirty="0">
                <a:latin typeface="Arial"/>
                <a:cs typeface="Arial"/>
              </a:rPr>
              <a:t>code</a:t>
            </a:r>
            <a:r>
              <a:rPr sz="1300" spc="10" dirty="0">
                <a:latin typeface="Arial"/>
                <a:cs typeface="Arial"/>
              </a:rPr>
              <a:t> </a:t>
            </a:r>
            <a:r>
              <a:rPr sz="1300" spc="-5" dirty="0">
                <a:latin typeface="Arial"/>
                <a:cs typeface="Arial"/>
              </a:rPr>
              <a:t>added</a:t>
            </a:r>
            <a:r>
              <a:rPr sz="1300" spc="20" dirty="0">
                <a:latin typeface="Arial"/>
                <a:cs typeface="Arial"/>
              </a:rPr>
              <a:t> </a:t>
            </a:r>
            <a:r>
              <a:rPr lang="en-GB" sz="1300" spc="-5" dirty="0">
                <a:latin typeface="Arial"/>
                <a:cs typeface="Arial"/>
              </a:rPr>
              <a:t>have been added to the portal in cloud V4</a:t>
            </a:r>
            <a:endParaRPr sz="1300" dirty="0">
              <a:latin typeface="Arial"/>
              <a:cs typeface="Arial"/>
            </a:endParaRPr>
          </a:p>
          <a:p>
            <a:pPr marL="327025" indent="-250190">
              <a:lnSpc>
                <a:spcPct val="100000"/>
              </a:lnSpc>
              <a:spcBef>
                <a:spcPts val="780"/>
              </a:spcBef>
              <a:buChar char="•"/>
              <a:tabLst>
                <a:tab pos="327025" algn="l"/>
                <a:tab pos="327660" algn="l"/>
              </a:tabLst>
            </a:pPr>
            <a:r>
              <a:rPr sz="1300" spc="-5" dirty="0">
                <a:latin typeface="Arial"/>
                <a:cs typeface="Arial"/>
              </a:rPr>
              <a:t>If</a:t>
            </a:r>
            <a:r>
              <a:rPr sz="1300" spc="10" dirty="0">
                <a:latin typeface="Arial"/>
                <a:cs typeface="Arial"/>
              </a:rPr>
              <a:t> </a:t>
            </a:r>
            <a:r>
              <a:rPr lang="en-GB" sz="1300" spc="10" dirty="0">
                <a:latin typeface="Arial"/>
                <a:cs typeface="Arial"/>
              </a:rPr>
              <a:t>a </a:t>
            </a:r>
            <a:r>
              <a:rPr sz="1300" spc="-5" dirty="0">
                <a:latin typeface="Arial"/>
                <a:cs typeface="Arial"/>
              </a:rPr>
              <a:t>hunt</a:t>
            </a:r>
            <a:r>
              <a:rPr sz="1300" spc="10" dirty="0">
                <a:latin typeface="Arial"/>
                <a:cs typeface="Arial"/>
              </a:rPr>
              <a:t> </a:t>
            </a:r>
            <a:r>
              <a:rPr sz="1300" spc="-5" dirty="0">
                <a:latin typeface="Arial"/>
                <a:cs typeface="Arial"/>
              </a:rPr>
              <a:t>group</a:t>
            </a:r>
            <a:r>
              <a:rPr sz="1300" spc="40" dirty="0">
                <a:latin typeface="Arial"/>
                <a:cs typeface="Arial"/>
              </a:rPr>
              <a:t> </a:t>
            </a:r>
            <a:r>
              <a:rPr sz="1300" spc="-5" dirty="0">
                <a:latin typeface="Arial"/>
                <a:cs typeface="Arial"/>
              </a:rPr>
              <a:t>member</a:t>
            </a:r>
            <a:r>
              <a:rPr sz="1300" spc="35" dirty="0">
                <a:latin typeface="Arial"/>
                <a:cs typeface="Arial"/>
              </a:rPr>
              <a:t> </a:t>
            </a:r>
            <a:r>
              <a:rPr lang="en-GB" sz="1300" spc="-5" dirty="0">
                <a:latin typeface="Arial"/>
                <a:cs typeface="Arial"/>
              </a:rPr>
              <a:t>enters</a:t>
            </a:r>
            <a:r>
              <a:rPr sz="1300" spc="15" dirty="0">
                <a:latin typeface="Arial"/>
                <a:cs typeface="Arial"/>
              </a:rPr>
              <a:t> </a:t>
            </a:r>
            <a:r>
              <a:rPr sz="1300" spc="-5" dirty="0">
                <a:latin typeface="Arial"/>
                <a:cs typeface="Arial"/>
              </a:rPr>
              <a:t>this</a:t>
            </a:r>
            <a:r>
              <a:rPr sz="1300" spc="10" dirty="0">
                <a:latin typeface="Arial"/>
                <a:cs typeface="Arial"/>
              </a:rPr>
              <a:t> </a:t>
            </a:r>
            <a:r>
              <a:rPr sz="1300" spc="-5" dirty="0">
                <a:latin typeface="Arial"/>
                <a:cs typeface="Arial"/>
              </a:rPr>
              <a:t>feature</a:t>
            </a:r>
            <a:r>
              <a:rPr sz="1300" spc="40" dirty="0">
                <a:latin typeface="Arial"/>
                <a:cs typeface="Arial"/>
              </a:rPr>
              <a:t> </a:t>
            </a:r>
            <a:r>
              <a:rPr sz="1300" spc="-5" dirty="0">
                <a:latin typeface="Arial"/>
                <a:cs typeface="Arial"/>
              </a:rPr>
              <a:t>code,</a:t>
            </a:r>
            <a:r>
              <a:rPr sz="1300" spc="10" dirty="0">
                <a:latin typeface="Arial"/>
                <a:cs typeface="Arial"/>
              </a:rPr>
              <a:t> </a:t>
            </a:r>
            <a:r>
              <a:rPr lang="en-GB" sz="1300" spc="10" dirty="0">
                <a:latin typeface="Arial"/>
                <a:cs typeface="Arial"/>
              </a:rPr>
              <a:t>a </a:t>
            </a:r>
            <a:r>
              <a:rPr sz="1300" spc="-5" dirty="0">
                <a:latin typeface="Arial"/>
                <a:cs typeface="Arial"/>
              </a:rPr>
              <a:t>forward</a:t>
            </a:r>
            <a:r>
              <a:rPr sz="1300" spc="20" dirty="0">
                <a:latin typeface="Arial"/>
                <a:cs typeface="Arial"/>
              </a:rPr>
              <a:t> </a:t>
            </a:r>
            <a:r>
              <a:rPr sz="1300" spc="-5" dirty="0">
                <a:latin typeface="Arial"/>
                <a:cs typeface="Arial"/>
              </a:rPr>
              <a:t>is</a:t>
            </a:r>
            <a:r>
              <a:rPr sz="1300" spc="5" dirty="0">
                <a:latin typeface="Arial"/>
                <a:cs typeface="Arial"/>
              </a:rPr>
              <a:t> </a:t>
            </a:r>
            <a:r>
              <a:rPr sz="1300" spc="-5" dirty="0">
                <a:latin typeface="Arial"/>
                <a:cs typeface="Arial"/>
              </a:rPr>
              <a:t>registered</a:t>
            </a:r>
            <a:r>
              <a:rPr sz="1300" spc="45" dirty="0">
                <a:latin typeface="Arial"/>
                <a:cs typeface="Arial"/>
              </a:rPr>
              <a:t> </a:t>
            </a:r>
            <a:r>
              <a:rPr lang="en-GB" sz="1300" spc="-5" dirty="0">
                <a:latin typeface="Arial"/>
                <a:cs typeface="Arial"/>
              </a:rPr>
              <a:t>on</a:t>
            </a:r>
            <a:r>
              <a:rPr sz="1300" spc="15" dirty="0">
                <a:latin typeface="Arial"/>
                <a:cs typeface="Arial"/>
              </a:rPr>
              <a:t> </a:t>
            </a:r>
            <a:r>
              <a:rPr sz="1300" spc="-5" dirty="0">
                <a:latin typeface="Arial"/>
                <a:cs typeface="Arial"/>
              </a:rPr>
              <a:t>the</a:t>
            </a:r>
            <a:r>
              <a:rPr sz="1300" spc="10" dirty="0">
                <a:latin typeface="Arial"/>
                <a:cs typeface="Arial"/>
              </a:rPr>
              <a:t> </a:t>
            </a:r>
            <a:r>
              <a:rPr sz="1300" spc="-5" dirty="0">
                <a:latin typeface="Arial"/>
                <a:cs typeface="Arial"/>
              </a:rPr>
              <a:t>hunt</a:t>
            </a:r>
            <a:r>
              <a:rPr sz="1300" spc="25" dirty="0">
                <a:latin typeface="Arial"/>
                <a:cs typeface="Arial"/>
              </a:rPr>
              <a:t> </a:t>
            </a:r>
            <a:r>
              <a:rPr sz="1300" spc="-5" dirty="0">
                <a:latin typeface="Arial"/>
                <a:cs typeface="Arial"/>
              </a:rPr>
              <a:t>group.</a:t>
            </a:r>
            <a:endParaRPr sz="1300" dirty="0">
              <a:latin typeface="Arial"/>
              <a:cs typeface="Arial"/>
            </a:endParaRPr>
          </a:p>
          <a:p>
            <a:pPr>
              <a:lnSpc>
                <a:spcPct val="100000"/>
              </a:lnSpc>
              <a:buFont typeface="Arial"/>
              <a:buChar char="•"/>
            </a:pPr>
            <a:endParaRPr sz="1400" dirty="0">
              <a:latin typeface="Arial"/>
              <a:cs typeface="Arial"/>
            </a:endParaRPr>
          </a:p>
          <a:p>
            <a:pPr>
              <a:lnSpc>
                <a:spcPct val="100000"/>
              </a:lnSpc>
              <a:spcBef>
                <a:spcPts val="10"/>
              </a:spcBef>
              <a:buFont typeface="Arial"/>
              <a:buChar char="•"/>
            </a:pPr>
            <a:endParaRPr sz="1400" dirty="0">
              <a:latin typeface="Arial"/>
              <a:cs typeface="Arial"/>
            </a:endParaRPr>
          </a:p>
          <a:p>
            <a:pPr marL="77470">
              <a:lnSpc>
                <a:spcPct val="100000"/>
              </a:lnSpc>
            </a:pPr>
            <a:r>
              <a:rPr sz="1600" b="1" spc="-5" dirty="0">
                <a:latin typeface="Arial"/>
                <a:cs typeface="Arial"/>
              </a:rPr>
              <a:t>Operation</a:t>
            </a:r>
            <a:endParaRPr sz="1600" dirty="0">
              <a:latin typeface="Arial"/>
              <a:cs typeface="Arial"/>
            </a:endParaRPr>
          </a:p>
          <a:p>
            <a:pPr marL="327025" indent="-250190">
              <a:lnSpc>
                <a:spcPct val="100000"/>
              </a:lnSpc>
              <a:spcBef>
                <a:spcPts val="855"/>
              </a:spcBef>
              <a:buChar char="•"/>
              <a:tabLst>
                <a:tab pos="327025" algn="l"/>
                <a:tab pos="327660" algn="l"/>
              </a:tabLst>
            </a:pPr>
            <a:r>
              <a:rPr sz="1300" spc="-5" dirty="0">
                <a:latin typeface="Arial"/>
                <a:cs typeface="Arial"/>
              </a:rPr>
              <a:t>If</a:t>
            </a:r>
            <a:r>
              <a:rPr sz="1300" spc="10" dirty="0">
                <a:latin typeface="Arial"/>
                <a:cs typeface="Arial"/>
              </a:rPr>
              <a:t> </a:t>
            </a:r>
            <a:r>
              <a:rPr lang="en-GB" sz="1300" spc="10" dirty="0">
                <a:latin typeface="Arial"/>
                <a:cs typeface="Arial"/>
              </a:rPr>
              <a:t>a </a:t>
            </a:r>
            <a:r>
              <a:rPr sz="1300" spc="-5" dirty="0">
                <a:latin typeface="Arial"/>
                <a:cs typeface="Arial"/>
              </a:rPr>
              <a:t>hunt</a:t>
            </a:r>
            <a:r>
              <a:rPr sz="1300" spc="10" dirty="0">
                <a:latin typeface="Arial"/>
                <a:cs typeface="Arial"/>
              </a:rPr>
              <a:t> </a:t>
            </a:r>
            <a:r>
              <a:rPr sz="1300" spc="-5" dirty="0">
                <a:latin typeface="Arial"/>
                <a:cs typeface="Arial"/>
              </a:rPr>
              <a:t>group</a:t>
            </a:r>
            <a:r>
              <a:rPr sz="1300" spc="40" dirty="0">
                <a:latin typeface="Arial"/>
                <a:cs typeface="Arial"/>
              </a:rPr>
              <a:t> </a:t>
            </a:r>
            <a:r>
              <a:rPr sz="1300" spc="-5" dirty="0">
                <a:latin typeface="Arial"/>
                <a:cs typeface="Arial"/>
              </a:rPr>
              <a:t>member</a:t>
            </a:r>
            <a:r>
              <a:rPr sz="1300" spc="35" dirty="0">
                <a:latin typeface="Arial"/>
                <a:cs typeface="Arial"/>
              </a:rPr>
              <a:t> </a:t>
            </a:r>
            <a:r>
              <a:rPr sz="1300" spc="-5" dirty="0">
                <a:latin typeface="Arial"/>
                <a:cs typeface="Arial"/>
              </a:rPr>
              <a:t>dial</a:t>
            </a:r>
            <a:r>
              <a:rPr lang="en-GB" sz="1300" spc="-5" dirty="0">
                <a:latin typeface="Arial"/>
                <a:cs typeface="Arial"/>
              </a:rPr>
              <a:t>s</a:t>
            </a:r>
            <a:r>
              <a:rPr sz="1300" spc="10" dirty="0">
                <a:latin typeface="Arial"/>
                <a:cs typeface="Arial"/>
              </a:rPr>
              <a:t> </a:t>
            </a:r>
            <a:r>
              <a:rPr sz="1300" spc="-5" dirty="0">
                <a:latin typeface="Arial"/>
                <a:cs typeface="Arial"/>
              </a:rPr>
              <a:t>Hunt</a:t>
            </a:r>
            <a:r>
              <a:rPr sz="1300" spc="15" dirty="0">
                <a:latin typeface="Arial"/>
                <a:cs typeface="Arial"/>
              </a:rPr>
              <a:t> </a:t>
            </a:r>
            <a:r>
              <a:rPr sz="1300" spc="-5" dirty="0">
                <a:latin typeface="Arial"/>
                <a:cs typeface="Arial"/>
              </a:rPr>
              <a:t>Group</a:t>
            </a:r>
            <a:r>
              <a:rPr sz="1300" spc="20" dirty="0">
                <a:latin typeface="Arial"/>
                <a:cs typeface="Arial"/>
              </a:rPr>
              <a:t> </a:t>
            </a:r>
            <a:r>
              <a:rPr sz="1300" spc="-5" dirty="0">
                <a:latin typeface="Arial"/>
                <a:cs typeface="Arial"/>
              </a:rPr>
              <a:t>Forward</a:t>
            </a:r>
            <a:r>
              <a:rPr sz="1300" spc="65" dirty="0">
                <a:latin typeface="Arial"/>
                <a:cs typeface="Arial"/>
              </a:rPr>
              <a:t> </a:t>
            </a:r>
            <a:r>
              <a:rPr sz="1300" spc="-5" dirty="0">
                <a:latin typeface="Arial"/>
                <a:cs typeface="Arial"/>
              </a:rPr>
              <a:t>(Register)</a:t>
            </a:r>
            <a:r>
              <a:rPr sz="1300" spc="35" dirty="0">
                <a:latin typeface="Arial"/>
                <a:cs typeface="Arial"/>
              </a:rPr>
              <a:t> </a:t>
            </a:r>
            <a:r>
              <a:rPr sz="1300" spc="-5" dirty="0">
                <a:latin typeface="Arial"/>
                <a:cs typeface="Arial"/>
              </a:rPr>
              <a:t>feature</a:t>
            </a:r>
            <a:r>
              <a:rPr sz="1300" spc="40" dirty="0">
                <a:latin typeface="Arial"/>
                <a:cs typeface="Arial"/>
              </a:rPr>
              <a:t> </a:t>
            </a:r>
            <a:r>
              <a:rPr sz="1300" spc="-5" dirty="0">
                <a:latin typeface="Arial"/>
                <a:cs typeface="Arial"/>
              </a:rPr>
              <a:t>code</a:t>
            </a:r>
            <a:r>
              <a:rPr sz="1300" spc="10" dirty="0">
                <a:latin typeface="Arial"/>
                <a:cs typeface="Arial"/>
              </a:rPr>
              <a:t> </a:t>
            </a:r>
            <a:r>
              <a:rPr sz="1300" spc="-5" dirty="0">
                <a:latin typeface="Arial"/>
                <a:cs typeface="Arial"/>
              </a:rPr>
              <a:t>+</a:t>
            </a:r>
            <a:r>
              <a:rPr sz="1300" spc="10" dirty="0">
                <a:latin typeface="Arial"/>
                <a:cs typeface="Arial"/>
              </a:rPr>
              <a:t> </a:t>
            </a:r>
            <a:r>
              <a:rPr sz="1300" spc="-5" dirty="0">
                <a:latin typeface="Arial"/>
                <a:cs typeface="Arial"/>
              </a:rPr>
              <a:t>hunt</a:t>
            </a:r>
            <a:r>
              <a:rPr sz="1300" spc="25" dirty="0">
                <a:latin typeface="Arial"/>
                <a:cs typeface="Arial"/>
              </a:rPr>
              <a:t> </a:t>
            </a:r>
            <a:r>
              <a:rPr sz="1300" spc="-5" dirty="0">
                <a:latin typeface="Arial"/>
                <a:cs typeface="Arial"/>
              </a:rPr>
              <a:t>group</a:t>
            </a:r>
            <a:r>
              <a:rPr sz="1300" spc="20" dirty="0">
                <a:latin typeface="Arial"/>
                <a:cs typeface="Arial"/>
              </a:rPr>
              <a:t> </a:t>
            </a:r>
            <a:r>
              <a:rPr sz="1300" spc="-5" dirty="0">
                <a:latin typeface="Arial"/>
                <a:cs typeface="Arial"/>
              </a:rPr>
              <a:t>number</a:t>
            </a:r>
            <a:r>
              <a:rPr sz="1300" spc="55" dirty="0">
                <a:latin typeface="Arial"/>
                <a:cs typeface="Arial"/>
              </a:rPr>
              <a:t> </a:t>
            </a:r>
            <a:r>
              <a:rPr sz="1300" spc="-5" dirty="0">
                <a:latin typeface="Arial"/>
                <a:cs typeface="Arial"/>
              </a:rPr>
              <a:t>#</a:t>
            </a:r>
            <a:r>
              <a:rPr sz="1300" spc="10" dirty="0">
                <a:latin typeface="Arial"/>
                <a:cs typeface="Arial"/>
              </a:rPr>
              <a:t> </a:t>
            </a:r>
            <a:r>
              <a:rPr sz="1300" spc="-5" dirty="0">
                <a:latin typeface="Arial"/>
                <a:cs typeface="Arial"/>
              </a:rPr>
              <a:t>+</a:t>
            </a:r>
            <a:r>
              <a:rPr sz="1300" spc="15" dirty="0">
                <a:latin typeface="Arial"/>
                <a:cs typeface="Arial"/>
              </a:rPr>
              <a:t> </a:t>
            </a:r>
            <a:r>
              <a:rPr sz="1300" spc="-5" dirty="0">
                <a:latin typeface="Arial"/>
                <a:cs typeface="Arial"/>
              </a:rPr>
              <a:t>call</a:t>
            </a:r>
            <a:r>
              <a:rPr sz="1300" dirty="0">
                <a:latin typeface="Arial"/>
                <a:cs typeface="Arial"/>
              </a:rPr>
              <a:t> </a:t>
            </a:r>
            <a:r>
              <a:rPr sz="1300" spc="-5" dirty="0">
                <a:latin typeface="Arial"/>
                <a:cs typeface="Arial"/>
              </a:rPr>
              <a:t>forward</a:t>
            </a:r>
            <a:r>
              <a:rPr sz="1300" spc="45" dirty="0">
                <a:latin typeface="Arial"/>
                <a:cs typeface="Arial"/>
              </a:rPr>
              <a:t> </a:t>
            </a:r>
            <a:r>
              <a:rPr sz="1300" spc="-10" dirty="0">
                <a:latin typeface="Arial"/>
                <a:cs typeface="Arial"/>
              </a:rPr>
              <a:t>type</a:t>
            </a:r>
            <a:r>
              <a:rPr lang="en-GB" sz="1300" dirty="0">
                <a:latin typeface="Arial"/>
                <a:cs typeface="Arial"/>
              </a:rPr>
              <a:t> (1 </a:t>
            </a:r>
            <a:r>
              <a:rPr lang="en-GB" sz="1300" dirty="0" err="1">
                <a:latin typeface="Arial"/>
                <a:cs typeface="Arial"/>
              </a:rPr>
              <a:t>Uncond</a:t>
            </a:r>
            <a:r>
              <a:rPr lang="en-GB" sz="1300" dirty="0">
                <a:latin typeface="Arial"/>
                <a:cs typeface="Arial"/>
              </a:rPr>
              <a:t>, 2 Busy, 3 No </a:t>
            </a:r>
            <a:r>
              <a:rPr lang="en-GB" sz="1300" dirty="0" err="1">
                <a:latin typeface="Arial"/>
                <a:cs typeface="Arial"/>
              </a:rPr>
              <a:t>ans</a:t>
            </a:r>
            <a:r>
              <a:rPr lang="en-GB" sz="1300" dirty="0">
                <a:latin typeface="Arial"/>
                <a:cs typeface="Arial"/>
              </a:rPr>
              <a:t>, 4 Busy/no Ans) </a:t>
            </a:r>
            <a:r>
              <a:rPr sz="1300" spc="-5" dirty="0">
                <a:latin typeface="Arial"/>
                <a:cs typeface="Arial"/>
              </a:rPr>
              <a:t>+</a:t>
            </a:r>
            <a:r>
              <a:rPr sz="1300" spc="10" dirty="0">
                <a:latin typeface="Arial"/>
                <a:cs typeface="Arial"/>
              </a:rPr>
              <a:t> </a:t>
            </a:r>
            <a:r>
              <a:rPr sz="1300" spc="-5" dirty="0">
                <a:latin typeface="Arial"/>
                <a:cs typeface="Arial"/>
              </a:rPr>
              <a:t>call</a:t>
            </a:r>
            <a:r>
              <a:rPr sz="1300" dirty="0">
                <a:latin typeface="Arial"/>
                <a:cs typeface="Arial"/>
              </a:rPr>
              <a:t> </a:t>
            </a:r>
            <a:r>
              <a:rPr sz="1300" spc="-5" dirty="0">
                <a:latin typeface="Arial"/>
                <a:cs typeface="Arial"/>
              </a:rPr>
              <a:t>forward</a:t>
            </a:r>
            <a:r>
              <a:rPr sz="1300" spc="45" dirty="0">
                <a:latin typeface="Arial"/>
                <a:cs typeface="Arial"/>
              </a:rPr>
              <a:t> </a:t>
            </a:r>
            <a:r>
              <a:rPr sz="1300" spc="-5" dirty="0">
                <a:latin typeface="Arial"/>
                <a:cs typeface="Arial"/>
              </a:rPr>
              <a:t>destination,</a:t>
            </a:r>
            <a:r>
              <a:rPr sz="1300" spc="45" dirty="0">
                <a:latin typeface="Arial"/>
                <a:cs typeface="Arial"/>
              </a:rPr>
              <a:t> </a:t>
            </a:r>
            <a:r>
              <a:rPr lang="en-GB" sz="1300" spc="-5" dirty="0">
                <a:latin typeface="Arial"/>
                <a:cs typeface="Arial"/>
              </a:rPr>
              <a:t>a forward </a:t>
            </a:r>
            <a:r>
              <a:rPr sz="1300" spc="-5" dirty="0">
                <a:latin typeface="Arial"/>
                <a:cs typeface="Arial"/>
              </a:rPr>
              <a:t>is</a:t>
            </a:r>
            <a:r>
              <a:rPr sz="1300" spc="10" dirty="0">
                <a:latin typeface="Arial"/>
                <a:cs typeface="Arial"/>
              </a:rPr>
              <a:t> </a:t>
            </a:r>
            <a:r>
              <a:rPr sz="1300" spc="-5" dirty="0">
                <a:latin typeface="Arial"/>
                <a:cs typeface="Arial"/>
              </a:rPr>
              <a:t>registered</a:t>
            </a:r>
            <a:r>
              <a:rPr sz="1300" spc="35" dirty="0">
                <a:latin typeface="Arial"/>
                <a:cs typeface="Arial"/>
              </a:rPr>
              <a:t> </a:t>
            </a:r>
            <a:r>
              <a:rPr sz="1300" spc="-5" dirty="0">
                <a:latin typeface="Arial"/>
                <a:cs typeface="Arial"/>
              </a:rPr>
              <a:t>to</a:t>
            </a:r>
            <a:r>
              <a:rPr sz="1300" spc="10" dirty="0">
                <a:latin typeface="Arial"/>
                <a:cs typeface="Arial"/>
              </a:rPr>
              <a:t> </a:t>
            </a:r>
            <a:r>
              <a:rPr sz="1300" spc="-5" dirty="0">
                <a:latin typeface="Arial"/>
                <a:cs typeface="Arial"/>
              </a:rPr>
              <a:t>the</a:t>
            </a:r>
            <a:r>
              <a:rPr sz="1300" spc="10" dirty="0">
                <a:latin typeface="Arial"/>
                <a:cs typeface="Arial"/>
              </a:rPr>
              <a:t> </a:t>
            </a:r>
            <a:r>
              <a:rPr sz="1300" spc="-5" dirty="0">
                <a:latin typeface="Arial"/>
                <a:cs typeface="Arial"/>
              </a:rPr>
              <a:t>hunt</a:t>
            </a:r>
            <a:r>
              <a:rPr sz="1300" spc="20" dirty="0">
                <a:latin typeface="Arial"/>
                <a:cs typeface="Arial"/>
              </a:rPr>
              <a:t> </a:t>
            </a:r>
            <a:r>
              <a:rPr sz="1300" spc="-5" dirty="0">
                <a:latin typeface="Arial"/>
                <a:cs typeface="Arial"/>
              </a:rPr>
              <a:t>group.</a:t>
            </a:r>
            <a:endParaRPr sz="1300" dirty="0">
              <a:latin typeface="Arial"/>
              <a:cs typeface="Arial"/>
            </a:endParaRPr>
          </a:p>
          <a:p>
            <a:pPr marL="327025" indent="-250190">
              <a:lnSpc>
                <a:spcPct val="100000"/>
              </a:lnSpc>
              <a:spcBef>
                <a:spcPts val="780"/>
              </a:spcBef>
              <a:buChar char="•"/>
              <a:tabLst>
                <a:tab pos="327025" algn="l"/>
                <a:tab pos="327660" algn="l"/>
              </a:tabLst>
            </a:pPr>
            <a:r>
              <a:rPr sz="1300" spc="5" dirty="0">
                <a:latin typeface="Arial"/>
                <a:cs typeface="Arial"/>
              </a:rPr>
              <a:t>When</a:t>
            </a:r>
            <a:r>
              <a:rPr sz="1300" spc="-20" dirty="0">
                <a:latin typeface="Arial"/>
                <a:cs typeface="Arial"/>
              </a:rPr>
              <a:t> </a:t>
            </a:r>
            <a:r>
              <a:rPr sz="1300" spc="-5" dirty="0">
                <a:latin typeface="Arial"/>
                <a:cs typeface="Arial"/>
              </a:rPr>
              <a:t>a</a:t>
            </a:r>
            <a:r>
              <a:rPr sz="1300" dirty="0">
                <a:latin typeface="Arial"/>
                <a:cs typeface="Arial"/>
              </a:rPr>
              <a:t> </a:t>
            </a:r>
            <a:r>
              <a:rPr sz="1300" spc="-5" dirty="0">
                <a:latin typeface="Arial"/>
                <a:cs typeface="Arial"/>
              </a:rPr>
              <a:t>call</a:t>
            </a:r>
            <a:r>
              <a:rPr sz="1300" spc="10" dirty="0">
                <a:latin typeface="Arial"/>
                <a:cs typeface="Arial"/>
              </a:rPr>
              <a:t> </a:t>
            </a:r>
            <a:r>
              <a:rPr sz="1300" spc="-5" dirty="0">
                <a:latin typeface="Arial"/>
                <a:cs typeface="Arial"/>
              </a:rPr>
              <a:t>is</a:t>
            </a:r>
            <a:r>
              <a:rPr sz="1300" dirty="0">
                <a:latin typeface="Arial"/>
                <a:cs typeface="Arial"/>
              </a:rPr>
              <a:t> </a:t>
            </a:r>
            <a:r>
              <a:rPr sz="1300" spc="-5" dirty="0">
                <a:latin typeface="Arial"/>
                <a:cs typeface="Arial"/>
              </a:rPr>
              <a:t>placed</a:t>
            </a:r>
            <a:r>
              <a:rPr sz="1300" spc="20" dirty="0">
                <a:latin typeface="Arial"/>
                <a:cs typeface="Arial"/>
              </a:rPr>
              <a:t> </a:t>
            </a:r>
            <a:r>
              <a:rPr sz="1300" spc="-5" dirty="0">
                <a:latin typeface="Arial"/>
                <a:cs typeface="Arial"/>
              </a:rPr>
              <a:t>to</a:t>
            </a:r>
            <a:r>
              <a:rPr sz="1300" spc="10" dirty="0">
                <a:latin typeface="Arial"/>
                <a:cs typeface="Arial"/>
              </a:rPr>
              <a:t> </a:t>
            </a:r>
            <a:r>
              <a:rPr sz="1300" spc="-5" dirty="0">
                <a:latin typeface="Arial"/>
                <a:cs typeface="Arial"/>
              </a:rPr>
              <a:t>the</a:t>
            </a:r>
            <a:r>
              <a:rPr sz="1300" spc="10" dirty="0">
                <a:latin typeface="Arial"/>
                <a:cs typeface="Arial"/>
              </a:rPr>
              <a:t> </a:t>
            </a:r>
            <a:r>
              <a:rPr sz="1300" spc="-5" dirty="0">
                <a:latin typeface="Arial"/>
                <a:cs typeface="Arial"/>
              </a:rPr>
              <a:t>hunt</a:t>
            </a:r>
            <a:r>
              <a:rPr sz="1300" spc="25" dirty="0">
                <a:latin typeface="Arial"/>
                <a:cs typeface="Arial"/>
              </a:rPr>
              <a:t> </a:t>
            </a:r>
            <a:r>
              <a:rPr sz="1300" spc="-5" dirty="0">
                <a:latin typeface="Arial"/>
                <a:cs typeface="Arial"/>
              </a:rPr>
              <a:t>group,</a:t>
            </a:r>
            <a:r>
              <a:rPr sz="1300" spc="30" dirty="0">
                <a:latin typeface="Arial"/>
                <a:cs typeface="Arial"/>
              </a:rPr>
              <a:t> </a:t>
            </a:r>
            <a:r>
              <a:rPr sz="1300" spc="-5" dirty="0">
                <a:latin typeface="Arial"/>
                <a:cs typeface="Arial"/>
              </a:rPr>
              <a:t>the</a:t>
            </a:r>
            <a:r>
              <a:rPr sz="1300" spc="10" dirty="0">
                <a:latin typeface="Arial"/>
                <a:cs typeface="Arial"/>
              </a:rPr>
              <a:t> </a:t>
            </a:r>
            <a:r>
              <a:rPr sz="1300" spc="-5" dirty="0">
                <a:latin typeface="Arial"/>
                <a:cs typeface="Arial"/>
              </a:rPr>
              <a:t>call will</a:t>
            </a:r>
            <a:r>
              <a:rPr sz="1300" spc="25" dirty="0">
                <a:latin typeface="Arial"/>
                <a:cs typeface="Arial"/>
              </a:rPr>
              <a:t> </a:t>
            </a:r>
            <a:r>
              <a:rPr sz="1300" spc="-5" dirty="0">
                <a:latin typeface="Arial"/>
                <a:cs typeface="Arial"/>
              </a:rPr>
              <a:t>be</a:t>
            </a:r>
            <a:r>
              <a:rPr sz="1300" spc="10" dirty="0">
                <a:latin typeface="Arial"/>
                <a:cs typeface="Arial"/>
              </a:rPr>
              <a:t> </a:t>
            </a:r>
            <a:r>
              <a:rPr sz="1300" spc="-5" dirty="0">
                <a:latin typeface="Arial"/>
                <a:cs typeface="Arial"/>
              </a:rPr>
              <a:t>routed</a:t>
            </a:r>
            <a:r>
              <a:rPr sz="1300" spc="20" dirty="0">
                <a:latin typeface="Arial"/>
                <a:cs typeface="Arial"/>
              </a:rPr>
              <a:t> </a:t>
            </a:r>
            <a:r>
              <a:rPr sz="1300" spc="-5" dirty="0">
                <a:latin typeface="Arial"/>
                <a:cs typeface="Arial"/>
              </a:rPr>
              <a:t>to</a:t>
            </a:r>
            <a:r>
              <a:rPr sz="1300" spc="10" dirty="0">
                <a:latin typeface="Arial"/>
                <a:cs typeface="Arial"/>
              </a:rPr>
              <a:t> </a:t>
            </a:r>
            <a:r>
              <a:rPr sz="1300" spc="-5" dirty="0">
                <a:latin typeface="Arial"/>
                <a:cs typeface="Arial"/>
              </a:rPr>
              <a:t>the</a:t>
            </a:r>
            <a:r>
              <a:rPr sz="1300" spc="10" dirty="0">
                <a:latin typeface="Arial"/>
                <a:cs typeface="Arial"/>
              </a:rPr>
              <a:t> </a:t>
            </a:r>
            <a:r>
              <a:rPr sz="1300" spc="-5" dirty="0">
                <a:latin typeface="Arial"/>
                <a:cs typeface="Arial"/>
              </a:rPr>
              <a:t>defined</a:t>
            </a:r>
            <a:r>
              <a:rPr sz="1300" spc="35" dirty="0">
                <a:latin typeface="Arial"/>
                <a:cs typeface="Arial"/>
              </a:rPr>
              <a:t> </a:t>
            </a:r>
            <a:r>
              <a:rPr sz="1300" spc="-5" dirty="0">
                <a:latin typeface="Arial"/>
                <a:cs typeface="Arial"/>
              </a:rPr>
              <a:t>destination.</a:t>
            </a:r>
            <a:endParaRPr sz="1300" dirty="0">
              <a:latin typeface="Arial"/>
              <a:cs typeface="Arial"/>
            </a:endParaRPr>
          </a:p>
          <a:p>
            <a:pPr marL="327025" marR="295275" indent="-250190">
              <a:lnSpc>
                <a:spcPct val="150000"/>
              </a:lnSpc>
              <a:buChar char="•"/>
              <a:tabLst>
                <a:tab pos="327025" algn="l"/>
                <a:tab pos="327660" algn="l"/>
              </a:tabLst>
            </a:pPr>
            <a:r>
              <a:rPr sz="1300" spc="-5" dirty="0">
                <a:latin typeface="Arial"/>
                <a:cs typeface="Arial"/>
              </a:rPr>
              <a:t>If</a:t>
            </a:r>
            <a:r>
              <a:rPr sz="1300" spc="10" dirty="0">
                <a:latin typeface="Arial"/>
                <a:cs typeface="Arial"/>
              </a:rPr>
              <a:t> </a:t>
            </a:r>
            <a:r>
              <a:rPr lang="en-GB" sz="1300" spc="10" dirty="0">
                <a:latin typeface="Arial"/>
                <a:cs typeface="Arial"/>
              </a:rPr>
              <a:t>the </a:t>
            </a:r>
            <a:r>
              <a:rPr sz="1300" spc="-5" dirty="0">
                <a:latin typeface="Arial"/>
                <a:cs typeface="Arial"/>
              </a:rPr>
              <a:t>destination</a:t>
            </a:r>
            <a:r>
              <a:rPr sz="1300" spc="40" dirty="0">
                <a:latin typeface="Arial"/>
                <a:cs typeface="Arial"/>
              </a:rPr>
              <a:t> </a:t>
            </a:r>
            <a:r>
              <a:rPr sz="1300" spc="-5" dirty="0">
                <a:latin typeface="Arial"/>
                <a:cs typeface="Arial"/>
              </a:rPr>
              <a:t>is</a:t>
            </a:r>
            <a:r>
              <a:rPr sz="1300" spc="35" dirty="0">
                <a:latin typeface="Arial"/>
                <a:cs typeface="Arial"/>
              </a:rPr>
              <a:t> </a:t>
            </a:r>
            <a:r>
              <a:rPr lang="en-GB" sz="1300" spc="35" dirty="0">
                <a:latin typeface="Arial"/>
                <a:cs typeface="Arial"/>
              </a:rPr>
              <a:t>a</a:t>
            </a:r>
            <a:r>
              <a:rPr sz="1300" spc="15" dirty="0">
                <a:latin typeface="Arial"/>
                <a:cs typeface="Arial"/>
              </a:rPr>
              <a:t> </a:t>
            </a:r>
            <a:r>
              <a:rPr sz="1300" spc="-5" dirty="0">
                <a:latin typeface="Arial"/>
                <a:cs typeface="Arial"/>
              </a:rPr>
              <a:t>shared</a:t>
            </a:r>
            <a:r>
              <a:rPr sz="1300" spc="25" dirty="0">
                <a:latin typeface="Arial"/>
                <a:cs typeface="Arial"/>
              </a:rPr>
              <a:t> </a:t>
            </a:r>
            <a:r>
              <a:rPr sz="1300" spc="-5" dirty="0">
                <a:latin typeface="Arial"/>
                <a:cs typeface="Arial"/>
              </a:rPr>
              <a:t>line</a:t>
            </a:r>
            <a:r>
              <a:rPr sz="1300" spc="10" dirty="0">
                <a:latin typeface="Arial"/>
                <a:cs typeface="Arial"/>
              </a:rPr>
              <a:t> </a:t>
            </a:r>
            <a:r>
              <a:rPr sz="1300" spc="-5" dirty="0">
                <a:latin typeface="Arial"/>
                <a:cs typeface="Arial"/>
              </a:rPr>
              <a:t>number</a:t>
            </a:r>
            <a:r>
              <a:rPr sz="1300" spc="40" dirty="0">
                <a:latin typeface="Arial"/>
                <a:cs typeface="Arial"/>
              </a:rPr>
              <a:t> </a:t>
            </a:r>
            <a:r>
              <a:rPr sz="1300" spc="-10" dirty="0">
                <a:latin typeface="Arial"/>
                <a:cs typeface="Arial"/>
              </a:rPr>
              <a:t>which</a:t>
            </a:r>
            <a:r>
              <a:rPr sz="1300" spc="30" dirty="0">
                <a:latin typeface="Arial"/>
                <a:cs typeface="Arial"/>
              </a:rPr>
              <a:t> </a:t>
            </a:r>
            <a:r>
              <a:rPr lang="en-GB" sz="1300" spc="-5" dirty="0">
                <a:latin typeface="Arial"/>
                <a:cs typeface="Arial"/>
              </a:rPr>
              <a:t>is</a:t>
            </a:r>
            <a:r>
              <a:rPr sz="1300" spc="30" dirty="0">
                <a:latin typeface="Arial"/>
                <a:cs typeface="Arial"/>
              </a:rPr>
              <a:t> </a:t>
            </a:r>
            <a:r>
              <a:rPr sz="1300" spc="-5" dirty="0">
                <a:latin typeface="Arial"/>
                <a:cs typeface="Arial"/>
              </a:rPr>
              <a:t>forwarded</a:t>
            </a:r>
            <a:r>
              <a:rPr sz="1300" spc="45" dirty="0">
                <a:latin typeface="Arial"/>
                <a:cs typeface="Arial"/>
              </a:rPr>
              <a:t> </a:t>
            </a:r>
            <a:r>
              <a:rPr sz="1300" spc="-5" dirty="0">
                <a:latin typeface="Arial"/>
                <a:cs typeface="Arial"/>
              </a:rPr>
              <a:t>to</a:t>
            </a:r>
            <a:r>
              <a:rPr sz="1300" spc="15" dirty="0">
                <a:latin typeface="Arial"/>
                <a:cs typeface="Arial"/>
              </a:rPr>
              <a:t> </a:t>
            </a:r>
            <a:r>
              <a:rPr sz="1300" spc="-5" dirty="0">
                <a:latin typeface="Arial"/>
                <a:cs typeface="Arial"/>
              </a:rPr>
              <a:t>voice</a:t>
            </a:r>
            <a:r>
              <a:rPr sz="1300" spc="40" dirty="0">
                <a:latin typeface="Arial"/>
                <a:cs typeface="Arial"/>
              </a:rPr>
              <a:t> </a:t>
            </a:r>
            <a:r>
              <a:rPr sz="1300" spc="-5" dirty="0">
                <a:latin typeface="Arial"/>
                <a:cs typeface="Arial"/>
              </a:rPr>
              <a:t>mail,</a:t>
            </a:r>
            <a:r>
              <a:rPr sz="1300" spc="10" dirty="0">
                <a:latin typeface="Arial"/>
                <a:cs typeface="Arial"/>
              </a:rPr>
              <a:t> </a:t>
            </a:r>
            <a:r>
              <a:rPr sz="1300" spc="-5" dirty="0">
                <a:latin typeface="Arial"/>
                <a:cs typeface="Arial"/>
              </a:rPr>
              <a:t>the</a:t>
            </a:r>
            <a:r>
              <a:rPr sz="1300" spc="15" dirty="0">
                <a:latin typeface="Arial"/>
                <a:cs typeface="Arial"/>
              </a:rPr>
              <a:t> </a:t>
            </a:r>
            <a:r>
              <a:rPr sz="1300" spc="-5" dirty="0">
                <a:latin typeface="Arial"/>
                <a:cs typeface="Arial"/>
              </a:rPr>
              <a:t>call</a:t>
            </a:r>
            <a:r>
              <a:rPr sz="1300" spc="15" dirty="0">
                <a:latin typeface="Arial"/>
                <a:cs typeface="Arial"/>
              </a:rPr>
              <a:t> </a:t>
            </a:r>
            <a:r>
              <a:rPr sz="1300" spc="-10" dirty="0">
                <a:latin typeface="Arial"/>
                <a:cs typeface="Arial"/>
              </a:rPr>
              <a:t>will</a:t>
            </a:r>
            <a:r>
              <a:rPr sz="1300" spc="15" dirty="0">
                <a:latin typeface="Arial"/>
                <a:cs typeface="Arial"/>
              </a:rPr>
              <a:t> </a:t>
            </a:r>
            <a:r>
              <a:rPr sz="1300" spc="-5" dirty="0">
                <a:latin typeface="Arial"/>
                <a:cs typeface="Arial"/>
              </a:rPr>
              <a:t>be</a:t>
            </a:r>
            <a:r>
              <a:rPr sz="1300" spc="15" dirty="0">
                <a:latin typeface="Arial"/>
                <a:cs typeface="Arial"/>
              </a:rPr>
              <a:t> </a:t>
            </a:r>
            <a:r>
              <a:rPr sz="1300" spc="-5" dirty="0">
                <a:latin typeface="Arial"/>
                <a:cs typeface="Arial"/>
              </a:rPr>
              <a:t>routed</a:t>
            </a:r>
            <a:r>
              <a:rPr sz="1300" spc="40" dirty="0">
                <a:latin typeface="Arial"/>
                <a:cs typeface="Arial"/>
              </a:rPr>
              <a:t> </a:t>
            </a:r>
            <a:r>
              <a:rPr sz="1300" spc="-5" dirty="0">
                <a:latin typeface="Arial"/>
                <a:cs typeface="Arial"/>
              </a:rPr>
              <a:t>to</a:t>
            </a:r>
            <a:r>
              <a:rPr sz="1300" dirty="0">
                <a:latin typeface="Arial"/>
                <a:cs typeface="Arial"/>
              </a:rPr>
              <a:t> </a:t>
            </a:r>
            <a:r>
              <a:rPr sz="1300" spc="-5" dirty="0">
                <a:latin typeface="Arial"/>
                <a:cs typeface="Arial"/>
              </a:rPr>
              <a:t>the </a:t>
            </a:r>
            <a:r>
              <a:rPr sz="1300" spc="-345" dirty="0">
                <a:latin typeface="Arial"/>
                <a:cs typeface="Arial"/>
              </a:rPr>
              <a:t> </a:t>
            </a:r>
            <a:r>
              <a:rPr sz="1300" spc="-5" dirty="0">
                <a:latin typeface="Arial"/>
                <a:cs typeface="Arial"/>
              </a:rPr>
              <a:t>voice</a:t>
            </a:r>
            <a:r>
              <a:rPr sz="1300" spc="15" dirty="0">
                <a:latin typeface="Arial"/>
                <a:cs typeface="Arial"/>
              </a:rPr>
              <a:t> </a:t>
            </a:r>
            <a:r>
              <a:rPr sz="1300" spc="-5" dirty="0">
                <a:latin typeface="Arial"/>
                <a:cs typeface="Arial"/>
              </a:rPr>
              <a:t>mail</a:t>
            </a:r>
            <a:r>
              <a:rPr sz="1300" spc="5" dirty="0">
                <a:latin typeface="Arial"/>
                <a:cs typeface="Arial"/>
              </a:rPr>
              <a:t> </a:t>
            </a:r>
            <a:r>
              <a:rPr lang="en-GB" sz="1300" spc="-5" dirty="0">
                <a:latin typeface="Arial"/>
                <a:cs typeface="Arial"/>
              </a:rPr>
              <a:t>box.</a:t>
            </a:r>
            <a:endParaRPr sz="1300" dirty="0">
              <a:latin typeface="Arial"/>
              <a:cs typeface="Arial"/>
            </a:endParaRPr>
          </a:p>
          <a:p>
            <a:pPr marL="327025" indent="-250190">
              <a:lnSpc>
                <a:spcPct val="100000"/>
              </a:lnSpc>
              <a:spcBef>
                <a:spcPts val="780"/>
              </a:spcBef>
              <a:buChar char="•"/>
              <a:tabLst>
                <a:tab pos="327025" algn="l"/>
                <a:tab pos="327660" algn="l"/>
              </a:tabLst>
            </a:pPr>
            <a:r>
              <a:rPr sz="1300" spc="-5" dirty="0">
                <a:latin typeface="Arial"/>
                <a:cs typeface="Arial"/>
              </a:rPr>
              <a:t>If</a:t>
            </a:r>
            <a:r>
              <a:rPr sz="1300" spc="10" dirty="0">
                <a:latin typeface="Arial"/>
                <a:cs typeface="Arial"/>
              </a:rPr>
              <a:t> </a:t>
            </a:r>
            <a:r>
              <a:rPr lang="en-GB" sz="1300" spc="10" dirty="0">
                <a:latin typeface="Arial"/>
                <a:cs typeface="Arial"/>
              </a:rPr>
              <a:t>a </a:t>
            </a:r>
            <a:r>
              <a:rPr sz="1300" spc="-5" dirty="0">
                <a:latin typeface="Arial"/>
                <a:cs typeface="Arial"/>
              </a:rPr>
              <a:t>hunt</a:t>
            </a:r>
            <a:r>
              <a:rPr sz="1300" spc="10" dirty="0">
                <a:latin typeface="Arial"/>
                <a:cs typeface="Arial"/>
              </a:rPr>
              <a:t> </a:t>
            </a:r>
            <a:r>
              <a:rPr sz="1300" spc="-5" dirty="0">
                <a:latin typeface="Arial"/>
                <a:cs typeface="Arial"/>
              </a:rPr>
              <a:t>group</a:t>
            </a:r>
            <a:r>
              <a:rPr sz="1300" spc="40" dirty="0">
                <a:latin typeface="Arial"/>
                <a:cs typeface="Arial"/>
              </a:rPr>
              <a:t> </a:t>
            </a:r>
            <a:r>
              <a:rPr sz="1300" spc="-5" dirty="0">
                <a:latin typeface="Arial"/>
                <a:cs typeface="Arial"/>
              </a:rPr>
              <a:t>member</a:t>
            </a:r>
            <a:r>
              <a:rPr sz="1300" spc="40" dirty="0">
                <a:latin typeface="Arial"/>
                <a:cs typeface="Arial"/>
              </a:rPr>
              <a:t> </a:t>
            </a:r>
            <a:r>
              <a:rPr sz="1300" spc="-5" dirty="0">
                <a:latin typeface="Arial"/>
                <a:cs typeface="Arial"/>
              </a:rPr>
              <a:t>dial</a:t>
            </a:r>
            <a:r>
              <a:rPr lang="en-GB" sz="1300" spc="-5" dirty="0">
                <a:latin typeface="Arial"/>
                <a:cs typeface="Arial"/>
              </a:rPr>
              <a:t>s</a:t>
            </a:r>
            <a:r>
              <a:rPr sz="1300" spc="10" dirty="0">
                <a:latin typeface="Arial"/>
                <a:cs typeface="Arial"/>
              </a:rPr>
              <a:t> </a:t>
            </a:r>
            <a:r>
              <a:rPr sz="1300" spc="-5" dirty="0">
                <a:latin typeface="Arial"/>
                <a:cs typeface="Arial"/>
              </a:rPr>
              <a:t>Hunt</a:t>
            </a:r>
            <a:r>
              <a:rPr sz="1300" spc="10" dirty="0">
                <a:latin typeface="Arial"/>
                <a:cs typeface="Arial"/>
              </a:rPr>
              <a:t> </a:t>
            </a:r>
            <a:r>
              <a:rPr sz="1300" spc="-5" dirty="0">
                <a:latin typeface="Arial"/>
                <a:cs typeface="Arial"/>
              </a:rPr>
              <a:t>Group</a:t>
            </a:r>
            <a:r>
              <a:rPr sz="1300" spc="25" dirty="0">
                <a:latin typeface="Arial"/>
                <a:cs typeface="Arial"/>
              </a:rPr>
              <a:t> </a:t>
            </a:r>
            <a:r>
              <a:rPr sz="1300" spc="-5" dirty="0">
                <a:latin typeface="Arial"/>
                <a:cs typeface="Arial"/>
              </a:rPr>
              <a:t>Forward</a:t>
            </a:r>
            <a:r>
              <a:rPr sz="1300" spc="80" dirty="0">
                <a:latin typeface="Arial"/>
                <a:cs typeface="Arial"/>
              </a:rPr>
              <a:t> </a:t>
            </a:r>
            <a:r>
              <a:rPr sz="1300" spc="-5" dirty="0">
                <a:latin typeface="Arial"/>
                <a:cs typeface="Arial"/>
              </a:rPr>
              <a:t>(Cancel)</a:t>
            </a:r>
            <a:r>
              <a:rPr sz="1300" spc="25" dirty="0">
                <a:latin typeface="Arial"/>
                <a:cs typeface="Arial"/>
              </a:rPr>
              <a:t> </a:t>
            </a:r>
            <a:r>
              <a:rPr sz="1300" spc="-10" dirty="0">
                <a:latin typeface="Arial"/>
                <a:cs typeface="Arial"/>
              </a:rPr>
              <a:t>feature</a:t>
            </a:r>
            <a:r>
              <a:rPr sz="1300" spc="40" dirty="0">
                <a:latin typeface="Arial"/>
                <a:cs typeface="Arial"/>
              </a:rPr>
              <a:t> </a:t>
            </a:r>
            <a:r>
              <a:rPr sz="1300" spc="-10" dirty="0">
                <a:latin typeface="Arial"/>
                <a:cs typeface="Arial"/>
              </a:rPr>
              <a:t>code</a:t>
            </a:r>
            <a:r>
              <a:rPr sz="1300" spc="25" dirty="0">
                <a:latin typeface="Arial"/>
                <a:cs typeface="Arial"/>
              </a:rPr>
              <a:t> </a:t>
            </a:r>
            <a:r>
              <a:rPr sz="1300" spc="-5" dirty="0">
                <a:latin typeface="Arial"/>
                <a:cs typeface="Arial"/>
              </a:rPr>
              <a:t>+</a:t>
            </a:r>
            <a:r>
              <a:rPr sz="1300" spc="5" dirty="0">
                <a:latin typeface="Arial"/>
                <a:cs typeface="Arial"/>
              </a:rPr>
              <a:t> </a:t>
            </a:r>
            <a:r>
              <a:rPr sz="1300" spc="-10" dirty="0">
                <a:latin typeface="Arial"/>
                <a:cs typeface="Arial"/>
              </a:rPr>
              <a:t>hunt</a:t>
            </a:r>
            <a:r>
              <a:rPr sz="1300" spc="20" dirty="0">
                <a:latin typeface="Arial"/>
                <a:cs typeface="Arial"/>
              </a:rPr>
              <a:t> </a:t>
            </a:r>
            <a:r>
              <a:rPr sz="1300" spc="-10" dirty="0">
                <a:latin typeface="Arial"/>
                <a:cs typeface="Arial"/>
              </a:rPr>
              <a:t>group</a:t>
            </a:r>
            <a:r>
              <a:rPr sz="1300" spc="30" dirty="0">
                <a:latin typeface="Arial"/>
                <a:cs typeface="Arial"/>
              </a:rPr>
              <a:t> </a:t>
            </a:r>
            <a:r>
              <a:rPr sz="1300" spc="-10" dirty="0">
                <a:latin typeface="Arial"/>
                <a:cs typeface="Arial"/>
              </a:rPr>
              <a:t>number</a:t>
            </a:r>
            <a:r>
              <a:rPr sz="1300" spc="70" dirty="0">
                <a:latin typeface="Arial"/>
                <a:cs typeface="Arial"/>
              </a:rPr>
              <a:t> </a:t>
            </a:r>
            <a:r>
              <a:rPr sz="1300" spc="-5" dirty="0">
                <a:latin typeface="Arial"/>
                <a:cs typeface="Arial"/>
              </a:rPr>
              <a:t>#,</a:t>
            </a:r>
            <a:r>
              <a:rPr sz="1300" dirty="0">
                <a:latin typeface="Arial"/>
                <a:cs typeface="Arial"/>
              </a:rPr>
              <a:t> </a:t>
            </a:r>
            <a:r>
              <a:rPr lang="en-GB" sz="1300" dirty="0">
                <a:latin typeface="Arial"/>
                <a:cs typeface="Arial"/>
              </a:rPr>
              <a:t>the </a:t>
            </a:r>
            <a:r>
              <a:rPr sz="1300" spc="-10" dirty="0">
                <a:latin typeface="Arial"/>
                <a:cs typeface="Arial"/>
              </a:rPr>
              <a:t>forward</a:t>
            </a:r>
            <a:r>
              <a:rPr sz="1300" spc="55" dirty="0">
                <a:latin typeface="Arial"/>
                <a:cs typeface="Arial"/>
              </a:rPr>
              <a:t> </a:t>
            </a:r>
            <a:r>
              <a:rPr sz="1300" spc="-10" dirty="0">
                <a:latin typeface="Arial"/>
                <a:cs typeface="Arial"/>
              </a:rPr>
              <a:t>setting</a:t>
            </a:r>
            <a:r>
              <a:rPr sz="1300" spc="25" dirty="0">
                <a:latin typeface="Arial"/>
                <a:cs typeface="Arial"/>
              </a:rPr>
              <a:t> </a:t>
            </a:r>
            <a:r>
              <a:rPr sz="1300" spc="-10" dirty="0">
                <a:latin typeface="Arial"/>
                <a:cs typeface="Arial"/>
              </a:rPr>
              <a:t>is</a:t>
            </a:r>
            <a:endParaRPr sz="1300" dirty="0">
              <a:latin typeface="Arial"/>
              <a:cs typeface="Arial"/>
            </a:endParaRPr>
          </a:p>
          <a:p>
            <a:pPr marL="327025">
              <a:lnSpc>
                <a:spcPct val="100000"/>
              </a:lnSpc>
              <a:spcBef>
                <a:spcPts val="780"/>
              </a:spcBef>
            </a:pPr>
            <a:r>
              <a:rPr sz="1300" spc="-10" dirty="0">
                <a:latin typeface="Arial"/>
                <a:cs typeface="Arial"/>
              </a:rPr>
              <a:t>cleared.</a:t>
            </a:r>
            <a:endParaRPr sz="1300" dirty="0">
              <a:latin typeface="Arial"/>
              <a:cs typeface="Arial"/>
            </a:endParaRPr>
          </a:p>
        </p:txBody>
      </p:sp>
    </p:spTree>
    <p:extLst>
      <p:ext uri="{BB962C8B-B14F-4D97-AF65-F5344CB8AC3E}">
        <p14:creationId xmlns:p14="http://schemas.microsoft.com/office/powerpoint/2010/main" val="343765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Hunt group forward via handset</a:t>
            </a:r>
          </a:p>
        </p:txBody>
      </p:sp>
      <p:sp>
        <p:nvSpPr>
          <p:cNvPr id="5" name="object 3">
            <a:extLst>
              <a:ext uri="{FF2B5EF4-FFF2-40B4-BE49-F238E27FC236}">
                <a16:creationId xmlns:a16="http://schemas.microsoft.com/office/drawing/2014/main" id="{5DCEDB67-1CA1-48B9-BA71-9292A39FE778}"/>
              </a:ext>
            </a:extLst>
          </p:cNvPr>
          <p:cNvSpPr txBox="1"/>
          <p:nvPr/>
        </p:nvSpPr>
        <p:spPr>
          <a:xfrm>
            <a:off x="609961" y="1037443"/>
            <a:ext cx="8305800" cy="60414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Configuration</a:t>
            </a:r>
            <a:endParaRPr sz="1800" dirty="0">
              <a:latin typeface="Arial"/>
              <a:cs typeface="Arial"/>
            </a:endParaRPr>
          </a:p>
          <a:p>
            <a:pPr marL="76835" marR="5080">
              <a:lnSpc>
                <a:spcPct val="150000"/>
              </a:lnSpc>
              <a:spcBef>
                <a:spcPts val="415"/>
              </a:spcBef>
              <a:tabLst>
                <a:tab pos="327025" algn="l"/>
                <a:tab pos="327660" algn="l"/>
              </a:tabLst>
            </a:pPr>
            <a:r>
              <a:rPr sz="1300" spc="-5" dirty="0">
                <a:latin typeface="Arial"/>
                <a:cs typeface="Arial"/>
              </a:rPr>
              <a:t>For</a:t>
            </a:r>
            <a:r>
              <a:rPr sz="1300" spc="30" dirty="0">
                <a:latin typeface="Arial"/>
                <a:cs typeface="Arial"/>
              </a:rPr>
              <a:t> </a:t>
            </a:r>
            <a:r>
              <a:rPr sz="1300" spc="-5" dirty="0">
                <a:latin typeface="Arial"/>
                <a:cs typeface="Arial"/>
              </a:rPr>
              <a:t>new</a:t>
            </a:r>
            <a:r>
              <a:rPr sz="1300" spc="20" dirty="0">
                <a:latin typeface="Arial"/>
                <a:cs typeface="Arial"/>
              </a:rPr>
              <a:t> </a:t>
            </a:r>
            <a:r>
              <a:rPr sz="1300" spc="-15" dirty="0">
                <a:latin typeface="Arial"/>
                <a:cs typeface="Arial"/>
              </a:rPr>
              <a:t>customer</a:t>
            </a:r>
            <a:r>
              <a:rPr lang="en-GB" sz="1300" spc="-15" dirty="0">
                <a:latin typeface="Arial"/>
                <a:cs typeface="Arial"/>
              </a:rPr>
              <a:t>s</a:t>
            </a:r>
            <a:r>
              <a:rPr sz="1300" spc="-15" dirty="0">
                <a:latin typeface="Arial"/>
                <a:cs typeface="Arial"/>
              </a:rPr>
              <a:t>,</a:t>
            </a:r>
            <a:r>
              <a:rPr sz="1300" spc="40" dirty="0">
                <a:latin typeface="Arial"/>
                <a:cs typeface="Arial"/>
              </a:rPr>
              <a:t> </a:t>
            </a:r>
            <a:r>
              <a:rPr lang="en-GB" sz="1300" spc="-10" dirty="0">
                <a:latin typeface="Arial"/>
                <a:cs typeface="Arial"/>
              </a:rPr>
              <a:t>the feature code is added automatically</a:t>
            </a:r>
            <a:r>
              <a:rPr sz="1300" spc="20" dirty="0">
                <a:latin typeface="Arial"/>
                <a:cs typeface="Arial"/>
              </a:rPr>
              <a:t> </a:t>
            </a:r>
            <a:r>
              <a:rPr lang="en-GB" sz="1300" spc="-5" dirty="0">
                <a:latin typeface="Arial"/>
                <a:cs typeface="Arial"/>
              </a:rPr>
              <a:t>in Cloud v4</a:t>
            </a:r>
            <a:endParaRPr sz="1300" dirty="0">
              <a:latin typeface="Arial"/>
              <a:cs typeface="Arial"/>
            </a:endParaRPr>
          </a:p>
        </p:txBody>
      </p:sp>
      <p:sp>
        <p:nvSpPr>
          <p:cNvPr id="6" name="object 4">
            <a:extLst>
              <a:ext uri="{FF2B5EF4-FFF2-40B4-BE49-F238E27FC236}">
                <a16:creationId xmlns:a16="http://schemas.microsoft.com/office/drawing/2014/main" id="{F07C8DF5-497B-4787-9F78-53CAFDCB621A}"/>
              </a:ext>
            </a:extLst>
          </p:cNvPr>
          <p:cNvSpPr txBox="1"/>
          <p:nvPr/>
        </p:nvSpPr>
        <p:spPr>
          <a:xfrm>
            <a:off x="674882" y="3630819"/>
            <a:ext cx="9570331" cy="575927"/>
          </a:xfrm>
          <a:prstGeom prst="rect">
            <a:avLst/>
          </a:prstGeom>
        </p:spPr>
        <p:txBody>
          <a:bodyPr vert="horz" wrap="square" lIns="0" tIns="12700" rIns="0" bIns="0" rtlCol="0">
            <a:spAutoFit/>
          </a:bodyPr>
          <a:lstStyle/>
          <a:p>
            <a:pPr marL="12065" marR="5080">
              <a:lnSpc>
                <a:spcPct val="150000"/>
              </a:lnSpc>
              <a:spcBef>
                <a:spcPts val="100"/>
              </a:spcBef>
              <a:tabLst>
                <a:tab pos="262255" algn="l"/>
                <a:tab pos="262890" algn="l"/>
              </a:tabLst>
            </a:pPr>
            <a:r>
              <a:rPr sz="1300" spc="-5" dirty="0">
                <a:latin typeface="Arial"/>
                <a:cs typeface="Arial"/>
              </a:rPr>
              <a:t>For</a:t>
            </a:r>
            <a:r>
              <a:rPr sz="1300" spc="25" dirty="0">
                <a:latin typeface="Arial"/>
                <a:cs typeface="Arial"/>
              </a:rPr>
              <a:t> </a:t>
            </a:r>
            <a:r>
              <a:rPr sz="1300" spc="-5" dirty="0">
                <a:latin typeface="Arial"/>
                <a:cs typeface="Arial"/>
              </a:rPr>
              <a:t>existing</a:t>
            </a:r>
            <a:r>
              <a:rPr sz="1300" spc="35" dirty="0">
                <a:latin typeface="Arial"/>
                <a:cs typeface="Arial"/>
              </a:rPr>
              <a:t> </a:t>
            </a:r>
            <a:r>
              <a:rPr sz="1300" spc="-15" dirty="0">
                <a:latin typeface="Arial"/>
                <a:cs typeface="Arial"/>
              </a:rPr>
              <a:t>customer</a:t>
            </a:r>
            <a:r>
              <a:rPr lang="en-GB" sz="1300" spc="-15" dirty="0">
                <a:latin typeface="Arial"/>
                <a:cs typeface="Arial"/>
              </a:rPr>
              <a:t>s</a:t>
            </a:r>
            <a:r>
              <a:rPr sz="1300" spc="-15" dirty="0">
                <a:latin typeface="Arial"/>
                <a:cs typeface="Arial"/>
              </a:rPr>
              <a:t>,</a:t>
            </a:r>
            <a:r>
              <a:rPr sz="1300" spc="40" dirty="0">
                <a:latin typeface="Arial"/>
                <a:cs typeface="Arial"/>
              </a:rPr>
              <a:t> </a:t>
            </a:r>
            <a:r>
              <a:rPr lang="en-GB" sz="1300" spc="-10" dirty="0">
                <a:latin typeface="Arial"/>
                <a:cs typeface="Arial"/>
              </a:rPr>
              <a:t>a new </a:t>
            </a:r>
            <a:r>
              <a:rPr sz="1300" spc="-5" dirty="0">
                <a:latin typeface="Arial"/>
                <a:cs typeface="Arial"/>
              </a:rPr>
              <a:t>feature</a:t>
            </a:r>
            <a:r>
              <a:rPr sz="1300" spc="25" dirty="0">
                <a:latin typeface="Arial"/>
                <a:cs typeface="Arial"/>
              </a:rPr>
              <a:t> </a:t>
            </a:r>
            <a:r>
              <a:rPr sz="1300" spc="-5" dirty="0">
                <a:latin typeface="Arial"/>
                <a:cs typeface="Arial"/>
              </a:rPr>
              <a:t>code</a:t>
            </a:r>
            <a:r>
              <a:rPr sz="1300" spc="20" dirty="0">
                <a:latin typeface="Arial"/>
                <a:cs typeface="Arial"/>
              </a:rPr>
              <a:t> </a:t>
            </a:r>
            <a:r>
              <a:rPr sz="1300" spc="-5" dirty="0">
                <a:latin typeface="Arial"/>
                <a:cs typeface="Arial"/>
              </a:rPr>
              <a:t>need</a:t>
            </a:r>
            <a:r>
              <a:rPr lang="en-GB" sz="1300" spc="-5" dirty="0">
                <a:latin typeface="Arial"/>
                <a:cs typeface="Arial"/>
              </a:rPr>
              <a:t>s</a:t>
            </a:r>
            <a:r>
              <a:rPr sz="1300" spc="20" dirty="0">
                <a:latin typeface="Arial"/>
                <a:cs typeface="Arial"/>
              </a:rPr>
              <a:t> </a:t>
            </a:r>
            <a:r>
              <a:rPr sz="1300" spc="-5" dirty="0">
                <a:latin typeface="Arial"/>
                <a:cs typeface="Arial"/>
              </a:rPr>
              <a:t>to</a:t>
            </a:r>
            <a:r>
              <a:rPr sz="1300" spc="10" dirty="0">
                <a:latin typeface="Arial"/>
                <a:cs typeface="Arial"/>
              </a:rPr>
              <a:t> </a:t>
            </a:r>
            <a:r>
              <a:rPr sz="1300" spc="-5" dirty="0">
                <a:latin typeface="Arial"/>
                <a:cs typeface="Arial"/>
              </a:rPr>
              <a:t>be</a:t>
            </a:r>
            <a:r>
              <a:rPr sz="1300" spc="15" dirty="0">
                <a:latin typeface="Arial"/>
                <a:cs typeface="Arial"/>
              </a:rPr>
              <a:t> </a:t>
            </a:r>
            <a:r>
              <a:rPr sz="1300" spc="-5" dirty="0">
                <a:latin typeface="Arial"/>
                <a:cs typeface="Arial"/>
              </a:rPr>
              <a:t>added</a:t>
            </a:r>
            <a:r>
              <a:rPr lang="en-GB" sz="1300" spc="20" dirty="0">
                <a:latin typeface="Arial"/>
                <a:cs typeface="Arial"/>
              </a:rPr>
              <a:t>. In the customer </a:t>
            </a:r>
            <a:r>
              <a:rPr lang="en-GB" sz="1300" spc="-5" dirty="0">
                <a:latin typeface="Arial"/>
                <a:cs typeface="Arial"/>
              </a:rPr>
              <a:t>manager portal, go to Feature Codes in the Company dropdown. Then go to add and find Hunt Group Forward in the list and add a feature code for both of the options.</a:t>
            </a:r>
            <a:endParaRPr sz="1300" dirty="0">
              <a:latin typeface="Arial"/>
              <a:cs typeface="Arial"/>
            </a:endParaRPr>
          </a:p>
        </p:txBody>
      </p:sp>
      <p:grpSp>
        <p:nvGrpSpPr>
          <p:cNvPr id="10" name="object 7">
            <a:extLst>
              <a:ext uri="{FF2B5EF4-FFF2-40B4-BE49-F238E27FC236}">
                <a16:creationId xmlns:a16="http://schemas.microsoft.com/office/drawing/2014/main" id="{69699E96-B8D3-4623-9EA3-CCB1F9C2D716}"/>
              </a:ext>
            </a:extLst>
          </p:cNvPr>
          <p:cNvGrpSpPr/>
          <p:nvPr/>
        </p:nvGrpSpPr>
        <p:grpSpPr>
          <a:xfrm>
            <a:off x="674882" y="1778771"/>
            <a:ext cx="4696460" cy="1725930"/>
            <a:chOff x="1634707" y="1599359"/>
            <a:chExt cx="4696460" cy="1725930"/>
          </a:xfrm>
        </p:grpSpPr>
        <p:pic>
          <p:nvPicPr>
            <p:cNvPr id="11" name="object 8">
              <a:extLst>
                <a:ext uri="{FF2B5EF4-FFF2-40B4-BE49-F238E27FC236}">
                  <a16:creationId xmlns:a16="http://schemas.microsoft.com/office/drawing/2014/main" id="{FFF76AB1-2533-4A6E-8807-4C03821B89C1}"/>
                </a:ext>
              </a:extLst>
            </p:cNvPr>
            <p:cNvPicPr/>
            <p:nvPr/>
          </p:nvPicPr>
          <p:blipFill>
            <a:blip r:embed="rId2" cstate="print"/>
            <a:stretch>
              <a:fillRect/>
            </a:stretch>
          </p:blipFill>
          <p:spPr>
            <a:xfrm>
              <a:off x="1634707" y="1599359"/>
              <a:ext cx="4695929" cy="1725324"/>
            </a:xfrm>
            <a:prstGeom prst="rect">
              <a:avLst/>
            </a:prstGeom>
          </p:spPr>
        </p:pic>
        <p:sp>
          <p:nvSpPr>
            <p:cNvPr id="12" name="object 9">
              <a:extLst>
                <a:ext uri="{FF2B5EF4-FFF2-40B4-BE49-F238E27FC236}">
                  <a16:creationId xmlns:a16="http://schemas.microsoft.com/office/drawing/2014/main" id="{AE7003DF-5128-4C4D-8C1C-EB34B0D826A5}"/>
                </a:ext>
              </a:extLst>
            </p:cNvPr>
            <p:cNvSpPr/>
            <p:nvPr/>
          </p:nvSpPr>
          <p:spPr>
            <a:xfrm>
              <a:off x="1761743" y="2612136"/>
              <a:ext cx="4436745" cy="294640"/>
            </a:xfrm>
            <a:custGeom>
              <a:avLst/>
              <a:gdLst/>
              <a:ahLst/>
              <a:cxnLst/>
              <a:rect l="l" t="t" r="r" b="b"/>
              <a:pathLst>
                <a:path w="4436745" h="294639">
                  <a:moveTo>
                    <a:pt x="0" y="294132"/>
                  </a:moveTo>
                  <a:lnTo>
                    <a:pt x="4436363" y="294132"/>
                  </a:lnTo>
                  <a:lnTo>
                    <a:pt x="4436363" y="0"/>
                  </a:lnTo>
                  <a:lnTo>
                    <a:pt x="0" y="0"/>
                  </a:lnTo>
                  <a:lnTo>
                    <a:pt x="0" y="294132"/>
                  </a:lnTo>
                  <a:close/>
                </a:path>
              </a:pathLst>
            </a:custGeom>
            <a:ln w="12700">
              <a:solidFill>
                <a:srgbClr val="FF0000"/>
              </a:solidFill>
            </a:ln>
          </p:spPr>
          <p:txBody>
            <a:bodyPr wrap="square" lIns="0" tIns="0" rIns="0" bIns="0" rtlCol="0"/>
            <a:lstStyle/>
            <a:p>
              <a:endParaRPr/>
            </a:p>
          </p:txBody>
        </p:sp>
      </p:grpSp>
      <p:grpSp>
        <p:nvGrpSpPr>
          <p:cNvPr id="13" name="object 10">
            <a:extLst>
              <a:ext uri="{FF2B5EF4-FFF2-40B4-BE49-F238E27FC236}">
                <a16:creationId xmlns:a16="http://schemas.microsoft.com/office/drawing/2014/main" id="{08B88C56-61D9-4F18-A71D-0030A69CB0B0}"/>
              </a:ext>
            </a:extLst>
          </p:cNvPr>
          <p:cNvGrpSpPr/>
          <p:nvPr/>
        </p:nvGrpSpPr>
        <p:grpSpPr>
          <a:xfrm>
            <a:off x="609961" y="4458983"/>
            <a:ext cx="5668010" cy="1899285"/>
            <a:chOff x="1229867" y="4138810"/>
            <a:chExt cx="5668010" cy="1899285"/>
          </a:xfrm>
        </p:grpSpPr>
        <p:pic>
          <p:nvPicPr>
            <p:cNvPr id="14" name="object 11">
              <a:extLst>
                <a:ext uri="{FF2B5EF4-FFF2-40B4-BE49-F238E27FC236}">
                  <a16:creationId xmlns:a16="http://schemas.microsoft.com/office/drawing/2014/main" id="{6FB917C6-9B0E-409F-BB96-549FEE613582}"/>
                </a:ext>
              </a:extLst>
            </p:cNvPr>
            <p:cNvPicPr/>
            <p:nvPr/>
          </p:nvPicPr>
          <p:blipFill>
            <a:blip r:embed="rId3" cstate="print"/>
            <a:stretch>
              <a:fillRect/>
            </a:stretch>
          </p:blipFill>
          <p:spPr>
            <a:xfrm>
              <a:off x="1229867" y="4138810"/>
              <a:ext cx="5667756" cy="1899277"/>
            </a:xfrm>
            <a:prstGeom prst="rect">
              <a:avLst/>
            </a:prstGeom>
          </p:spPr>
        </p:pic>
        <p:sp>
          <p:nvSpPr>
            <p:cNvPr id="15" name="object 12">
              <a:extLst>
                <a:ext uri="{FF2B5EF4-FFF2-40B4-BE49-F238E27FC236}">
                  <a16:creationId xmlns:a16="http://schemas.microsoft.com/office/drawing/2014/main" id="{88931D80-63AE-4EB7-A81D-00E04D362981}"/>
                </a:ext>
              </a:extLst>
            </p:cNvPr>
            <p:cNvSpPr/>
            <p:nvPr/>
          </p:nvSpPr>
          <p:spPr>
            <a:xfrm>
              <a:off x="2869691" y="5667756"/>
              <a:ext cx="1403985" cy="203200"/>
            </a:xfrm>
            <a:custGeom>
              <a:avLst/>
              <a:gdLst/>
              <a:ahLst/>
              <a:cxnLst/>
              <a:rect l="l" t="t" r="r" b="b"/>
              <a:pathLst>
                <a:path w="1403985" h="203200">
                  <a:moveTo>
                    <a:pt x="0" y="202692"/>
                  </a:moveTo>
                  <a:lnTo>
                    <a:pt x="1403604" y="202692"/>
                  </a:lnTo>
                  <a:lnTo>
                    <a:pt x="1403604" y="0"/>
                  </a:lnTo>
                  <a:lnTo>
                    <a:pt x="0" y="0"/>
                  </a:lnTo>
                  <a:lnTo>
                    <a:pt x="0" y="202692"/>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114934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Cloud v4 Feature Overview</a:t>
            </a:r>
          </a:p>
        </p:txBody>
      </p:sp>
      <p:sp>
        <p:nvSpPr>
          <p:cNvPr id="3" name="object 3">
            <a:extLst>
              <a:ext uri="{FF2B5EF4-FFF2-40B4-BE49-F238E27FC236}">
                <a16:creationId xmlns:a16="http://schemas.microsoft.com/office/drawing/2014/main" id="{46A5EBDF-EF1B-4854-B060-AA3EE2A0CA05}"/>
              </a:ext>
            </a:extLst>
          </p:cNvPr>
          <p:cNvSpPr txBox="1"/>
          <p:nvPr/>
        </p:nvSpPr>
        <p:spPr>
          <a:xfrm>
            <a:off x="609961" y="1061659"/>
            <a:ext cx="8554085" cy="4456348"/>
          </a:xfrm>
          <a:prstGeom prst="rect">
            <a:avLst/>
          </a:prstGeom>
        </p:spPr>
        <p:txBody>
          <a:bodyPr vert="horz" wrap="square" lIns="0" tIns="125730" rIns="0" bIns="0" rtlCol="0">
            <a:spAutoFit/>
          </a:bodyPr>
          <a:lstStyle/>
          <a:p>
            <a:pPr marL="298450" indent="-285750">
              <a:lnSpc>
                <a:spcPct val="100000"/>
              </a:lnSpc>
              <a:spcBef>
                <a:spcPts val="990"/>
              </a:spcBef>
              <a:buFont typeface="Arial" panose="020B0604020202020204" pitchFamily="34" charset="0"/>
              <a:buChar char="•"/>
            </a:pPr>
            <a:r>
              <a:rPr lang="en-GB" sz="1800" b="1" spc="-10" dirty="0">
                <a:latin typeface="Arial"/>
                <a:cs typeface="Arial"/>
              </a:rPr>
              <a:t>Ability to use the cloud as a trunk on an on-premise PBX</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Link customers on the same CM together using Customer Groups</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Upgrade user licenses</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Lite User License</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1080i Handset</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DDI Alpha Tagging and bulk change</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Digit conversion / LCR</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IP </a:t>
            </a:r>
            <a:r>
              <a:rPr lang="en-GB" sz="1800" b="1" spc="-10" dirty="0" err="1">
                <a:latin typeface="Arial"/>
                <a:cs typeface="Arial"/>
              </a:rPr>
              <a:t>Dect</a:t>
            </a:r>
            <a:r>
              <a:rPr lang="en-GB" sz="1800" b="1" spc="-10" dirty="0">
                <a:latin typeface="Arial"/>
                <a:cs typeface="Arial"/>
              </a:rPr>
              <a:t> multi-client</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Shared line portal config for auto dialling voicemail</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Hunt group forward via handset</a:t>
            </a:r>
          </a:p>
          <a:p>
            <a:pPr marL="298450" indent="-285750">
              <a:lnSpc>
                <a:spcPct val="100000"/>
              </a:lnSpc>
              <a:spcBef>
                <a:spcPts val="990"/>
              </a:spcBef>
              <a:buFont typeface="Arial" panose="020B0604020202020204" pitchFamily="34" charset="0"/>
              <a:buChar char="•"/>
            </a:pPr>
            <a:r>
              <a:rPr lang="en-GB" sz="1800" b="1" spc="-10" dirty="0">
                <a:latin typeface="Arial"/>
                <a:cs typeface="Arial"/>
              </a:rPr>
              <a:t>Breakout from personal voicemail</a:t>
            </a:r>
          </a:p>
        </p:txBody>
      </p:sp>
    </p:spTree>
    <p:extLst>
      <p:ext uri="{BB962C8B-B14F-4D97-AF65-F5344CB8AC3E}">
        <p14:creationId xmlns:p14="http://schemas.microsoft.com/office/powerpoint/2010/main" val="17371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Call recording on internal calls</a:t>
            </a:r>
          </a:p>
        </p:txBody>
      </p:sp>
      <p:sp>
        <p:nvSpPr>
          <p:cNvPr id="4" name="object 4">
            <a:extLst>
              <a:ext uri="{FF2B5EF4-FFF2-40B4-BE49-F238E27FC236}">
                <a16:creationId xmlns:a16="http://schemas.microsoft.com/office/drawing/2014/main" id="{0F1A698D-3140-4ECA-9570-25CC7591A92A}"/>
              </a:ext>
            </a:extLst>
          </p:cNvPr>
          <p:cNvSpPr txBox="1"/>
          <p:nvPr/>
        </p:nvSpPr>
        <p:spPr>
          <a:xfrm>
            <a:off x="937519" y="1395982"/>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5" name="object 5">
            <a:extLst>
              <a:ext uri="{FF2B5EF4-FFF2-40B4-BE49-F238E27FC236}">
                <a16:creationId xmlns:a16="http://schemas.microsoft.com/office/drawing/2014/main" id="{6C9E8D95-0952-45E4-A9A7-714063976ABE}"/>
              </a:ext>
            </a:extLst>
          </p:cNvPr>
          <p:cNvSpPr txBox="1"/>
          <p:nvPr/>
        </p:nvSpPr>
        <p:spPr>
          <a:xfrm>
            <a:off x="2866750" y="1365248"/>
            <a:ext cx="524383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&gt;</a:t>
            </a:r>
            <a:r>
              <a:rPr sz="1300" spc="5" dirty="0">
                <a:latin typeface="Arial"/>
                <a:cs typeface="Arial"/>
              </a:rPr>
              <a:t> </a:t>
            </a:r>
            <a:r>
              <a:rPr sz="1300" spc="-5" dirty="0">
                <a:latin typeface="Arial"/>
                <a:cs typeface="Arial"/>
              </a:rPr>
              <a:t>User</a:t>
            </a:r>
            <a:r>
              <a:rPr sz="1300" spc="15"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Setup</a:t>
            </a:r>
            <a:r>
              <a:rPr sz="1300" spc="20"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Feature</a:t>
            </a:r>
            <a:r>
              <a:rPr sz="1300" spc="35" dirty="0">
                <a:latin typeface="Arial"/>
                <a:cs typeface="Arial"/>
              </a:rPr>
              <a:t> </a:t>
            </a:r>
            <a:r>
              <a:rPr sz="1300" spc="-5" dirty="0">
                <a:latin typeface="Arial"/>
                <a:cs typeface="Arial"/>
              </a:rPr>
              <a:t>tab</a:t>
            </a:r>
            <a:r>
              <a:rPr sz="1300" spc="5"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Call</a:t>
            </a:r>
            <a:r>
              <a:rPr sz="1300" dirty="0">
                <a:latin typeface="Arial"/>
                <a:cs typeface="Arial"/>
              </a:rPr>
              <a:t> </a:t>
            </a:r>
            <a:r>
              <a:rPr sz="1300" spc="-5" dirty="0">
                <a:latin typeface="Arial"/>
                <a:cs typeface="Arial"/>
              </a:rPr>
              <a:t>Recording</a:t>
            </a:r>
            <a:r>
              <a:rPr sz="1300" spc="30" dirty="0">
                <a:latin typeface="Arial"/>
                <a:cs typeface="Arial"/>
              </a:rPr>
              <a:t> </a:t>
            </a:r>
            <a:r>
              <a:rPr sz="1300" spc="-5" dirty="0">
                <a:latin typeface="Arial"/>
                <a:cs typeface="Arial"/>
              </a:rPr>
              <a:t>&gt;</a:t>
            </a:r>
            <a:r>
              <a:rPr sz="1300" spc="-60" dirty="0">
                <a:latin typeface="Arial"/>
                <a:cs typeface="Arial"/>
              </a:rPr>
              <a:t> </a:t>
            </a:r>
            <a:r>
              <a:rPr sz="1300" spc="-5" dirty="0">
                <a:latin typeface="Arial"/>
                <a:cs typeface="Arial"/>
              </a:rPr>
              <a:t>ACR</a:t>
            </a:r>
            <a:r>
              <a:rPr sz="1300" spc="15" dirty="0">
                <a:latin typeface="Arial"/>
                <a:cs typeface="Arial"/>
              </a:rPr>
              <a:t> </a:t>
            </a:r>
            <a:r>
              <a:rPr sz="1300" spc="-5" dirty="0">
                <a:latin typeface="Arial"/>
                <a:cs typeface="Arial"/>
              </a:rPr>
              <a:t>&gt; Call</a:t>
            </a:r>
            <a:r>
              <a:rPr sz="1300" spc="-10" dirty="0">
                <a:latin typeface="Arial"/>
                <a:cs typeface="Arial"/>
              </a:rPr>
              <a:t> </a:t>
            </a:r>
            <a:r>
              <a:rPr sz="1300" spc="-25" dirty="0">
                <a:latin typeface="Arial"/>
                <a:cs typeface="Arial"/>
              </a:rPr>
              <a:t>Type</a:t>
            </a:r>
            <a:endParaRPr sz="1300" dirty="0">
              <a:latin typeface="Arial"/>
              <a:cs typeface="Arial"/>
            </a:endParaRPr>
          </a:p>
        </p:txBody>
      </p:sp>
      <p:sp>
        <p:nvSpPr>
          <p:cNvPr id="6" name="object 6">
            <a:extLst>
              <a:ext uri="{FF2B5EF4-FFF2-40B4-BE49-F238E27FC236}">
                <a16:creationId xmlns:a16="http://schemas.microsoft.com/office/drawing/2014/main" id="{7E9AEEB2-EEC7-4CA4-82E9-2287AD4080F3}"/>
              </a:ext>
            </a:extLst>
          </p:cNvPr>
          <p:cNvSpPr txBox="1"/>
          <p:nvPr/>
        </p:nvSpPr>
        <p:spPr>
          <a:xfrm>
            <a:off x="674883" y="1563369"/>
            <a:ext cx="7131930" cy="612347"/>
          </a:xfrm>
          <a:prstGeom prst="rect">
            <a:avLst/>
          </a:prstGeom>
        </p:spPr>
        <p:txBody>
          <a:bodyPr vert="horz" wrap="square" lIns="0" tIns="12065" rIns="0" bIns="0" rtlCol="0">
            <a:spAutoFit/>
          </a:bodyPr>
          <a:lstStyle/>
          <a:p>
            <a:pPr marL="262255" indent="-250190">
              <a:lnSpc>
                <a:spcPct val="100000"/>
              </a:lnSpc>
              <a:spcBef>
                <a:spcPts val="95"/>
              </a:spcBef>
              <a:buChar char="•"/>
              <a:tabLst>
                <a:tab pos="262255" algn="l"/>
                <a:tab pos="262890" algn="l"/>
              </a:tabLst>
            </a:pPr>
            <a:r>
              <a:rPr sz="1300" spc="5" dirty="0">
                <a:latin typeface="Arial"/>
                <a:cs typeface="Arial"/>
              </a:rPr>
              <a:t>When</a:t>
            </a:r>
            <a:r>
              <a:rPr lang="en-GB" sz="1300" spc="5" dirty="0">
                <a:latin typeface="Arial"/>
                <a:cs typeface="Arial"/>
              </a:rPr>
              <a:t> the</a:t>
            </a:r>
            <a:r>
              <a:rPr sz="1300" spc="-15" dirty="0">
                <a:latin typeface="Arial"/>
                <a:cs typeface="Arial"/>
              </a:rPr>
              <a:t> </a:t>
            </a:r>
            <a:r>
              <a:rPr sz="1300" spc="-5" dirty="0">
                <a:latin typeface="Arial"/>
                <a:cs typeface="Arial"/>
              </a:rPr>
              <a:t>call</a:t>
            </a:r>
            <a:r>
              <a:rPr sz="1300" dirty="0">
                <a:latin typeface="Arial"/>
                <a:cs typeface="Arial"/>
              </a:rPr>
              <a:t> </a:t>
            </a:r>
            <a:r>
              <a:rPr sz="1300" spc="-5" dirty="0">
                <a:latin typeface="Arial"/>
                <a:cs typeface="Arial"/>
              </a:rPr>
              <a:t>recording</a:t>
            </a:r>
            <a:r>
              <a:rPr sz="1300" spc="45" dirty="0">
                <a:latin typeface="Arial"/>
                <a:cs typeface="Arial"/>
              </a:rPr>
              <a:t> </a:t>
            </a:r>
            <a:r>
              <a:rPr sz="1300" spc="-10" dirty="0">
                <a:latin typeface="Arial"/>
                <a:cs typeface="Arial"/>
              </a:rPr>
              <a:t>type</a:t>
            </a:r>
            <a:r>
              <a:rPr sz="1300" spc="20" dirty="0">
                <a:latin typeface="Arial"/>
                <a:cs typeface="Arial"/>
              </a:rPr>
              <a:t> </a:t>
            </a:r>
            <a:r>
              <a:rPr sz="1300" spc="-5" dirty="0">
                <a:latin typeface="Arial"/>
                <a:cs typeface="Arial"/>
              </a:rPr>
              <a:t>is</a:t>
            </a:r>
            <a:r>
              <a:rPr sz="1300" spc="-70" dirty="0">
                <a:latin typeface="Arial"/>
                <a:cs typeface="Arial"/>
              </a:rPr>
              <a:t> </a:t>
            </a:r>
            <a:r>
              <a:rPr sz="1300" spc="-5" dirty="0">
                <a:latin typeface="Arial"/>
                <a:cs typeface="Arial"/>
              </a:rPr>
              <a:t>ACR,</a:t>
            </a:r>
            <a:r>
              <a:rPr sz="1300" spc="10" dirty="0">
                <a:latin typeface="Arial"/>
                <a:cs typeface="Arial"/>
              </a:rPr>
              <a:t> </a:t>
            </a:r>
            <a:r>
              <a:rPr lang="en-GB" sz="1300" spc="-5" dirty="0">
                <a:latin typeface="Arial"/>
                <a:cs typeface="Arial"/>
              </a:rPr>
              <a:t>There is now an option for All Call or Trunk Calls Only</a:t>
            </a:r>
            <a:r>
              <a:rPr sz="1300" spc="-5" dirty="0">
                <a:latin typeface="Arial"/>
                <a:cs typeface="Arial"/>
              </a:rPr>
              <a:t>.</a:t>
            </a:r>
            <a:endParaRPr sz="1300" dirty="0">
              <a:latin typeface="Arial"/>
              <a:cs typeface="Arial"/>
            </a:endParaRPr>
          </a:p>
          <a:p>
            <a:pPr marL="262255" indent="-250190">
              <a:lnSpc>
                <a:spcPct val="100000"/>
              </a:lnSpc>
              <a:buChar char="•"/>
              <a:tabLst>
                <a:tab pos="262255" algn="l"/>
                <a:tab pos="262890" algn="l"/>
              </a:tabLst>
            </a:pPr>
            <a:r>
              <a:rPr sz="1300" spc="-5" dirty="0">
                <a:latin typeface="Arial"/>
                <a:cs typeface="Arial"/>
              </a:rPr>
              <a:t>Option</a:t>
            </a:r>
            <a:r>
              <a:rPr sz="1300" spc="20" dirty="0">
                <a:latin typeface="Arial"/>
                <a:cs typeface="Arial"/>
              </a:rPr>
              <a:t> </a:t>
            </a:r>
            <a:r>
              <a:rPr sz="1300" spc="-5" dirty="0">
                <a:latin typeface="Arial"/>
                <a:cs typeface="Arial"/>
              </a:rPr>
              <a:t>1</a:t>
            </a:r>
            <a:r>
              <a:rPr sz="1300" spc="15" dirty="0">
                <a:latin typeface="Arial"/>
                <a:cs typeface="Arial"/>
              </a:rPr>
              <a:t> </a:t>
            </a:r>
            <a:r>
              <a:rPr sz="1300" spc="-5" dirty="0">
                <a:latin typeface="Arial"/>
                <a:cs typeface="Arial"/>
              </a:rPr>
              <a:t>(Default)</a:t>
            </a:r>
            <a:r>
              <a:rPr sz="1300" spc="30" dirty="0">
                <a:latin typeface="Arial"/>
                <a:cs typeface="Arial"/>
              </a:rPr>
              <a:t> </a:t>
            </a:r>
            <a:r>
              <a:rPr sz="1300" spc="-5" dirty="0">
                <a:latin typeface="Arial"/>
                <a:cs typeface="Arial"/>
              </a:rPr>
              <a:t>:</a:t>
            </a:r>
            <a:r>
              <a:rPr sz="1300" spc="-60" dirty="0">
                <a:latin typeface="Arial"/>
                <a:cs typeface="Arial"/>
              </a:rPr>
              <a:t> </a:t>
            </a:r>
            <a:r>
              <a:rPr sz="1300" spc="-5" dirty="0">
                <a:latin typeface="Arial"/>
                <a:cs typeface="Arial"/>
              </a:rPr>
              <a:t>All</a:t>
            </a:r>
            <a:r>
              <a:rPr sz="1300" spc="5" dirty="0">
                <a:latin typeface="Arial"/>
                <a:cs typeface="Arial"/>
              </a:rPr>
              <a:t> </a:t>
            </a:r>
            <a:r>
              <a:rPr sz="1300" spc="-5" dirty="0">
                <a:latin typeface="Arial"/>
                <a:cs typeface="Arial"/>
              </a:rPr>
              <a:t>Call</a:t>
            </a:r>
            <a:r>
              <a:rPr sz="1300" spc="15" dirty="0">
                <a:latin typeface="Arial"/>
                <a:cs typeface="Arial"/>
              </a:rPr>
              <a:t> </a:t>
            </a:r>
            <a:r>
              <a:rPr sz="1300" spc="-5" dirty="0">
                <a:latin typeface="Arial"/>
                <a:cs typeface="Arial"/>
              </a:rPr>
              <a:t>Recording</a:t>
            </a:r>
            <a:r>
              <a:rPr sz="1300" spc="50" dirty="0">
                <a:latin typeface="Arial"/>
                <a:cs typeface="Arial"/>
              </a:rPr>
              <a:t> </a:t>
            </a:r>
            <a:r>
              <a:rPr sz="1300" spc="-5" dirty="0">
                <a:latin typeface="Arial"/>
                <a:cs typeface="Arial"/>
              </a:rPr>
              <a:t>-</a:t>
            </a:r>
            <a:r>
              <a:rPr sz="1300" dirty="0">
                <a:latin typeface="Arial"/>
                <a:cs typeface="Arial"/>
              </a:rPr>
              <a:t> </a:t>
            </a:r>
            <a:r>
              <a:rPr sz="1300" spc="-5" dirty="0">
                <a:latin typeface="Arial"/>
                <a:cs typeface="Arial"/>
              </a:rPr>
              <a:t>Both</a:t>
            </a:r>
            <a:r>
              <a:rPr sz="1300" spc="15" dirty="0">
                <a:latin typeface="Arial"/>
                <a:cs typeface="Arial"/>
              </a:rPr>
              <a:t> </a:t>
            </a:r>
            <a:r>
              <a:rPr sz="1300" spc="-5" dirty="0">
                <a:latin typeface="Arial"/>
                <a:cs typeface="Arial"/>
              </a:rPr>
              <a:t>internal</a:t>
            </a:r>
            <a:r>
              <a:rPr sz="1300" spc="40" dirty="0">
                <a:latin typeface="Arial"/>
                <a:cs typeface="Arial"/>
              </a:rPr>
              <a:t> </a:t>
            </a:r>
            <a:r>
              <a:rPr sz="1300" spc="-5" dirty="0">
                <a:latin typeface="Arial"/>
                <a:cs typeface="Arial"/>
              </a:rPr>
              <a:t>calls</a:t>
            </a:r>
            <a:r>
              <a:rPr sz="1300" spc="15" dirty="0">
                <a:latin typeface="Arial"/>
                <a:cs typeface="Arial"/>
              </a:rPr>
              <a:t> </a:t>
            </a:r>
            <a:r>
              <a:rPr sz="1300" spc="-5" dirty="0">
                <a:latin typeface="Arial"/>
                <a:cs typeface="Arial"/>
              </a:rPr>
              <a:t>and</a:t>
            </a:r>
            <a:r>
              <a:rPr sz="1300" spc="10" dirty="0">
                <a:latin typeface="Arial"/>
                <a:cs typeface="Arial"/>
              </a:rPr>
              <a:t> </a:t>
            </a:r>
            <a:r>
              <a:rPr sz="1300" spc="-5" dirty="0">
                <a:latin typeface="Arial"/>
                <a:cs typeface="Arial"/>
              </a:rPr>
              <a:t>trunk</a:t>
            </a:r>
            <a:r>
              <a:rPr sz="1300" spc="30" dirty="0">
                <a:latin typeface="Arial"/>
                <a:cs typeface="Arial"/>
              </a:rPr>
              <a:t> </a:t>
            </a:r>
            <a:r>
              <a:rPr sz="1300" spc="-5" dirty="0">
                <a:latin typeface="Arial"/>
                <a:cs typeface="Arial"/>
              </a:rPr>
              <a:t>calls</a:t>
            </a:r>
            <a:r>
              <a:rPr sz="1300" spc="15" dirty="0">
                <a:latin typeface="Arial"/>
                <a:cs typeface="Arial"/>
              </a:rPr>
              <a:t> </a:t>
            </a:r>
            <a:r>
              <a:rPr sz="1300" spc="-5" dirty="0">
                <a:latin typeface="Arial"/>
                <a:cs typeface="Arial"/>
              </a:rPr>
              <a:t>are</a:t>
            </a:r>
            <a:r>
              <a:rPr sz="1300" spc="15" dirty="0">
                <a:latin typeface="Arial"/>
                <a:cs typeface="Arial"/>
              </a:rPr>
              <a:t> </a:t>
            </a:r>
            <a:r>
              <a:rPr sz="1300" spc="-5" dirty="0">
                <a:latin typeface="Arial"/>
                <a:cs typeface="Arial"/>
              </a:rPr>
              <a:t>recorded.</a:t>
            </a:r>
            <a:endParaRPr sz="1300" dirty="0">
              <a:latin typeface="Arial"/>
              <a:cs typeface="Arial"/>
            </a:endParaRPr>
          </a:p>
          <a:p>
            <a:pPr marL="262255" indent="-250190">
              <a:lnSpc>
                <a:spcPct val="100000"/>
              </a:lnSpc>
              <a:buChar char="•"/>
              <a:tabLst>
                <a:tab pos="262255" algn="l"/>
                <a:tab pos="262890" algn="l"/>
                <a:tab pos="1577975" algn="l"/>
              </a:tabLst>
            </a:pPr>
            <a:r>
              <a:rPr sz="1300" spc="-5" dirty="0">
                <a:latin typeface="Arial"/>
                <a:cs typeface="Arial"/>
              </a:rPr>
              <a:t>Option</a:t>
            </a:r>
            <a:r>
              <a:rPr sz="1300" spc="35" dirty="0">
                <a:latin typeface="Arial"/>
                <a:cs typeface="Arial"/>
              </a:rPr>
              <a:t> </a:t>
            </a:r>
            <a:r>
              <a:rPr sz="1300" spc="-5" dirty="0">
                <a:latin typeface="Arial"/>
                <a:cs typeface="Arial"/>
              </a:rPr>
              <a:t>2:</a:t>
            </a:r>
            <a:r>
              <a:rPr sz="1300" spc="-25" dirty="0">
                <a:latin typeface="Arial"/>
                <a:cs typeface="Arial"/>
              </a:rPr>
              <a:t> </a:t>
            </a:r>
            <a:r>
              <a:rPr sz="1300" spc="-15" dirty="0">
                <a:latin typeface="Arial"/>
                <a:cs typeface="Arial"/>
              </a:rPr>
              <a:t>Trunk</a:t>
            </a:r>
            <a:r>
              <a:rPr sz="1300" spc="10" dirty="0">
                <a:latin typeface="Arial"/>
                <a:cs typeface="Arial"/>
              </a:rPr>
              <a:t> </a:t>
            </a:r>
            <a:r>
              <a:rPr sz="1300" spc="-5" dirty="0">
                <a:latin typeface="Arial"/>
                <a:cs typeface="Arial"/>
              </a:rPr>
              <a:t>Call</a:t>
            </a:r>
            <a:r>
              <a:rPr sz="1300" spc="10" dirty="0">
                <a:latin typeface="Arial"/>
                <a:cs typeface="Arial"/>
              </a:rPr>
              <a:t> </a:t>
            </a:r>
            <a:r>
              <a:rPr sz="1300" spc="-5" dirty="0">
                <a:latin typeface="Arial"/>
                <a:cs typeface="Arial"/>
              </a:rPr>
              <a:t>Only</a:t>
            </a:r>
            <a:r>
              <a:rPr sz="1300" spc="30" dirty="0">
                <a:latin typeface="Arial"/>
                <a:cs typeface="Arial"/>
              </a:rPr>
              <a:t> </a:t>
            </a:r>
            <a:r>
              <a:rPr lang="en-GB" sz="1300" spc="-5" dirty="0">
                <a:latin typeface="Arial"/>
                <a:cs typeface="Arial"/>
              </a:rPr>
              <a:t>–</a:t>
            </a:r>
            <a:r>
              <a:rPr sz="1300" spc="15" dirty="0">
                <a:latin typeface="Arial"/>
                <a:cs typeface="Arial"/>
              </a:rPr>
              <a:t> </a:t>
            </a:r>
            <a:r>
              <a:rPr lang="en-GB" sz="1300" spc="15" dirty="0">
                <a:latin typeface="Arial"/>
                <a:cs typeface="Arial"/>
              </a:rPr>
              <a:t>Recording </a:t>
            </a:r>
            <a:r>
              <a:rPr sz="1300" spc="-10" dirty="0">
                <a:latin typeface="Arial"/>
                <a:cs typeface="Arial"/>
              </a:rPr>
              <a:t>disable</a:t>
            </a:r>
            <a:r>
              <a:rPr lang="en-GB" sz="1300" spc="25" dirty="0">
                <a:latin typeface="Arial"/>
                <a:cs typeface="Arial"/>
              </a:rPr>
              <a:t>d</a:t>
            </a:r>
            <a:r>
              <a:rPr sz="1300" spc="40" dirty="0">
                <a:latin typeface="Arial"/>
                <a:cs typeface="Arial"/>
              </a:rPr>
              <a:t> </a:t>
            </a:r>
            <a:r>
              <a:rPr sz="1300" spc="-5" dirty="0">
                <a:latin typeface="Arial"/>
                <a:cs typeface="Arial"/>
              </a:rPr>
              <a:t>for</a:t>
            </a:r>
            <a:r>
              <a:rPr sz="1300" spc="10" dirty="0">
                <a:latin typeface="Arial"/>
                <a:cs typeface="Arial"/>
              </a:rPr>
              <a:t> </a:t>
            </a:r>
            <a:r>
              <a:rPr sz="1300" spc="-10" dirty="0">
                <a:latin typeface="Arial"/>
                <a:cs typeface="Arial"/>
              </a:rPr>
              <a:t>internal</a:t>
            </a:r>
            <a:r>
              <a:rPr sz="1300" spc="40" dirty="0">
                <a:latin typeface="Arial"/>
                <a:cs typeface="Arial"/>
              </a:rPr>
              <a:t> </a:t>
            </a:r>
            <a:r>
              <a:rPr sz="1300" spc="-10" dirty="0">
                <a:latin typeface="Arial"/>
                <a:cs typeface="Arial"/>
              </a:rPr>
              <a:t>calls.</a:t>
            </a:r>
            <a:endParaRPr sz="1300" dirty="0">
              <a:latin typeface="Arial"/>
              <a:cs typeface="Arial"/>
            </a:endParaRPr>
          </a:p>
        </p:txBody>
      </p:sp>
      <p:grpSp>
        <p:nvGrpSpPr>
          <p:cNvPr id="8" name="object 7">
            <a:extLst>
              <a:ext uri="{FF2B5EF4-FFF2-40B4-BE49-F238E27FC236}">
                <a16:creationId xmlns:a16="http://schemas.microsoft.com/office/drawing/2014/main" id="{6FEBB029-7335-4A41-BAB3-195DF5D02311}"/>
              </a:ext>
            </a:extLst>
          </p:cNvPr>
          <p:cNvGrpSpPr/>
          <p:nvPr/>
        </p:nvGrpSpPr>
        <p:grpSpPr>
          <a:xfrm>
            <a:off x="1405994" y="2182364"/>
            <a:ext cx="6255385" cy="4364355"/>
            <a:chOff x="1179573" y="1894329"/>
            <a:chExt cx="6255385" cy="4364355"/>
          </a:xfrm>
        </p:grpSpPr>
        <p:pic>
          <p:nvPicPr>
            <p:cNvPr id="9" name="object 8">
              <a:extLst>
                <a:ext uri="{FF2B5EF4-FFF2-40B4-BE49-F238E27FC236}">
                  <a16:creationId xmlns:a16="http://schemas.microsoft.com/office/drawing/2014/main" id="{2057BE4B-C69E-44F7-9AE4-10D8F22C4C6E}"/>
                </a:ext>
              </a:extLst>
            </p:cNvPr>
            <p:cNvPicPr/>
            <p:nvPr/>
          </p:nvPicPr>
          <p:blipFill>
            <a:blip r:embed="rId2" cstate="print"/>
            <a:stretch>
              <a:fillRect/>
            </a:stretch>
          </p:blipFill>
          <p:spPr>
            <a:xfrm>
              <a:off x="1179573" y="1894329"/>
              <a:ext cx="6255263" cy="4363978"/>
            </a:xfrm>
            <a:prstGeom prst="rect">
              <a:avLst/>
            </a:prstGeom>
          </p:spPr>
        </p:pic>
        <p:pic>
          <p:nvPicPr>
            <p:cNvPr id="10" name="object 9">
              <a:extLst>
                <a:ext uri="{FF2B5EF4-FFF2-40B4-BE49-F238E27FC236}">
                  <a16:creationId xmlns:a16="http://schemas.microsoft.com/office/drawing/2014/main" id="{C2FE8AAD-4013-4F31-A735-FF73A1038084}"/>
                </a:ext>
              </a:extLst>
            </p:cNvPr>
            <p:cNvPicPr/>
            <p:nvPr/>
          </p:nvPicPr>
          <p:blipFill>
            <a:blip r:embed="rId3" cstate="print"/>
            <a:stretch>
              <a:fillRect/>
            </a:stretch>
          </p:blipFill>
          <p:spPr>
            <a:xfrm>
              <a:off x="1216152" y="1930907"/>
              <a:ext cx="6184392" cy="4293108"/>
            </a:xfrm>
            <a:prstGeom prst="rect">
              <a:avLst/>
            </a:prstGeom>
          </p:spPr>
        </p:pic>
      </p:grpSp>
      <p:sp>
        <p:nvSpPr>
          <p:cNvPr id="11" name="object 6">
            <a:extLst>
              <a:ext uri="{FF2B5EF4-FFF2-40B4-BE49-F238E27FC236}">
                <a16:creationId xmlns:a16="http://schemas.microsoft.com/office/drawing/2014/main" id="{A9E19416-9C08-4A66-8A92-DA6588706B02}"/>
              </a:ext>
            </a:extLst>
          </p:cNvPr>
          <p:cNvSpPr txBox="1"/>
          <p:nvPr/>
        </p:nvSpPr>
        <p:spPr>
          <a:xfrm>
            <a:off x="609961" y="943856"/>
            <a:ext cx="7131930" cy="412292"/>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It is possible to select the type of calls that are recorded on an extension whether this is all calls or trunk calls only</a:t>
            </a:r>
          </a:p>
        </p:txBody>
      </p:sp>
    </p:spTree>
    <p:extLst>
      <p:ext uri="{BB962C8B-B14F-4D97-AF65-F5344CB8AC3E}">
        <p14:creationId xmlns:p14="http://schemas.microsoft.com/office/powerpoint/2010/main" val="141463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Download history for call recordings</a:t>
            </a:r>
          </a:p>
        </p:txBody>
      </p:sp>
      <p:grpSp>
        <p:nvGrpSpPr>
          <p:cNvPr id="3" name="object 2">
            <a:extLst>
              <a:ext uri="{FF2B5EF4-FFF2-40B4-BE49-F238E27FC236}">
                <a16:creationId xmlns:a16="http://schemas.microsoft.com/office/drawing/2014/main" id="{BC70342E-7BD5-4E06-B4C6-F9808876D098}"/>
              </a:ext>
            </a:extLst>
          </p:cNvPr>
          <p:cNvGrpSpPr/>
          <p:nvPr/>
        </p:nvGrpSpPr>
        <p:grpSpPr>
          <a:xfrm>
            <a:off x="609834" y="2309668"/>
            <a:ext cx="8209915" cy="4175760"/>
            <a:chOff x="626363" y="2324100"/>
            <a:chExt cx="8209915" cy="4175760"/>
          </a:xfrm>
        </p:grpSpPr>
        <p:pic>
          <p:nvPicPr>
            <p:cNvPr id="4" name="object 3">
              <a:extLst>
                <a:ext uri="{FF2B5EF4-FFF2-40B4-BE49-F238E27FC236}">
                  <a16:creationId xmlns:a16="http://schemas.microsoft.com/office/drawing/2014/main" id="{10EFB67A-446E-460B-BF47-4BF3BCA8A897}"/>
                </a:ext>
              </a:extLst>
            </p:cNvPr>
            <p:cNvPicPr/>
            <p:nvPr/>
          </p:nvPicPr>
          <p:blipFill>
            <a:blip r:embed="rId2" cstate="print"/>
            <a:stretch>
              <a:fillRect/>
            </a:stretch>
          </p:blipFill>
          <p:spPr>
            <a:xfrm>
              <a:off x="626363" y="2324100"/>
              <a:ext cx="8209788" cy="3009900"/>
            </a:xfrm>
            <a:prstGeom prst="rect">
              <a:avLst/>
            </a:prstGeom>
          </p:spPr>
        </p:pic>
        <p:pic>
          <p:nvPicPr>
            <p:cNvPr id="5" name="object 4">
              <a:extLst>
                <a:ext uri="{FF2B5EF4-FFF2-40B4-BE49-F238E27FC236}">
                  <a16:creationId xmlns:a16="http://schemas.microsoft.com/office/drawing/2014/main" id="{092E5C05-F461-474B-BF77-87F3981DAD20}"/>
                </a:ext>
              </a:extLst>
            </p:cNvPr>
            <p:cNvPicPr/>
            <p:nvPr/>
          </p:nvPicPr>
          <p:blipFill>
            <a:blip r:embed="rId3" cstate="print"/>
            <a:stretch>
              <a:fillRect/>
            </a:stretch>
          </p:blipFill>
          <p:spPr>
            <a:xfrm>
              <a:off x="2346959" y="4334255"/>
              <a:ext cx="5426964" cy="1863852"/>
            </a:xfrm>
            <a:prstGeom prst="rect">
              <a:avLst/>
            </a:prstGeom>
          </p:spPr>
        </p:pic>
        <p:sp>
          <p:nvSpPr>
            <p:cNvPr id="6" name="object 5">
              <a:extLst>
                <a:ext uri="{FF2B5EF4-FFF2-40B4-BE49-F238E27FC236}">
                  <a16:creationId xmlns:a16="http://schemas.microsoft.com/office/drawing/2014/main" id="{BA44C99A-873B-40B4-8627-52D285EDE174}"/>
                </a:ext>
              </a:extLst>
            </p:cNvPr>
            <p:cNvSpPr/>
            <p:nvPr/>
          </p:nvSpPr>
          <p:spPr>
            <a:xfrm>
              <a:off x="8360663" y="3875532"/>
              <a:ext cx="311150" cy="1361440"/>
            </a:xfrm>
            <a:custGeom>
              <a:avLst/>
              <a:gdLst/>
              <a:ahLst/>
              <a:cxnLst/>
              <a:rect l="l" t="t" r="r" b="b"/>
              <a:pathLst>
                <a:path w="311150" h="1361439">
                  <a:moveTo>
                    <a:pt x="0" y="1360932"/>
                  </a:moveTo>
                  <a:lnTo>
                    <a:pt x="310896" y="1360932"/>
                  </a:lnTo>
                  <a:lnTo>
                    <a:pt x="310896" y="0"/>
                  </a:lnTo>
                  <a:lnTo>
                    <a:pt x="0" y="0"/>
                  </a:lnTo>
                  <a:lnTo>
                    <a:pt x="0" y="1360932"/>
                  </a:lnTo>
                  <a:close/>
                </a:path>
              </a:pathLst>
            </a:custGeom>
            <a:ln w="12699">
              <a:solidFill>
                <a:srgbClr val="FF0000"/>
              </a:solidFill>
            </a:ln>
          </p:spPr>
          <p:txBody>
            <a:bodyPr wrap="square" lIns="0" tIns="0" rIns="0" bIns="0" rtlCol="0"/>
            <a:lstStyle/>
            <a:p>
              <a:endParaRPr/>
            </a:p>
          </p:txBody>
        </p:sp>
        <p:sp>
          <p:nvSpPr>
            <p:cNvPr id="8" name="object 6">
              <a:extLst>
                <a:ext uri="{FF2B5EF4-FFF2-40B4-BE49-F238E27FC236}">
                  <a16:creationId xmlns:a16="http://schemas.microsoft.com/office/drawing/2014/main" id="{981B1C41-6526-4FC2-87E7-3565EF6105F5}"/>
                </a:ext>
              </a:extLst>
            </p:cNvPr>
            <p:cNvSpPr/>
            <p:nvPr/>
          </p:nvSpPr>
          <p:spPr>
            <a:xfrm>
              <a:off x="7768590" y="4040504"/>
              <a:ext cx="647065" cy="360045"/>
            </a:xfrm>
            <a:custGeom>
              <a:avLst/>
              <a:gdLst/>
              <a:ahLst/>
              <a:cxnLst/>
              <a:rect l="l" t="t" r="r" b="b"/>
              <a:pathLst>
                <a:path w="647065" h="360045">
                  <a:moveTo>
                    <a:pt x="54990" y="281051"/>
                  </a:moveTo>
                  <a:lnTo>
                    <a:pt x="0" y="359664"/>
                  </a:lnTo>
                  <a:lnTo>
                    <a:pt x="95757" y="356489"/>
                  </a:lnTo>
                  <a:lnTo>
                    <a:pt x="73982" y="344932"/>
                  </a:lnTo>
                  <a:lnTo>
                    <a:pt x="57023" y="344932"/>
                  </a:lnTo>
                  <a:lnTo>
                    <a:pt x="43433" y="319786"/>
                  </a:lnTo>
                  <a:lnTo>
                    <a:pt x="51861" y="315218"/>
                  </a:lnTo>
                  <a:lnTo>
                    <a:pt x="54990" y="281051"/>
                  </a:lnTo>
                  <a:close/>
                </a:path>
                <a:path w="647065" h="360045">
                  <a:moveTo>
                    <a:pt x="51861" y="315218"/>
                  </a:moveTo>
                  <a:lnTo>
                    <a:pt x="43433" y="319786"/>
                  </a:lnTo>
                  <a:lnTo>
                    <a:pt x="57023" y="344932"/>
                  </a:lnTo>
                  <a:lnTo>
                    <a:pt x="65413" y="340384"/>
                  </a:lnTo>
                  <a:lnTo>
                    <a:pt x="50291" y="332359"/>
                  </a:lnTo>
                  <a:lnTo>
                    <a:pt x="51861" y="315218"/>
                  </a:lnTo>
                  <a:close/>
                </a:path>
                <a:path w="647065" h="360045">
                  <a:moveTo>
                    <a:pt x="65413" y="340384"/>
                  </a:moveTo>
                  <a:lnTo>
                    <a:pt x="57023" y="344932"/>
                  </a:lnTo>
                  <a:lnTo>
                    <a:pt x="73982" y="344932"/>
                  </a:lnTo>
                  <a:lnTo>
                    <a:pt x="65413" y="340384"/>
                  </a:lnTo>
                  <a:close/>
                </a:path>
                <a:path w="647065" h="360045">
                  <a:moveTo>
                    <a:pt x="633476" y="0"/>
                  </a:moveTo>
                  <a:lnTo>
                    <a:pt x="51861" y="315218"/>
                  </a:lnTo>
                  <a:lnTo>
                    <a:pt x="50291" y="332359"/>
                  </a:lnTo>
                  <a:lnTo>
                    <a:pt x="65413" y="340384"/>
                  </a:lnTo>
                  <a:lnTo>
                    <a:pt x="647064" y="25146"/>
                  </a:lnTo>
                  <a:lnTo>
                    <a:pt x="633476" y="0"/>
                  </a:lnTo>
                  <a:close/>
                </a:path>
              </a:pathLst>
            </a:custGeom>
            <a:solidFill>
              <a:srgbClr val="FF0000"/>
            </a:solidFill>
          </p:spPr>
          <p:txBody>
            <a:bodyPr wrap="square" lIns="0" tIns="0" rIns="0" bIns="0" rtlCol="0"/>
            <a:lstStyle/>
            <a:p>
              <a:endParaRPr/>
            </a:p>
          </p:txBody>
        </p:sp>
      </p:grpSp>
      <p:sp>
        <p:nvSpPr>
          <p:cNvPr id="9" name="object 8">
            <a:extLst>
              <a:ext uri="{FF2B5EF4-FFF2-40B4-BE49-F238E27FC236}">
                <a16:creationId xmlns:a16="http://schemas.microsoft.com/office/drawing/2014/main" id="{94B4FEBB-705A-471B-9C37-159ACDE61607}"/>
              </a:ext>
            </a:extLst>
          </p:cNvPr>
          <p:cNvSpPr txBox="1"/>
          <p:nvPr/>
        </p:nvSpPr>
        <p:spPr>
          <a:xfrm>
            <a:off x="764901" y="1142619"/>
            <a:ext cx="10247228" cy="705321"/>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sz="1300" spc="-5" dirty="0">
                <a:latin typeface="Arial"/>
                <a:cs typeface="Arial"/>
              </a:rPr>
              <a:t>Customer</a:t>
            </a:r>
            <a:r>
              <a:rPr lang="en-GB" sz="1300" spc="-5" dirty="0">
                <a:latin typeface="Arial"/>
                <a:cs typeface="Arial"/>
              </a:rPr>
              <a:t> manager</a:t>
            </a:r>
            <a:r>
              <a:rPr sz="1300" spc="35" dirty="0">
                <a:latin typeface="Arial"/>
                <a:cs typeface="Arial"/>
              </a:rPr>
              <a:t> </a:t>
            </a:r>
            <a:r>
              <a:rPr sz="1300" spc="-5" dirty="0">
                <a:latin typeface="Arial"/>
                <a:cs typeface="Arial"/>
              </a:rPr>
              <a:t>can</a:t>
            </a:r>
            <a:r>
              <a:rPr sz="1300" spc="10" dirty="0">
                <a:latin typeface="Arial"/>
                <a:cs typeface="Arial"/>
              </a:rPr>
              <a:t> </a:t>
            </a:r>
            <a:r>
              <a:rPr sz="1300" spc="-5" dirty="0">
                <a:latin typeface="Arial"/>
                <a:cs typeface="Arial"/>
              </a:rPr>
              <a:t>check</a:t>
            </a:r>
            <a:r>
              <a:rPr sz="1300" spc="20" dirty="0">
                <a:latin typeface="Arial"/>
                <a:cs typeface="Arial"/>
              </a:rPr>
              <a:t> </a:t>
            </a:r>
            <a:r>
              <a:rPr sz="1300" spc="-5" dirty="0">
                <a:latin typeface="Arial"/>
                <a:cs typeface="Arial"/>
              </a:rPr>
              <a:t>download</a:t>
            </a:r>
            <a:r>
              <a:rPr sz="1300" spc="50" dirty="0">
                <a:latin typeface="Arial"/>
                <a:cs typeface="Arial"/>
              </a:rPr>
              <a:t> </a:t>
            </a:r>
            <a:r>
              <a:rPr sz="1300" spc="-5" dirty="0">
                <a:latin typeface="Arial"/>
                <a:cs typeface="Arial"/>
              </a:rPr>
              <a:t>history</a:t>
            </a:r>
            <a:r>
              <a:rPr sz="1300" spc="20" dirty="0">
                <a:latin typeface="Arial"/>
                <a:cs typeface="Arial"/>
              </a:rPr>
              <a:t> </a:t>
            </a:r>
            <a:r>
              <a:rPr sz="1300" spc="-5" dirty="0">
                <a:latin typeface="Arial"/>
                <a:cs typeface="Arial"/>
              </a:rPr>
              <a:t>for</a:t>
            </a:r>
            <a:r>
              <a:rPr sz="1300" spc="10" dirty="0">
                <a:latin typeface="Arial"/>
                <a:cs typeface="Arial"/>
              </a:rPr>
              <a:t> </a:t>
            </a:r>
            <a:r>
              <a:rPr sz="1300" spc="-5" dirty="0">
                <a:latin typeface="Arial"/>
                <a:cs typeface="Arial"/>
              </a:rPr>
              <a:t>call</a:t>
            </a:r>
            <a:r>
              <a:rPr sz="1300" spc="10" dirty="0">
                <a:latin typeface="Arial"/>
                <a:cs typeface="Arial"/>
              </a:rPr>
              <a:t> </a:t>
            </a:r>
            <a:r>
              <a:rPr sz="1300" spc="-5" dirty="0">
                <a:latin typeface="Arial"/>
                <a:cs typeface="Arial"/>
              </a:rPr>
              <a:t>recording</a:t>
            </a:r>
            <a:r>
              <a:rPr lang="en-GB" sz="1300" spc="-5" dirty="0">
                <a:latin typeface="Arial"/>
                <a:cs typeface="Arial"/>
              </a:rPr>
              <a:t>s</a:t>
            </a:r>
            <a:r>
              <a:rPr sz="1300" spc="35" dirty="0">
                <a:latin typeface="Arial"/>
                <a:cs typeface="Arial"/>
              </a:rPr>
              <a:t> </a:t>
            </a:r>
            <a:r>
              <a:rPr sz="1300" spc="-5" dirty="0">
                <a:latin typeface="Arial"/>
                <a:cs typeface="Arial"/>
              </a:rPr>
              <a:t>in</a:t>
            </a:r>
            <a:r>
              <a:rPr lang="en-GB" sz="1300" spc="10" dirty="0">
                <a:latin typeface="Arial"/>
                <a:cs typeface="Arial"/>
              </a:rPr>
              <a:t> the customer user portal.</a:t>
            </a:r>
            <a:endParaRPr sz="1300" dirty="0">
              <a:latin typeface="Arial"/>
              <a:cs typeface="Arial"/>
            </a:endParaRPr>
          </a:p>
        </p:txBody>
      </p:sp>
      <p:sp>
        <p:nvSpPr>
          <p:cNvPr id="10" name="object 9">
            <a:extLst>
              <a:ext uri="{FF2B5EF4-FFF2-40B4-BE49-F238E27FC236}">
                <a16:creationId xmlns:a16="http://schemas.microsoft.com/office/drawing/2014/main" id="{3DE0593F-394F-4C7E-80A2-AA59CEA96F14}"/>
              </a:ext>
            </a:extLst>
          </p:cNvPr>
          <p:cNvSpPr txBox="1"/>
          <p:nvPr/>
        </p:nvSpPr>
        <p:spPr>
          <a:xfrm>
            <a:off x="1092459" y="1860591"/>
            <a:ext cx="16370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10" dirty="0">
                <a:solidFill>
                  <a:srgbClr val="FFFFFF"/>
                </a:solidFill>
                <a:latin typeface="Arial"/>
                <a:cs typeface="Arial"/>
              </a:rPr>
              <a:t> </a:t>
            </a:r>
            <a:r>
              <a:rPr sz="1300" spc="-5" dirty="0">
                <a:solidFill>
                  <a:srgbClr val="FFFFFF"/>
                </a:solidFill>
                <a:latin typeface="Arial"/>
                <a:cs typeface="Arial"/>
              </a:rPr>
              <a:t>User</a:t>
            </a:r>
            <a:r>
              <a:rPr sz="1300" spc="-10"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11" name="object 10">
            <a:extLst>
              <a:ext uri="{FF2B5EF4-FFF2-40B4-BE49-F238E27FC236}">
                <a16:creationId xmlns:a16="http://schemas.microsoft.com/office/drawing/2014/main" id="{C25DFB56-2568-43C6-BE25-BAE7098132C7}"/>
              </a:ext>
            </a:extLst>
          </p:cNvPr>
          <p:cNvSpPr txBox="1"/>
          <p:nvPr/>
        </p:nvSpPr>
        <p:spPr>
          <a:xfrm>
            <a:off x="2716890" y="1829858"/>
            <a:ext cx="2338070"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Inbox</a:t>
            </a:r>
            <a:r>
              <a:rPr sz="1300" spc="5" dirty="0">
                <a:latin typeface="Arial"/>
                <a:cs typeface="Arial"/>
              </a:rPr>
              <a:t> </a:t>
            </a:r>
            <a:r>
              <a:rPr sz="1300" spc="-5" dirty="0">
                <a:latin typeface="Arial"/>
                <a:cs typeface="Arial"/>
              </a:rPr>
              <a:t>&gt;</a:t>
            </a:r>
            <a:r>
              <a:rPr sz="1300" spc="-15" dirty="0">
                <a:latin typeface="Arial"/>
                <a:cs typeface="Arial"/>
              </a:rPr>
              <a:t> </a:t>
            </a:r>
            <a:r>
              <a:rPr sz="1300" spc="-5" dirty="0">
                <a:latin typeface="Arial"/>
                <a:cs typeface="Arial"/>
              </a:rPr>
              <a:t>Call Record</a:t>
            </a:r>
            <a:r>
              <a:rPr sz="1300" spc="5" dirty="0">
                <a:latin typeface="Arial"/>
                <a:cs typeface="Arial"/>
              </a:rPr>
              <a:t> </a:t>
            </a:r>
            <a:r>
              <a:rPr sz="1300" spc="-5" dirty="0">
                <a:latin typeface="Arial"/>
                <a:cs typeface="Arial"/>
              </a:rPr>
              <a:t>Message</a:t>
            </a:r>
            <a:endParaRPr sz="1300">
              <a:latin typeface="Arial"/>
              <a:cs typeface="Arial"/>
            </a:endParaRPr>
          </a:p>
        </p:txBody>
      </p:sp>
    </p:spTree>
    <p:extLst>
      <p:ext uri="{BB962C8B-B14F-4D97-AF65-F5344CB8AC3E}">
        <p14:creationId xmlns:p14="http://schemas.microsoft.com/office/powerpoint/2010/main" val="3477511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Download option for uploaded prompts</a:t>
            </a:r>
          </a:p>
        </p:txBody>
      </p:sp>
      <p:grpSp>
        <p:nvGrpSpPr>
          <p:cNvPr id="3" name="object 2">
            <a:extLst>
              <a:ext uri="{FF2B5EF4-FFF2-40B4-BE49-F238E27FC236}">
                <a16:creationId xmlns:a16="http://schemas.microsoft.com/office/drawing/2014/main" id="{ED869FCA-D417-4676-894E-B02D861C58B3}"/>
              </a:ext>
            </a:extLst>
          </p:cNvPr>
          <p:cNvGrpSpPr/>
          <p:nvPr/>
        </p:nvGrpSpPr>
        <p:grpSpPr>
          <a:xfrm>
            <a:off x="600962" y="1925361"/>
            <a:ext cx="8342630" cy="2611120"/>
            <a:chOff x="492251" y="1563624"/>
            <a:chExt cx="8342630" cy="2611120"/>
          </a:xfrm>
        </p:grpSpPr>
        <p:pic>
          <p:nvPicPr>
            <p:cNvPr id="4" name="object 3">
              <a:extLst>
                <a:ext uri="{FF2B5EF4-FFF2-40B4-BE49-F238E27FC236}">
                  <a16:creationId xmlns:a16="http://schemas.microsoft.com/office/drawing/2014/main" id="{034BE669-1A04-4F98-988C-9E9DE711136B}"/>
                </a:ext>
              </a:extLst>
            </p:cNvPr>
            <p:cNvPicPr/>
            <p:nvPr/>
          </p:nvPicPr>
          <p:blipFill>
            <a:blip r:embed="rId2" cstate="print"/>
            <a:stretch>
              <a:fillRect/>
            </a:stretch>
          </p:blipFill>
          <p:spPr>
            <a:xfrm>
              <a:off x="492251" y="1563624"/>
              <a:ext cx="8342376" cy="2610612"/>
            </a:xfrm>
            <a:prstGeom prst="rect">
              <a:avLst/>
            </a:prstGeom>
          </p:spPr>
        </p:pic>
        <p:sp>
          <p:nvSpPr>
            <p:cNvPr id="5" name="object 4">
              <a:extLst>
                <a:ext uri="{FF2B5EF4-FFF2-40B4-BE49-F238E27FC236}">
                  <a16:creationId xmlns:a16="http://schemas.microsoft.com/office/drawing/2014/main" id="{DAF90630-09F5-472E-97DF-A198A3662657}"/>
                </a:ext>
              </a:extLst>
            </p:cNvPr>
            <p:cNvSpPr/>
            <p:nvPr/>
          </p:nvSpPr>
          <p:spPr>
            <a:xfrm>
              <a:off x="4105655" y="3282696"/>
              <a:ext cx="346075" cy="266700"/>
            </a:xfrm>
            <a:custGeom>
              <a:avLst/>
              <a:gdLst/>
              <a:ahLst/>
              <a:cxnLst/>
              <a:rect l="l" t="t" r="r" b="b"/>
              <a:pathLst>
                <a:path w="346075" h="266700">
                  <a:moveTo>
                    <a:pt x="0" y="266700"/>
                  </a:moveTo>
                  <a:lnTo>
                    <a:pt x="345948" y="266700"/>
                  </a:lnTo>
                  <a:lnTo>
                    <a:pt x="345948" y="0"/>
                  </a:lnTo>
                  <a:lnTo>
                    <a:pt x="0" y="0"/>
                  </a:lnTo>
                  <a:lnTo>
                    <a:pt x="0" y="266700"/>
                  </a:lnTo>
                  <a:close/>
                </a:path>
              </a:pathLst>
            </a:custGeom>
            <a:ln w="12699">
              <a:solidFill>
                <a:srgbClr val="FF0000"/>
              </a:solidFill>
            </a:ln>
          </p:spPr>
          <p:txBody>
            <a:bodyPr wrap="square" lIns="0" tIns="0" rIns="0" bIns="0" rtlCol="0"/>
            <a:lstStyle/>
            <a:p>
              <a:endParaRPr/>
            </a:p>
          </p:txBody>
        </p:sp>
      </p:grpSp>
      <p:sp>
        <p:nvSpPr>
          <p:cNvPr id="6" name="object 6">
            <a:extLst>
              <a:ext uri="{FF2B5EF4-FFF2-40B4-BE49-F238E27FC236}">
                <a16:creationId xmlns:a16="http://schemas.microsoft.com/office/drawing/2014/main" id="{EC3127D9-6929-49B8-B1BF-8B4AE1752C1B}"/>
              </a:ext>
            </a:extLst>
          </p:cNvPr>
          <p:cNvSpPr txBox="1"/>
          <p:nvPr/>
        </p:nvSpPr>
        <p:spPr>
          <a:xfrm>
            <a:off x="492251" y="949832"/>
            <a:ext cx="9890614" cy="705321"/>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lang="en-GB" sz="1300" spc="-5" dirty="0">
                <a:latin typeface="Arial"/>
                <a:cs typeface="Arial"/>
              </a:rPr>
              <a:t>Within the customer manager portal, you </a:t>
            </a:r>
            <a:r>
              <a:rPr sz="1300" spc="-5" dirty="0">
                <a:latin typeface="Arial"/>
                <a:cs typeface="Arial"/>
              </a:rPr>
              <a:t>can</a:t>
            </a:r>
            <a:r>
              <a:rPr sz="1300" spc="15" dirty="0">
                <a:latin typeface="Arial"/>
                <a:cs typeface="Arial"/>
              </a:rPr>
              <a:t> </a:t>
            </a:r>
            <a:r>
              <a:rPr sz="1300" spc="-5" dirty="0">
                <a:latin typeface="Arial"/>
                <a:cs typeface="Arial"/>
              </a:rPr>
              <a:t>download</a:t>
            </a:r>
            <a:r>
              <a:rPr sz="1300" spc="45" dirty="0">
                <a:latin typeface="Arial"/>
                <a:cs typeface="Arial"/>
              </a:rPr>
              <a:t> </a:t>
            </a:r>
            <a:r>
              <a:rPr lang="en-GB" sz="1300" spc="-5" dirty="0">
                <a:latin typeface="Arial"/>
                <a:cs typeface="Arial"/>
              </a:rPr>
              <a:t>previously</a:t>
            </a:r>
            <a:r>
              <a:rPr sz="1300" spc="40" dirty="0">
                <a:latin typeface="Arial"/>
                <a:cs typeface="Arial"/>
              </a:rPr>
              <a:t> </a:t>
            </a:r>
            <a:r>
              <a:rPr sz="1300" spc="-5" dirty="0">
                <a:latin typeface="Arial"/>
                <a:cs typeface="Arial"/>
              </a:rPr>
              <a:t>uploaded</a:t>
            </a:r>
            <a:r>
              <a:rPr sz="1300" spc="40" dirty="0">
                <a:latin typeface="Arial"/>
                <a:cs typeface="Arial"/>
              </a:rPr>
              <a:t> </a:t>
            </a:r>
            <a:r>
              <a:rPr sz="1300" spc="-5" dirty="0">
                <a:latin typeface="Arial"/>
                <a:cs typeface="Arial"/>
              </a:rPr>
              <a:t>prompt</a:t>
            </a:r>
            <a:r>
              <a:rPr lang="en-GB" sz="1300" spc="-5" dirty="0">
                <a:latin typeface="Arial"/>
                <a:cs typeface="Arial"/>
              </a:rPr>
              <a:t>s</a:t>
            </a:r>
            <a:r>
              <a:rPr sz="1300" spc="20" dirty="0">
                <a:latin typeface="Arial"/>
                <a:cs typeface="Arial"/>
              </a:rPr>
              <a:t> </a:t>
            </a:r>
            <a:r>
              <a:rPr sz="1300" spc="-5" dirty="0">
                <a:latin typeface="Arial"/>
                <a:cs typeface="Arial"/>
              </a:rPr>
              <a:t>for</a:t>
            </a:r>
            <a:r>
              <a:rPr sz="1300" spc="-45" dirty="0">
                <a:latin typeface="Arial"/>
                <a:cs typeface="Arial"/>
              </a:rPr>
              <a:t> </a:t>
            </a:r>
            <a:r>
              <a:rPr sz="1300" spc="-5" dirty="0">
                <a:latin typeface="Arial"/>
                <a:cs typeface="Arial"/>
              </a:rPr>
              <a:t>Auto</a:t>
            </a:r>
            <a:r>
              <a:rPr sz="1300" spc="-55" dirty="0">
                <a:latin typeface="Arial"/>
                <a:cs typeface="Arial"/>
              </a:rPr>
              <a:t> </a:t>
            </a:r>
            <a:r>
              <a:rPr sz="1300" spc="-5" dirty="0">
                <a:latin typeface="Arial"/>
                <a:cs typeface="Arial"/>
              </a:rPr>
              <a:t>Attendant</a:t>
            </a:r>
            <a:r>
              <a:rPr lang="en-GB" sz="1300" spc="-5" dirty="0">
                <a:latin typeface="Arial"/>
                <a:cs typeface="Arial"/>
              </a:rPr>
              <a:t> and ACD groups</a:t>
            </a:r>
            <a:r>
              <a:rPr sz="1300" spc="35" dirty="0">
                <a:latin typeface="Arial"/>
                <a:cs typeface="Arial"/>
              </a:rPr>
              <a:t> </a:t>
            </a:r>
            <a:endParaRPr sz="1300" dirty="0">
              <a:latin typeface="Arial"/>
              <a:cs typeface="Arial"/>
            </a:endParaRPr>
          </a:p>
        </p:txBody>
      </p:sp>
      <p:sp>
        <p:nvSpPr>
          <p:cNvPr id="8" name="object 7">
            <a:extLst>
              <a:ext uri="{FF2B5EF4-FFF2-40B4-BE49-F238E27FC236}">
                <a16:creationId xmlns:a16="http://schemas.microsoft.com/office/drawing/2014/main" id="{A75DDBBE-7F31-44B5-A5CA-0AA7550979F9}"/>
              </a:ext>
            </a:extLst>
          </p:cNvPr>
          <p:cNvSpPr txBox="1"/>
          <p:nvPr/>
        </p:nvSpPr>
        <p:spPr>
          <a:xfrm>
            <a:off x="819809" y="1667804"/>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9" name="object 8">
            <a:extLst>
              <a:ext uri="{FF2B5EF4-FFF2-40B4-BE49-F238E27FC236}">
                <a16:creationId xmlns:a16="http://schemas.microsoft.com/office/drawing/2014/main" id="{43130F28-8B12-4551-AAC0-CF4624AF60E0}"/>
              </a:ext>
            </a:extLst>
          </p:cNvPr>
          <p:cNvSpPr txBox="1"/>
          <p:nvPr/>
        </p:nvSpPr>
        <p:spPr>
          <a:xfrm>
            <a:off x="2749040" y="1637071"/>
            <a:ext cx="3780790"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Call Manager</a:t>
            </a:r>
            <a:r>
              <a:rPr sz="1300" spc="50" dirty="0">
                <a:latin typeface="Arial"/>
                <a:cs typeface="Arial"/>
              </a:rPr>
              <a:t> </a:t>
            </a:r>
            <a:r>
              <a:rPr sz="1300" spc="-5" dirty="0">
                <a:latin typeface="Arial"/>
                <a:cs typeface="Arial"/>
              </a:rPr>
              <a:t>&gt;</a:t>
            </a:r>
            <a:r>
              <a:rPr sz="1300" spc="-65" dirty="0">
                <a:latin typeface="Arial"/>
                <a:cs typeface="Arial"/>
              </a:rPr>
              <a:t> </a:t>
            </a:r>
            <a:r>
              <a:rPr sz="1300" spc="-5" dirty="0">
                <a:latin typeface="Arial"/>
                <a:cs typeface="Arial"/>
              </a:rPr>
              <a:t>Auto</a:t>
            </a:r>
            <a:r>
              <a:rPr sz="1300" spc="-65" dirty="0">
                <a:latin typeface="Arial"/>
                <a:cs typeface="Arial"/>
              </a:rPr>
              <a:t> </a:t>
            </a:r>
            <a:r>
              <a:rPr sz="1300" spc="-5" dirty="0">
                <a:latin typeface="Arial"/>
                <a:cs typeface="Arial"/>
              </a:rPr>
              <a:t>Attendant</a:t>
            </a:r>
            <a:r>
              <a:rPr sz="1300" spc="30" dirty="0">
                <a:latin typeface="Arial"/>
                <a:cs typeface="Arial"/>
              </a:rPr>
              <a:t> </a:t>
            </a:r>
            <a:r>
              <a:rPr sz="1300" spc="-5" dirty="0">
                <a:latin typeface="Arial"/>
                <a:cs typeface="Arial"/>
              </a:rPr>
              <a:t>&gt; Scenario</a:t>
            </a:r>
            <a:r>
              <a:rPr sz="1300" spc="30" dirty="0">
                <a:latin typeface="Arial"/>
                <a:cs typeface="Arial"/>
              </a:rPr>
              <a:t> </a:t>
            </a:r>
            <a:r>
              <a:rPr sz="1300" spc="-5" dirty="0">
                <a:latin typeface="Arial"/>
                <a:cs typeface="Arial"/>
              </a:rPr>
              <a:t>Define</a:t>
            </a:r>
            <a:endParaRPr sz="1300">
              <a:latin typeface="Arial"/>
              <a:cs typeface="Arial"/>
            </a:endParaRPr>
          </a:p>
        </p:txBody>
      </p:sp>
      <p:grpSp>
        <p:nvGrpSpPr>
          <p:cNvPr id="10" name="object 9">
            <a:extLst>
              <a:ext uri="{FF2B5EF4-FFF2-40B4-BE49-F238E27FC236}">
                <a16:creationId xmlns:a16="http://schemas.microsoft.com/office/drawing/2014/main" id="{0E211FFF-2EBC-4829-A67A-148BC9034183}"/>
              </a:ext>
            </a:extLst>
          </p:cNvPr>
          <p:cNvGrpSpPr/>
          <p:nvPr/>
        </p:nvGrpSpPr>
        <p:grpSpPr>
          <a:xfrm>
            <a:off x="1907334" y="4908066"/>
            <a:ext cx="4558030" cy="1529715"/>
            <a:chOff x="1798623" y="4546329"/>
            <a:chExt cx="4558030" cy="1529715"/>
          </a:xfrm>
        </p:grpSpPr>
        <p:pic>
          <p:nvPicPr>
            <p:cNvPr id="11" name="object 10">
              <a:extLst>
                <a:ext uri="{FF2B5EF4-FFF2-40B4-BE49-F238E27FC236}">
                  <a16:creationId xmlns:a16="http://schemas.microsoft.com/office/drawing/2014/main" id="{77B1DA7C-D26D-41E2-A8E8-DE4E5FDBD4E6}"/>
                </a:ext>
              </a:extLst>
            </p:cNvPr>
            <p:cNvPicPr/>
            <p:nvPr/>
          </p:nvPicPr>
          <p:blipFill>
            <a:blip r:embed="rId3" cstate="print"/>
            <a:stretch>
              <a:fillRect/>
            </a:stretch>
          </p:blipFill>
          <p:spPr>
            <a:xfrm>
              <a:off x="1798623" y="4546329"/>
              <a:ext cx="4557980" cy="1529277"/>
            </a:xfrm>
            <a:prstGeom prst="rect">
              <a:avLst/>
            </a:prstGeom>
          </p:spPr>
        </p:pic>
        <p:sp>
          <p:nvSpPr>
            <p:cNvPr id="12" name="object 11">
              <a:extLst>
                <a:ext uri="{FF2B5EF4-FFF2-40B4-BE49-F238E27FC236}">
                  <a16:creationId xmlns:a16="http://schemas.microsoft.com/office/drawing/2014/main" id="{AC6B856F-028F-4D9A-8D70-D67B53400302}"/>
                </a:ext>
              </a:extLst>
            </p:cNvPr>
            <p:cNvSpPr/>
            <p:nvPr/>
          </p:nvSpPr>
          <p:spPr>
            <a:xfrm>
              <a:off x="5065775" y="4768595"/>
              <a:ext cx="440690" cy="1245235"/>
            </a:xfrm>
            <a:custGeom>
              <a:avLst/>
              <a:gdLst/>
              <a:ahLst/>
              <a:cxnLst/>
              <a:rect l="l" t="t" r="r" b="b"/>
              <a:pathLst>
                <a:path w="440689" h="1245235">
                  <a:moveTo>
                    <a:pt x="0" y="1245107"/>
                  </a:moveTo>
                  <a:lnTo>
                    <a:pt x="440436" y="1245107"/>
                  </a:lnTo>
                  <a:lnTo>
                    <a:pt x="440436" y="0"/>
                  </a:lnTo>
                  <a:lnTo>
                    <a:pt x="0" y="0"/>
                  </a:lnTo>
                  <a:lnTo>
                    <a:pt x="0" y="1245107"/>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3515136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SIP device failover rerouting</a:t>
            </a:r>
          </a:p>
        </p:txBody>
      </p:sp>
      <p:sp>
        <p:nvSpPr>
          <p:cNvPr id="3" name="object 7">
            <a:extLst>
              <a:ext uri="{FF2B5EF4-FFF2-40B4-BE49-F238E27FC236}">
                <a16:creationId xmlns:a16="http://schemas.microsoft.com/office/drawing/2014/main" id="{C356FD24-BDFC-4BFB-9644-3F3C6366393A}"/>
              </a:ext>
            </a:extLst>
          </p:cNvPr>
          <p:cNvSpPr txBox="1"/>
          <p:nvPr/>
        </p:nvSpPr>
        <p:spPr>
          <a:xfrm>
            <a:off x="609961" y="1043390"/>
            <a:ext cx="8582660" cy="910590"/>
          </a:xfrm>
          <a:prstGeom prst="rect">
            <a:avLst/>
          </a:prstGeom>
        </p:spPr>
        <p:txBody>
          <a:bodyPr vert="horz" wrap="square" lIns="0" tIns="137160" rIns="0" bIns="0" rtlCol="0">
            <a:spAutoFit/>
          </a:bodyPr>
          <a:lstStyle/>
          <a:p>
            <a:pPr marL="25400">
              <a:lnSpc>
                <a:spcPct val="100000"/>
              </a:lnSpc>
              <a:spcBef>
                <a:spcPts val="1080"/>
              </a:spcBef>
            </a:pPr>
            <a:r>
              <a:rPr sz="1800" b="1" spc="-10" dirty="0">
                <a:latin typeface="Arial"/>
                <a:cs typeface="Arial"/>
              </a:rPr>
              <a:t>Overview</a:t>
            </a:r>
            <a:endParaRPr sz="1800" dirty="0">
              <a:latin typeface="Arial"/>
              <a:cs typeface="Arial"/>
            </a:endParaRPr>
          </a:p>
          <a:p>
            <a:pPr marL="339725" marR="55880" indent="-250190">
              <a:lnSpc>
                <a:spcPct val="100000"/>
              </a:lnSpc>
              <a:spcBef>
                <a:spcPts val="705"/>
              </a:spcBef>
              <a:buChar char="•"/>
              <a:tabLst>
                <a:tab pos="339725" algn="l"/>
                <a:tab pos="340360" algn="l"/>
              </a:tabLst>
            </a:pPr>
            <a:r>
              <a:rPr sz="1300" spc="-5" dirty="0">
                <a:latin typeface="Arial"/>
                <a:cs typeface="Arial"/>
              </a:rPr>
              <a:t>If</a:t>
            </a:r>
            <a:r>
              <a:rPr sz="1300" spc="10" dirty="0">
                <a:latin typeface="Arial"/>
                <a:cs typeface="Arial"/>
              </a:rPr>
              <a:t> </a:t>
            </a:r>
            <a:r>
              <a:rPr lang="en-GB" sz="1300" spc="10" dirty="0">
                <a:latin typeface="Arial"/>
                <a:cs typeface="Arial"/>
              </a:rPr>
              <a:t>a </a:t>
            </a:r>
            <a:r>
              <a:rPr sz="1300" spc="-5" dirty="0">
                <a:latin typeface="Arial"/>
                <a:cs typeface="Arial"/>
              </a:rPr>
              <a:t>SIP</a:t>
            </a:r>
            <a:r>
              <a:rPr sz="1300" spc="-20" dirty="0">
                <a:latin typeface="Arial"/>
                <a:cs typeface="Arial"/>
              </a:rPr>
              <a:t> </a:t>
            </a:r>
            <a:r>
              <a:rPr sz="1300" spc="-5" dirty="0">
                <a:latin typeface="Arial"/>
                <a:cs typeface="Arial"/>
              </a:rPr>
              <a:t>phone</a:t>
            </a:r>
            <a:r>
              <a:rPr lang="en-GB" sz="1300" spc="-5" dirty="0">
                <a:latin typeface="Arial"/>
                <a:cs typeface="Arial"/>
              </a:rPr>
              <a:t> </a:t>
            </a:r>
            <a:r>
              <a:rPr sz="1300" spc="-5" dirty="0">
                <a:latin typeface="Arial"/>
                <a:cs typeface="Arial"/>
              </a:rPr>
              <a:t>does</a:t>
            </a:r>
            <a:r>
              <a:rPr sz="1300" spc="25" dirty="0">
                <a:latin typeface="Arial"/>
                <a:cs typeface="Arial"/>
              </a:rPr>
              <a:t> </a:t>
            </a:r>
            <a:r>
              <a:rPr sz="1300" spc="-5" dirty="0">
                <a:latin typeface="Arial"/>
                <a:cs typeface="Arial"/>
              </a:rPr>
              <a:t>not</a:t>
            </a:r>
            <a:r>
              <a:rPr sz="1300" spc="15" dirty="0">
                <a:latin typeface="Arial"/>
                <a:cs typeface="Arial"/>
              </a:rPr>
              <a:t> </a:t>
            </a:r>
            <a:r>
              <a:rPr sz="1300" spc="-5" dirty="0">
                <a:latin typeface="Arial"/>
                <a:cs typeface="Arial"/>
              </a:rPr>
              <a:t>respond</a:t>
            </a:r>
            <a:r>
              <a:rPr sz="1300" spc="35" dirty="0">
                <a:latin typeface="Arial"/>
                <a:cs typeface="Arial"/>
              </a:rPr>
              <a:t> </a:t>
            </a:r>
            <a:r>
              <a:rPr lang="en-GB" sz="1300" spc="-5" dirty="0">
                <a:latin typeface="Arial"/>
                <a:cs typeface="Arial"/>
              </a:rPr>
              <a:t>to an</a:t>
            </a:r>
            <a:r>
              <a:rPr sz="1300" spc="15" dirty="0">
                <a:latin typeface="Arial"/>
                <a:cs typeface="Arial"/>
              </a:rPr>
              <a:t> </a:t>
            </a:r>
            <a:r>
              <a:rPr sz="1300" spc="-5" dirty="0">
                <a:latin typeface="Arial"/>
                <a:cs typeface="Arial"/>
              </a:rPr>
              <a:t>Invite</a:t>
            </a:r>
            <a:r>
              <a:rPr sz="1300" spc="40" dirty="0">
                <a:latin typeface="Arial"/>
                <a:cs typeface="Arial"/>
              </a:rPr>
              <a:t> </a:t>
            </a:r>
            <a:r>
              <a:rPr sz="1300" spc="-5" dirty="0">
                <a:latin typeface="Arial"/>
                <a:cs typeface="Arial"/>
              </a:rPr>
              <a:t>message,</a:t>
            </a:r>
            <a:r>
              <a:rPr sz="1300" spc="35" dirty="0">
                <a:latin typeface="Arial"/>
                <a:cs typeface="Arial"/>
              </a:rPr>
              <a:t> </a:t>
            </a:r>
            <a:r>
              <a:rPr sz="1300" spc="-5" dirty="0">
                <a:latin typeface="Arial"/>
                <a:cs typeface="Arial"/>
              </a:rPr>
              <a:t>incoming</a:t>
            </a:r>
            <a:r>
              <a:rPr sz="1300" spc="25" dirty="0">
                <a:latin typeface="Arial"/>
                <a:cs typeface="Arial"/>
              </a:rPr>
              <a:t> </a:t>
            </a:r>
            <a:r>
              <a:rPr sz="1300" spc="-5" dirty="0">
                <a:latin typeface="Arial"/>
                <a:cs typeface="Arial"/>
              </a:rPr>
              <a:t>call</a:t>
            </a:r>
            <a:r>
              <a:rPr lang="en-GB" sz="1300" spc="-5" dirty="0">
                <a:latin typeface="Arial"/>
                <a:cs typeface="Arial"/>
              </a:rPr>
              <a:t>s</a:t>
            </a:r>
            <a:r>
              <a:rPr sz="1300" spc="15" dirty="0">
                <a:latin typeface="Arial"/>
                <a:cs typeface="Arial"/>
              </a:rPr>
              <a:t> </a:t>
            </a:r>
            <a:r>
              <a:rPr sz="1300" spc="-5" dirty="0">
                <a:latin typeface="Arial"/>
                <a:cs typeface="Arial"/>
              </a:rPr>
              <a:t>can</a:t>
            </a:r>
            <a:r>
              <a:rPr sz="1300" spc="10" dirty="0">
                <a:latin typeface="Arial"/>
                <a:cs typeface="Arial"/>
              </a:rPr>
              <a:t> </a:t>
            </a:r>
            <a:r>
              <a:rPr sz="1300" spc="-5" dirty="0">
                <a:latin typeface="Arial"/>
                <a:cs typeface="Arial"/>
              </a:rPr>
              <a:t>be </a:t>
            </a:r>
            <a:r>
              <a:rPr sz="1300" spc="-345" dirty="0">
                <a:latin typeface="Arial"/>
                <a:cs typeface="Arial"/>
              </a:rPr>
              <a:t> </a:t>
            </a:r>
            <a:r>
              <a:rPr sz="1300" spc="-5" dirty="0">
                <a:latin typeface="Arial"/>
                <a:cs typeface="Arial"/>
              </a:rPr>
              <a:t>rerouted</a:t>
            </a:r>
            <a:r>
              <a:rPr sz="1300" spc="30" dirty="0">
                <a:latin typeface="Arial"/>
                <a:cs typeface="Arial"/>
              </a:rPr>
              <a:t> </a:t>
            </a:r>
            <a:r>
              <a:rPr sz="1300" spc="-5" dirty="0">
                <a:latin typeface="Arial"/>
                <a:cs typeface="Arial"/>
              </a:rPr>
              <a:t>to</a:t>
            </a:r>
            <a:r>
              <a:rPr sz="1300" spc="5" dirty="0">
                <a:latin typeface="Arial"/>
                <a:cs typeface="Arial"/>
              </a:rPr>
              <a:t> </a:t>
            </a:r>
            <a:r>
              <a:rPr sz="1300" spc="-5" dirty="0">
                <a:latin typeface="Arial"/>
                <a:cs typeface="Arial"/>
              </a:rPr>
              <a:t>specific</a:t>
            </a:r>
            <a:r>
              <a:rPr sz="1300" spc="25" dirty="0">
                <a:latin typeface="Arial"/>
                <a:cs typeface="Arial"/>
              </a:rPr>
              <a:t> </a:t>
            </a:r>
            <a:r>
              <a:rPr sz="1300" spc="-5" dirty="0">
                <a:latin typeface="Arial"/>
                <a:cs typeface="Arial"/>
              </a:rPr>
              <a:t>number</a:t>
            </a:r>
            <a:r>
              <a:rPr sz="1300" spc="30" dirty="0">
                <a:latin typeface="Arial"/>
                <a:cs typeface="Arial"/>
              </a:rPr>
              <a:t> </a:t>
            </a:r>
            <a:r>
              <a:rPr sz="1300" spc="-5" dirty="0">
                <a:latin typeface="Arial"/>
                <a:cs typeface="Arial"/>
              </a:rPr>
              <a:t>(No</a:t>
            </a:r>
            <a:r>
              <a:rPr sz="1300" spc="5" dirty="0">
                <a:latin typeface="Arial"/>
                <a:cs typeface="Arial"/>
              </a:rPr>
              <a:t> </a:t>
            </a:r>
            <a:r>
              <a:rPr sz="1300" spc="-5" dirty="0">
                <a:latin typeface="Arial"/>
                <a:cs typeface="Arial"/>
              </a:rPr>
              <a:t>answer</a:t>
            </a:r>
            <a:r>
              <a:rPr sz="1300" spc="35" dirty="0">
                <a:latin typeface="Arial"/>
                <a:cs typeface="Arial"/>
              </a:rPr>
              <a:t> </a:t>
            </a:r>
            <a:r>
              <a:rPr sz="1300" spc="-5" dirty="0">
                <a:latin typeface="Arial"/>
                <a:cs typeface="Arial"/>
              </a:rPr>
              <a:t>call</a:t>
            </a:r>
            <a:r>
              <a:rPr sz="1300" spc="5" dirty="0">
                <a:latin typeface="Arial"/>
                <a:cs typeface="Arial"/>
              </a:rPr>
              <a:t> </a:t>
            </a:r>
            <a:r>
              <a:rPr sz="1300" spc="-5" dirty="0">
                <a:latin typeface="Arial"/>
                <a:cs typeface="Arial"/>
              </a:rPr>
              <a:t>forward</a:t>
            </a:r>
            <a:r>
              <a:rPr sz="1300" spc="40" dirty="0">
                <a:latin typeface="Arial"/>
                <a:cs typeface="Arial"/>
              </a:rPr>
              <a:t> </a:t>
            </a:r>
            <a:r>
              <a:rPr sz="1300" spc="-5" dirty="0">
                <a:latin typeface="Arial"/>
                <a:cs typeface="Arial"/>
              </a:rPr>
              <a:t>/</a:t>
            </a:r>
            <a:r>
              <a:rPr sz="1300" dirty="0">
                <a:latin typeface="Arial"/>
                <a:cs typeface="Arial"/>
              </a:rPr>
              <a:t> </a:t>
            </a:r>
            <a:r>
              <a:rPr sz="1300" spc="-5" dirty="0">
                <a:latin typeface="Arial"/>
                <a:cs typeface="Arial"/>
              </a:rPr>
              <a:t>Preset</a:t>
            </a:r>
            <a:r>
              <a:rPr sz="1300" spc="15" dirty="0">
                <a:latin typeface="Arial"/>
                <a:cs typeface="Arial"/>
              </a:rPr>
              <a:t> </a:t>
            </a:r>
            <a:r>
              <a:rPr sz="1300" spc="-5" dirty="0">
                <a:latin typeface="Arial"/>
                <a:cs typeface="Arial"/>
              </a:rPr>
              <a:t>no</a:t>
            </a:r>
            <a:r>
              <a:rPr sz="1300" spc="5" dirty="0">
                <a:latin typeface="Arial"/>
                <a:cs typeface="Arial"/>
              </a:rPr>
              <a:t> </a:t>
            </a:r>
            <a:r>
              <a:rPr sz="1300" spc="-5" dirty="0">
                <a:latin typeface="Arial"/>
                <a:cs typeface="Arial"/>
              </a:rPr>
              <a:t>answer</a:t>
            </a:r>
            <a:r>
              <a:rPr sz="1300" spc="35" dirty="0">
                <a:latin typeface="Arial"/>
                <a:cs typeface="Arial"/>
              </a:rPr>
              <a:t> </a:t>
            </a:r>
            <a:r>
              <a:rPr sz="1300" spc="-5" dirty="0">
                <a:latin typeface="Arial"/>
                <a:cs typeface="Arial"/>
              </a:rPr>
              <a:t>call</a:t>
            </a:r>
            <a:r>
              <a:rPr sz="1300" spc="5" dirty="0">
                <a:latin typeface="Arial"/>
                <a:cs typeface="Arial"/>
              </a:rPr>
              <a:t> </a:t>
            </a:r>
            <a:r>
              <a:rPr sz="1300" spc="-5" dirty="0">
                <a:latin typeface="Arial"/>
                <a:cs typeface="Arial"/>
              </a:rPr>
              <a:t>forward</a:t>
            </a:r>
            <a:r>
              <a:rPr sz="1300" spc="40" dirty="0">
                <a:latin typeface="Arial"/>
                <a:cs typeface="Arial"/>
              </a:rPr>
              <a:t> </a:t>
            </a:r>
            <a:r>
              <a:rPr sz="1300" spc="-5" dirty="0">
                <a:latin typeface="Arial"/>
                <a:cs typeface="Arial"/>
              </a:rPr>
              <a:t>number).</a:t>
            </a:r>
            <a:endParaRPr sz="1300" dirty="0">
              <a:latin typeface="Arial"/>
              <a:cs typeface="Arial"/>
            </a:endParaRPr>
          </a:p>
        </p:txBody>
      </p:sp>
      <p:sp>
        <p:nvSpPr>
          <p:cNvPr id="5" name="object 4">
            <a:extLst>
              <a:ext uri="{FF2B5EF4-FFF2-40B4-BE49-F238E27FC236}">
                <a16:creationId xmlns:a16="http://schemas.microsoft.com/office/drawing/2014/main" id="{D04C1683-612A-4F42-BEB5-F5B866E16813}"/>
              </a:ext>
            </a:extLst>
          </p:cNvPr>
          <p:cNvSpPr txBox="1"/>
          <p:nvPr/>
        </p:nvSpPr>
        <p:spPr>
          <a:xfrm>
            <a:off x="609961" y="2034066"/>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6" name="object 5">
            <a:extLst>
              <a:ext uri="{FF2B5EF4-FFF2-40B4-BE49-F238E27FC236}">
                <a16:creationId xmlns:a16="http://schemas.microsoft.com/office/drawing/2014/main" id="{0F70D50A-B9E1-4E2B-8017-EAE39B61A6CB}"/>
              </a:ext>
            </a:extLst>
          </p:cNvPr>
          <p:cNvSpPr txBox="1"/>
          <p:nvPr/>
        </p:nvSpPr>
        <p:spPr>
          <a:xfrm>
            <a:off x="2539192" y="2003332"/>
            <a:ext cx="4415155"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&gt;</a:t>
            </a:r>
            <a:r>
              <a:rPr sz="1300" spc="5"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Setup</a:t>
            </a:r>
            <a:r>
              <a:rPr sz="1300" spc="15"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Feature</a:t>
            </a:r>
            <a:r>
              <a:rPr sz="1300" spc="30" dirty="0">
                <a:latin typeface="Arial"/>
                <a:cs typeface="Arial"/>
              </a:rPr>
              <a:t> </a:t>
            </a:r>
            <a:r>
              <a:rPr sz="1300" spc="-5" dirty="0">
                <a:latin typeface="Arial"/>
                <a:cs typeface="Arial"/>
              </a:rPr>
              <a:t>tab</a:t>
            </a:r>
            <a:r>
              <a:rPr sz="1300" spc="10" dirty="0">
                <a:latin typeface="Arial"/>
                <a:cs typeface="Arial"/>
              </a:rPr>
              <a:t> </a:t>
            </a:r>
            <a:r>
              <a:rPr sz="1300" spc="-5" dirty="0">
                <a:latin typeface="Arial"/>
                <a:cs typeface="Arial"/>
              </a:rPr>
              <a:t>&gt;</a:t>
            </a:r>
            <a:r>
              <a:rPr sz="1300" spc="5" dirty="0">
                <a:latin typeface="Arial"/>
                <a:cs typeface="Arial"/>
              </a:rPr>
              <a:t> </a:t>
            </a:r>
            <a:r>
              <a:rPr sz="1300" spc="-5" dirty="0">
                <a:latin typeface="Arial"/>
                <a:cs typeface="Arial"/>
              </a:rPr>
              <a:t>SIP</a:t>
            </a:r>
            <a:r>
              <a:rPr sz="1300" spc="-30" dirty="0">
                <a:latin typeface="Arial"/>
                <a:cs typeface="Arial"/>
              </a:rPr>
              <a:t> </a:t>
            </a:r>
            <a:r>
              <a:rPr sz="1300" spc="-5" dirty="0">
                <a:latin typeface="Arial"/>
                <a:cs typeface="Arial"/>
              </a:rPr>
              <a:t>Failover</a:t>
            </a:r>
            <a:r>
              <a:rPr sz="1300" spc="50" dirty="0">
                <a:latin typeface="Arial"/>
                <a:cs typeface="Arial"/>
              </a:rPr>
              <a:t> </a:t>
            </a:r>
            <a:r>
              <a:rPr sz="1300" spc="-5" dirty="0">
                <a:latin typeface="Arial"/>
                <a:cs typeface="Arial"/>
              </a:rPr>
              <a:t>Rerouting</a:t>
            </a:r>
            <a:endParaRPr sz="1300" dirty="0">
              <a:latin typeface="Arial"/>
              <a:cs typeface="Arial"/>
            </a:endParaRPr>
          </a:p>
        </p:txBody>
      </p:sp>
      <p:grpSp>
        <p:nvGrpSpPr>
          <p:cNvPr id="8" name="object 6">
            <a:extLst>
              <a:ext uri="{FF2B5EF4-FFF2-40B4-BE49-F238E27FC236}">
                <a16:creationId xmlns:a16="http://schemas.microsoft.com/office/drawing/2014/main" id="{D6B28269-88BE-42E5-9E19-5F90ADA8112B}"/>
              </a:ext>
            </a:extLst>
          </p:cNvPr>
          <p:cNvGrpSpPr/>
          <p:nvPr/>
        </p:nvGrpSpPr>
        <p:grpSpPr>
          <a:xfrm>
            <a:off x="5950543" y="2218851"/>
            <a:ext cx="6884034" cy="4394200"/>
            <a:chOff x="765048" y="1362455"/>
            <a:chExt cx="6884034" cy="4394200"/>
          </a:xfrm>
        </p:grpSpPr>
        <p:pic>
          <p:nvPicPr>
            <p:cNvPr id="9" name="object 7">
              <a:extLst>
                <a:ext uri="{FF2B5EF4-FFF2-40B4-BE49-F238E27FC236}">
                  <a16:creationId xmlns:a16="http://schemas.microsoft.com/office/drawing/2014/main" id="{C29F97F1-F53B-4249-ACD6-C8627AACEBCA}"/>
                </a:ext>
              </a:extLst>
            </p:cNvPr>
            <p:cNvPicPr/>
            <p:nvPr/>
          </p:nvPicPr>
          <p:blipFill>
            <a:blip r:embed="rId2" cstate="print"/>
            <a:stretch>
              <a:fillRect/>
            </a:stretch>
          </p:blipFill>
          <p:spPr>
            <a:xfrm>
              <a:off x="765048" y="1362455"/>
              <a:ext cx="6883908" cy="4393692"/>
            </a:xfrm>
            <a:prstGeom prst="rect">
              <a:avLst/>
            </a:prstGeom>
          </p:spPr>
        </p:pic>
        <p:sp>
          <p:nvSpPr>
            <p:cNvPr id="10" name="object 8">
              <a:extLst>
                <a:ext uri="{FF2B5EF4-FFF2-40B4-BE49-F238E27FC236}">
                  <a16:creationId xmlns:a16="http://schemas.microsoft.com/office/drawing/2014/main" id="{AFB6F4F3-EE1F-444C-976E-1DA1224DC8CB}"/>
                </a:ext>
              </a:extLst>
            </p:cNvPr>
            <p:cNvSpPr/>
            <p:nvPr/>
          </p:nvSpPr>
          <p:spPr>
            <a:xfrm>
              <a:off x="2063495" y="5010911"/>
              <a:ext cx="1943100" cy="550545"/>
            </a:xfrm>
            <a:custGeom>
              <a:avLst/>
              <a:gdLst/>
              <a:ahLst/>
              <a:cxnLst/>
              <a:rect l="l" t="t" r="r" b="b"/>
              <a:pathLst>
                <a:path w="1943100" h="550545">
                  <a:moveTo>
                    <a:pt x="0" y="158495"/>
                  </a:moveTo>
                  <a:lnTo>
                    <a:pt x="934212" y="158495"/>
                  </a:lnTo>
                  <a:lnTo>
                    <a:pt x="934212" y="0"/>
                  </a:lnTo>
                  <a:lnTo>
                    <a:pt x="0" y="0"/>
                  </a:lnTo>
                  <a:lnTo>
                    <a:pt x="0" y="158495"/>
                  </a:lnTo>
                  <a:close/>
                </a:path>
                <a:path w="1943100" h="550545">
                  <a:moveTo>
                    <a:pt x="934212" y="550163"/>
                  </a:moveTo>
                  <a:lnTo>
                    <a:pt x="1943100" y="550163"/>
                  </a:lnTo>
                  <a:lnTo>
                    <a:pt x="1943100" y="0"/>
                  </a:lnTo>
                  <a:lnTo>
                    <a:pt x="934212" y="0"/>
                  </a:lnTo>
                  <a:lnTo>
                    <a:pt x="934212" y="550163"/>
                  </a:lnTo>
                  <a:close/>
                </a:path>
              </a:pathLst>
            </a:custGeom>
            <a:ln w="12700">
              <a:solidFill>
                <a:srgbClr val="FF0000"/>
              </a:solidFill>
            </a:ln>
          </p:spPr>
          <p:txBody>
            <a:bodyPr wrap="square" lIns="0" tIns="0" rIns="0" bIns="0" rtlCol="0"/>
            <a:lstStyle/>
            <a:p>
              <a:endParaRPr/>
            </a:p>
          </p:txBody>
        </p:sp>
      </p:grpSp>
      <p:sp>
        <p:nvSpPr>
          <p:cNvPr id="11" name="object 6">
            <a:extLst>
              <a:ext uri="{FF2B5EF4-FFF2-40B4-BE49-F238E27FC236}">
                <a16:creationId xmlns:a16="http://schemas.microsoft.com/office/drawing/2014/main" id="{B6014F29-623E-4969-B671-BC7C7BC12195}"/>
              </a:ext>
            </a:extLst>
          </p:cNvPr>
          <p:cNvSpPr txBox="1"/>
          <p:nvPr/>
        </p:nvSpPr>
        <p:spPr>
          <a:xfrm>
            <a:off x="609961" y="2878261"/>
            <a:ext cx="4837110" cy="1038105"/>
          </a:xfrm>
          <a:prstGeom prst="rect">
            <a:avLst/>
          </a:prstGeom>
        </p:spPr>
        <p:txBody>
          <a:bodyPr vert="horz" wrap="square" lIns="0" tIns="12065" rIns="0" bIns="0" rtlCol="0">
            <a:spAutoFit/>
          </a:bodyPr>
          <a:lstStyle/>
          <a:p>
            <a:pPr marL="12065">
              <a:lnSpc>
                <a:spcPct val="100000"/>
              </a:lnSpc>
              <a:spcBef>
                <a:spcPts val="95"/>
              </a:spcBef>
              <a:tabLst>
                <a:tab pos="262255" algn="l"/>
                <a:tab pos="262890" algn="l"/>
              </a:tabLst>
            </a:pPr>
            <a:r>
              <a:rPr lang="en-GB" sz="1300" dirty="0">
                <a:latin typeface="Arial"/>
                <a:cs typeface="Arial"/>
              </a:rPr>
              <a:t>Within the dropdown you can select what you would like the extension to do in this scenario.</a:t>
            </a:r>
          </a:p>
          <a:p>
            <a:pPr marL="12065">
              <a:lnSpc>
                <a:spcPct val="100000"/>
              </a:lnSpc>
              <a:spcBef>
                <a:spcPts val="95"/>
              </a:spcBef>
              <a:tabLst>
                <a:tab pos="262255" algn="l"/>
                <a:tab pos="262890" algn="l"/>
              </a:tabLst>
            </a:pPr>
            <a:endParaRPr lang="en-GB" sz="1300" dirty="0">
              <a:latin typeface="Arial"/>
              <a:cs typeface="Arial"/>
            </a:endParaRPr>
          </a:p>
          <a:p>
            <a:pPr marL="12065">
              <a:lnSpc>
                <a:spcPct val="100000"/>
              </a:lnSpc>
              <a:spcBef>
                <a:spcPts val="95"/>
              </a:spcBef>
              <a:tabLst>
                <a:tab pos="262255" algn="l"/>
                <a:tab pos="262890" algn="l"/>
              </a:tabLst>
            </a:pPr>
            <a:r>
              <a:rPr lang="en-GB" sz="1300" dirty="0">
                <a:latin typeface="Arial"/>
                <a:cs typeface="Arial"/>
              </a:rPr>
              <a:t>It will follow the selected forward which is configured in the User Feature Configuration menu.</a:t>
            </a:r>
          </a:p>
        </p:txBody>
      </p:sp>
    </p:spTree>
    <p:extLst>
      <p:ext uri="{BB962C8B-B14F-4D97-AF65-F5344CB8AC3E}">
        <p14:creationId xmlns:p14="http://schemas.microsoft.com/office/powerpoint/2010/main" val="2564801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Group listening</a:t>
            </a:r>
          </a:p>
        </p:txBody>
      </p:sp>
      <p:sp>
        <p:nvSpPr>
          <p:cNvPr id="12" name="object 3">
            <a:extLst>
              <a:ext uri="{FF2B5EF4-FFF2-40B4-BE49-F238E27FC236}">
                <a16:creationId xmlns:a16="http://schemas.microsoft.com/office/drawing/2014/main" id="{C546A56C-E47C-4937-BBBA-BE2423D6BC17}"/>
              </a:ext>
            </a:extLst>
          </p:cNvPr>
          <p:cNvSpPr txBox="1"/>
          <p:nvPr/>
        </p:nvSpPr>
        <p:spPr>
          <a:xfrm>
            <a:off x="609961" y="1206754"/>
            <a:ext cx="8385809" cy="457517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Overview</a:t>
            </a:r>
            <a:endParaRPr sz="1800" dirty="0">
              <a:latin typeface="Arial"/>
              <a:cs typeface="Arial"/>
            </a:endParaRPr>
          </a:p>
          <a:p>
            <a:pPr>
              <a:lnSpc>
                <a:spcPct val="100000"/>
              </a:lnSpc>
            </a:pPr>
            <a:endParaRPr sz="1600" dirty="0">
              <a:latin typeface="Arial"/>
              <a:cs typeface="Arial"/>
            </a:endParaRPr>
          </a:p>
          <a:p>
            <a:pPr marL="450850" lvl="1" indent="-285750">
              <a:lnSpc>
                <a:spcPct val="100000"/>
              </a:lnSpc>
              <a:spcBef>
                <a:spcPts val="160"/>
              </a:spcBef>
              <a:buFont typeface="Wingdings"/>
              <a:buChar char=""/>
              <a:tabLst>
                <a:tab pos="450850" algn="l"/>
                <a:tab pos="451484" algn="l"/>
              </a:tabLst>
            </a:pPr>
            <a:r>
              <a:rPr sz="1400" b="1" i="1" u="sng" spc="-5" dirty="0">
                <a:uFill>
                  <a:solidFill>
                    <a:srgbClr val="000000"/>
                  </a:solidFill>
                </a:uFill>
                <a:latin typeface="Arial"/>
                <a:cs typeface="Arial"/>
              </a:rPr>
              <a:t>Description</a:t>
            </a:r>
            <a:endParaRPr sz="1400" dirty="0">
              <a:latin typeface="Arial"/>
              <a:cs typeface="Arial"/>
            </a:endParaRPr>
          </a:p>
          <a:p>
            <a:pPr marL="533400" marR="5080">
              <a:lnSpc>
                <a:spcPct val="89300"/>
              </a:lnSpc>
              <a:spcBef>
                <a:spcPts val="535"/>
              </a:spcBef>
            </a:pPr>
            <a:r>
              <a:rPr sz="1400" spc="-5" dirty="0">
                <a:latin typeface="Arial"/>
                <a:cs typeface="Arial"/>
              </a:rPr>
              <a:t>Every </a:t>
            </a:r>
            <a:r>
              <a:rPr sz="1400" dirty="0">
                <a:latin typeface="Arial"/>
                <a:cs typeface="Arial"/>
              </a:rPr>
              <a:t>iPECS Multi-button phone has a built-in Speakerphone. </a:t>
            </a:r>
            <a:r>
              <a:rPr sz="1400" spc="-5" dirty="0">
                <a:latin typeface="Arial"/>
                <a:cs typeface="Arial"/>
              </a:rPr>
              <a:t>The </a:t>
            </a:r>
            <a:r>
              <a:rPr sz="1400" dirty="0">
                <a:latin typeface="Arial"/>
                <a:cs typeface="Arial"/>
              </a:rPr>
              <a:t>user can </a:t>
            </a:r>
            <a:r>
              <a:rPr sz="1400" spc="-5" dirty="0">
                <a:latin typeface="Arial"/>
                <a:cs typeface="Arial"/>
              </a:rPr>
              <a:t>activate </a:t>
            </a:r>
            <a:r>
              <a:rPr sz="1400" dirty="0">
                <a:latin typeface="Arial"/>
                <a:cs typeface="Arial"/>
              </a:rPr>
              <a:t>the speaker </a:t>
            </a:r>
            <a:r>
              <a:rPr sz="1400" spc="5" dirty="0">
                <a:latin typeface="Arial"/>
                <a:cs typeface="Arial"/>
              </a:rPr>
              <a:t> </a:t>
            </a:r>
            <a:r>
              <a:rPr sz="1400" dirty="0">
                <a:latin typeface="Arial"/>
                <a:cs typeface="Arial"/>
              </a:rPr>
              <a:t>after</a:t>
            </a:r>
            <a:r>
              <a:rPr sz="1400" spc="-30" dirty="0">
                <a:latin typeface="Arial"/>
                <a:cs typeface="Arial"/>
              </a:rPr>
              <a:t> </a:t>
            </a:r>
            <a:r>
              <a:rPr sz="1400" dirty="0">
                <a:latin typeface="Arial"/>
                <a:cs typeface="Arial"/>
              </a:rPr>
              <a:t>placing</a:t>
            </a:r>
            <a:r>
              <a:rPr sz="1400" spc="-25" dirty="0">
                <a:latin typeface="Arial"/>
                <a:cs typeface="Arial"/>
              </a:rPr>
              <a:t> </a:t>
            </a:r>
            <a:r>
              <a:rPr sz="1400" dirty="0">
                <a:latin typeface="Arial"/>
                <a:cs typeface="Arial"/>
              </a:rPr>
              <a:t>a</a:t>
            </a:r>
            <a:r>
              <a:rPr sz="1400" spc="-15" dirty="0">
                <a:latin typeface="Arial"/>
                <a:cs typeface="Arial"/>
              </a:rPr>
              <a:t> </a:t>
            </a:r>
            <a:r>
              <a:rPr sz="1400" dirty="0">
                <a:latin typeface="Arial"/>
                <a:cs typeface="Arial"/>
              </a:rPr>
              <a:t>call in the</a:t>
            </a:r>
            <a:r>
              <a:rPr sz="1400" spc="-30" dirty="0">
                <a:latin typeface="Arial"/>
                <a:cs typeface="Arial"/>
              </a:rPr>
              <a:t> </a:t>
            </a:r>
            <a:r>
              <a:rPr sz="1400" dirty="0">
                <a:latin typeface="Arial"/>
                <a:cs typeface="Arial"/>
              </a:rPr>
              <a:t>handset</a:t>
            </a:r>
            <a:r>
              <a:rPr sz="1400" spc="-30" dirty="0">
                <a:latin typeface="Arial"/>
                <a:cs typeface="Arial"/>
              </a:rPr>
              <a:t> </a:t>
            </a:r>
            <a:r>
              <a:rPr sz="1400" dirty="0">
                <a:latin typeface="Arial"/>
                <a:cs typeface="Arial"/>
              </a:rPr>
              <a:t>mode</a:t>
            </a:r>
            <a:r>
              <a:rPr sz="1400" spc="-20" dirty="0">
                <a:latin typeface="Arial"/>
                <a:cs typeface="Arial"/>
              </a:rPr>
              <a:t> </a:t>
            </a:r>
            <a:r>
              <a:rPr sz="1400" spc="-5" dirty="0">
                <a:latin typeface="Arial"/>
                <a:cs typeface="Arial"/>
              </a:rPr>
              <a:t>without </a:t>
            </a:r>
            <a:r>
              <a:rPr sz="1400" dirty="0">
                <a:latin typeface="Arial"/>
                <a:cs typeface="Arial"/>
              </a:rPr>
              <a:t>activating</a:t>
            </a:r>
            <a:r>
              <a:rPr sz="1400" spc="-25" dirty="0">
                <a:latin typeface="Arial"/>
                <a:cs typeface="Arial"/>
              </a:rPr>
              <a:t> </a:t>
            </a:r>
            <a:r>
              <a:rPr sz="1400" dirty="0">
                <a:latin typeface="Arial"/>
                <a:cs typeface="Arial"/>
              </a:rPr>
              <a:t>the</a:t>
            </a:r>
            <a:r>
              <a:rPr sz="1400" spc="-20" dirty="0">
                <a:latin typeface="Arial"/>
                <a:cs typeface="Arial"/>
              </a:rPr>
              <a:t> </a:t>
            </a:r>
            <a:r>
              <a:rPr sz="1400" spc="-5" dirty="0">
                <a:latin typeface="Arial"/>
                <a:cs typeface="Arial"/>
              </a:rPr>
              <a:t>microphone.</a:t>
            </a:r>
            <a:r>
              <a:rPr sz="1400" spc="350" dirty="0">
                <a:latin typeface="Arial"/>
                <a:cs typeface="Arial"/>
              </a:rPr>
              <a:t> </a:t>
            </a:r>
            <a:r>
              <a:rPr sz="1400" dirty="0">
                <a:latin typeface="Arial"/>
                <a:cs typeface="Arial"/>
              </a:rPr>
              <a:t>This</a:t>
            </a:r>
            <a:r>
              <a:rPr sz="1400" spc="-20" dirty="0">
                <a:latin typeface="Arial"/>
                <a:cs typeface="Arial"/>
              </a:rPr>
              <a:t> </a:t>
            </a:r>
            <a:r>
              <a:rPr sz="1400" dirty="0">
                <a:latin typeface="Arial"/>
                <a:cs typeface="Arial"/>
              </a:rPr>
              <a:t>feature</a:t>
            </a:r>
            <a:r>
              <a:rPr sz="1400" spc="-40" dirty="0">
                <a:latin typeface="Arial"/>
                <a:cs typeface="Arial"/>
              </a:rPr>
              <a:t> </a:t>
            </a:r>
            <a:r>
              <a:rPr sz="1400" spc="-5" dirty="0">
                <a:latin typeface="Arial"/>
                <a:cs typeface="Arial"/>
              </a:rPr>
              <a:t>allows</a:t>
            </a:r>
            <a:r>
              <a:rPr sz="1400" spc="5" dirty="0">
                <a:latin typeface="Arial"/>
                <a:cs typeface="Arial"/>
              </a:rPr>
              <a:t> </a:t>
            </a:r>
            <a:r>
              <a:rPr sz="1400" dirty="0">
                <a:latin typeface="Arial"/>
                <a:cs typeface="Arial"/>
              </a:rPr>
              <a:t>other </a:t>
            </a:r>
            <a:r>
              <a:rPr sz="1400" spc="-375" dirty="0">
                <a:latin typeface="Arial"/>
                <a:cs typeface="Arial"/>
              </a:rPr>
              <a:t> </a:t>
            </a:r>
            <a:r>
              <a:rPr sz="1400" dirty="0">
                <a:latin typeface="Arial"/>
                <a:cs typeface="Arial"/>
              </a:rPr>
              <a:t>people</a:t>
            </a:r>
            <a:r>
              <a:rPr sz="1400" spc="-35" dirty="0">
                <a:latin typeface="Arial"/>
                <a:cs typeface="Arial"/>
              </a:rPr>
              <a:t> </a:t>
            </a:r>
            <a:r>
              <a:rPr sz="1400" dirty="0">
                <a:latin typeface="Arial"/>
                <a:cs typeface="Arial"/>
              </a:rPr>
              <a:t>to</a:t>
            </a:r>
            <a:r>
              <a:rPr sz="1400" spc="-15" dirty="0">
                <a:latin typeface="Arial"/>
                <a:cs typeface="Arial"/>
              </a:rPr>
              <a:t> </a:t>
            </a:r>
            <a:r>
              <a:rPr sz="1400" dirty="0">
                <a:latin typeface="Arial"/>
                <a:cs typeface="Arial"/>
              </a:rPr>
              <a:t>hear</a:t>
            </a:r>
            <a:r>
              <a:rPr sz="1400" spc="-20"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conversation</a:t>
            </a:r>
            <a:r>
              <a:rPr sz="1400" spc="-55" dirty="0">
                <a:latin typeface="Arial"/>
                <a:cs typeface="Arial"/>
              </a:rPr>
              <a:t> </a:t>
            </a:r>
            <a:r>
              <a:rPr sz="1400" dirty="0">
                <a:latin typeface="Arial"/>
                <a:cs typeface="Arial"/>
              </a:rPr>
              <a:t>through</a:t>
            </a:r>
            <a:r>
              <a:rPr sz="1400" spc="-4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speaker</a:t>
            </a:r>
            <a:r>
              <a:rPr sz="1400" spc="-35" dirty="0">
                <a:latin typeface="Arial"/>
                <a:cs typeface="Arial"/>
              </a:rPr>
              <a:t> </a:t>
            </a:r>
            <a:r>
              <a:rPr sz="1400" spc="-5" dirty="0">
                <a:latin typeface="Arial"/>
                <a:cs typeface="Arial"/>
              </a:rPr>
              <a:t>without</a:t>
            </a:r>
            <a:r>
              <a:rPr sz="1400" spc="-10" dirty="0">
                <a:latin typeface="Arial"/>
                <a:cs typeface="Arial"/>
              </a:rPr>
              <a:t> </a:t>
            </a:r>
            <a:r>
              <a:rPr sz="1400" dirty="0">
                <a:latin typeface="Arial"/>
                <a:cs typeface="Arial"/>
              </a:rPr>
              <a:t>being</a:t>
            </a:r>
            <a:r>
              <a:rPr sz="1400" spc="-20" dirty="0">
                <a:latin typeface="Arial"/>
                <a:cs typeface="Arial"/>
              </a:rPr>
              <a:t> </a:t>
            </a:r>
            <a:r>
              <a:rPr sz="1400" dirty="0">
                <a:latin typeface="Arial"/>
                <a:cs typeface="Arial"/>
              </a:rPr>
              <a:t>heard</a:t>
            </a:r>
            <a:r>
              <a:rPr sz="1400" spc="-30" dirty="0">
                <a:latin typeface="Arial"/>
                <a:cs typeface="Arial"/>
              </a:rPr>
              <a:t> </a:t>
            </a:r>
            <a:r>
              <a:rPr sz="1400" spc="-5" dirty="0">
                <a:latin typeface="Arial"/>
                <a:cs typeface="Arial"/>
              </a:rPr>
              <a:t>over</a:t>
            </a:r>
            <a:r>
              <a:rPr sz="1400" spc="-10" dirty="0">
                <a:latin typeface="Arial"/>
                <a:cs typeface="Arial"/>
              </a:rPr>
              <a:t> </a:t>
            </a:r>
            <a:r>
              <a:rPr sz="1400" dirty="0">
                <a:latin typeface="Arial"/>
                <a:cs typeface="Arial"/>
              </a:rPr>
              <a:t>the</a:t>
            </a:r>
            <a:r>
              <a:rPr sz="1400" spc="-15" dirty="0">
                <a:latin typeface="Arial"/>
                <a:cs typeface="Arial"/>
              </a:rPr>
              <a:t> </a:t>
            </a:r>
            <a:r>
              <a:rPr sz="1400" spc="-5" dirty="0">
                <a:latin typeface="Arial"/>
                <a:cs typeface="Arial"/>
              </a:rPr>
              <a:t>microphone.</a:t>
            </a:r>
            <a:endParaRPr sz="1400" dirty="0">
              <a:latin typeface="Arial"/>
              <a:cs typeface="Arial"/>
            </a:endParaRPr>
          </a:p>
          <a:p>
            <a:pPr>
              <a:lnSpc>
                <a:spcPct val="100000"/>
              </a:lnSpc>
              <a:spcBef>
                <a:spcPts val="40"/>
              </a:spcBef>
            </a:pPr>
            <a:endParaRPr sz="1700" dirty="0">
              <a:latin typeface="Arial"/>
              <a:cs typeface="Arial"/>
            </a:endParaRPr>
          </a:p>
          <a:p>
            <a:pPr marL="450850" lvl="1" indent="-285750">
              <a:lnSpc>
                <a:spcPct val="100000"/>
              </a:lnSpc>
              <a:buFont typeface="Wingdings"/>
              <a:buChar char=""/>
              <a:tabLst>
                <a:tab pos="450850" algn="l"/>
                <a:tab pos="451484" algn="l"/>
              </a:tabLst>
            </a:pPr>
            <a:r>
              <a:rPr sz="1400" b="1" i="1" u="sng" spc="-5" dirty="0">
                <a:uFill>
                  <a:solidFill>
                    <a:srgbClr val="000000"/>
                  </a:solidFill>
                </a:uFill>
                <a:latin typeface="Arial"/>
                <a:cs typeface="Arial"/>
              </a:rPr>
              <a:t>Operation</a:t>
            </a:r>
            <a:endParaRPr sz="1400" dirty="0">
              <a:latin typeface="Arial"/>
              <a:cs typeface="Arial"/>
            </a:endParaRPr>
          </a:p>
          <a:p>
            <a:pPr marL="530225">
              <a:lnSpc>
                <a:spcPct val="100000"/>
              </a:lnSpc>
              <a:spcBef>
                <a:spcPts val="360"/>
              </a:spcBef>
            </a:pPr>
            <a:r>
              <a:rPr sz="1400" dirty="0">
                <a:latin typeface="Arial"/>
                <a:cs typeface="Arial"/>
              </a:rPr>
              <a:t>While</a:t>
            </a:r>
            <a:r>
              <a:rPr sz="1400" spc="-35" dirty="0">
                <a:latin typeface="Arial"/>
                <a:cs typeface="Arial"/>
              </a:rPr>
              <a:t> </a:t>
            </a:r>
            <a:r>
              <a:rPr sz="1400" dirty="0">
                <a:latin typeface="Arial"/>
                <a:cs typeface="Arial"/>
              </a:rPr>
              <a:t>on</a:t>
            </a:r>
            <a:r>
              <a:rPr sz="1400" spc="-25" dirty="0">
                <a:latin typeface="Arial"/>
                <a:cs typeface="Arial"/>
              </a:rPr>
              <a:t> </a:t>
            </a:r>
            <a:r>
              <a:rPr sz="1400" dirty="0">
                <a:latin typeface="Arial"/>
                <a:cs typeface="Arial"/>
              </a:rPr>
              <a:t>a</a:t>
            </a:r>
            <a:r>
              <a:rPr sz="1400" spc="-15" dirty="0">
                <a:latin typeface="Arial"/>
                <a:cs typeface="Arial"/>
              </a:rPr>
              <a:t> </a:t>
            </a:r>
            <a:r>
              <a:rPr sz="1400" dirty="0">
                <a:latin typeface="Arial"/>
                <a:cs typeface="Arial"/>
              </a:rPr>
              <a:t>call</a:t>
            </a:r>
            <a:r>
              <a:rPr sz="1400" spc="-5" dirty="0">
                <a:latin typeface="Arial"/>
                <a:cs typeface="Arial"/>
              </a:rPr>
              <a:t> </a:t>
            </a:r>
            <a:r>
              <a:rPr sz="1400" dirty="0">
                <a:latin typeface="Arial"/>
                <a:cs typeface="Arial"/>
              </a:rPr>
              <a:t>using</a:t>
            </a:r>
            <a:r>
              <a:rPr sz="1400" spc="-35"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handset:</a:t>
            </a:r>
          </a:p>
          <a:p>
            <a:pPr marL="760095" marR="3272790" indent="-1905">
              <a:lnSpc>
                <a:spcPts val="1839"/>
              </a:lnSpc>
              <a:spcBef>
                <a:spcPts val="85"/>
              </a:spcBef>
            </a:pPr>
            <a:r>
              <a:rPr sz="1400" dirty="0">
                <a:latin typeface="Arial"/>
                <a:cs typeface="Arial"/>
              </a:rPr>
              <a:t>Press the [Speaker] button.</a:t>
            </a:r>
            <a:r>
              <a:rPr sz="1400" spc="5" dirty="0">
                <a:latin typeface="Arial"/>
                <a:cs typeface="Arial"/>
              </a:rPr>
              <a:t> </a:t>
            </a:r>
            <a:r>
              <a:rPr sz="1400" spc="-5" dirty="0">
                <a:latin typeface="Arial"/>
                <a:cs typeface="Arial"/>
              </a:rPr>
              <a:t>The </a:t>
            </a:r>
            <a:r>
              <a:rPr sz="1400" dirty="0">
                <a:latin typeface="Arial"/>
                <a:cs typeface="Arial"/>
              </a:rPr>
              <a:t>speaker is </a:t>
            </a:r>
            <a:r>
              <a:rPr sz="1400" spc="-5" dirty="0">
                <a:latin typeface="Arial"/>
                <a:cs typeface="Arial"/>
              </a:rPr>
              <a:t>activated. </a:t>
            </a:r>
            <a:r>
              <a:rPr sz="1400" dirty="0">
                <a:latin typeface="Arial"/>
                <a:cs typeface="Arial"/>
              </a:rPr>
              <a:t> </a:t>
            </a:r>
            <a:r>
              <a:rPr sz="1400" spc="-5" dirty="0">
                <a:latin typeface="Arial"/>
                <a:cs typeface="Arial"/>
              </a:rPr>
              <a:t>The</a:t>
            </a:r>
            <a:r>
              <a:rPr sz="1400" spc="-35" dirty="0">
                <a:latin typeface="Arial"/>
                <a:cs typeface="Arial"/>
              </a:rPr>
              <a:t> </a:t>
            </a:r>
            <a:r>
              <a:rPr sz="1400" dirty="0">
                <a:latin typeface="Arial"/>
                <a:cs typeface="Arial"/>
              </a:rPr>
              <a:t>microphone</a:t>
            </a:r>
            <a:r>
              <a:rPr sz="1400" spc="-45"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muted</a:t>
            </a:r>
            <a:r>
              <a:rPr sz="1400" spc="-30" dirty="0">
                <a:latin typeface="Arial"/>
                <a:cs typeface="Arial"/>
              </a:rPr>
              <a:t> </a:t>
            </a:r>
            <a:r>
              <a:rPr sz="1400" spc="-5" dirty="0">
                <a:latin typeface="Arial"/>
                <a:cs typeface="Arial"/>
              </a:rPr>
              <a:t>while</a:t>
            </a:r>
            <a:r>
              <a:rPr sz="1400" spc="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handset</a:t>
            </a:r>
            <a:r>
              <a:rPr sz="1400" spc="-35" dirty="0">
                <a:latin typeface="Arial"/>
                <a:cs typeface="Arial"/>
              </a:rPr>
              <a:t> </a:t>
            </a:r>
            <a:r>
              <a:rPr sz="1400" dirty="0">
                <a:latin typeface="Arial"/>
                <a:cs typeface="Arial"/>
              </a:rPr>
              <a:t>is</a:t>
            </a:r>
            <a:r>
              <a:rPr sz="1400" spc="-5" dirty="0">
                <a:latin typeface="Arial"/>
                <a:cs typeface="Arial"/>
              </a:rPr>
              <a:t> off-hook.</a:t>
            </a:r>
            <a:endParaRPr sz="1400" dirty="0">
              <a:latin typeface="Arial"/>
              <a:cs typeface="Arial"/>
            </a:endParaRPr>
          </a:p>
          <a:p>
            <a:pPr>
              <a:lnSpc>
                <a:spcPct val="100000"/>
              </a:lnSpc>
              <a:spcBef>
                <a:spcPts val="5"/>
              </a:spcBef>
            </a:pPr>
            <a:endParaRPr sz="1650" dirty="0">
              <a:latin typeface="Arial"/>
              <a:cs typeface="Arial"/>
            </a:endParaRPr>
          </a:p>
          <a:p>
            <a:pPr marL="450850" lvl="1" indent="-285750">
              <a:lnSpc>
                <a:spcPct val="100000"/>
              </a:lnSpc>
              <a:buFont typeface="Wingdings"/>
              <a:buChar char=""/>
              <a:tabLst>
                <a:tab pos="450850" algn="l"/>
                <a:tab pos="451484" algn="l"/>
              </a:tabLst>
            </a:pPr>
            <a:r>
              <a:rPr sz="1400" b="1" i="1" u="sng" spc="-5" dirty="0">
                <a:uFill>
                  <a:solidFill>
                    <a:srgbClr val="000000"/>
                  </a:solidFill>
                </a:uFill>
                <a:latin typeface="Arial"/>
                <a:cs typeface="Arial"/>
              </a:rPr>
              <a:t>Conditions</a:t>
            </a:r>
            <a:endParaRPr sz="1400" dirty="0">
              <a:latin typeface="Arial"/>
              <a:cs typeface="Arial"/>
            </a:endParaRPr>
          </a:p>
          <a:p>
            <a:pPr marL="533400" marR="17145">
              <a:lnSpc>
                <a:spcPts val="1500"/>
              </a:lnSpc>
              <a:spcBef>
                <a:spcPts val="545"/>
              </a:spcBef>
            </a:pPr>
            <a:r>
              <a:rPr sz="1400" dirty="0">
                <a:latin typeface="Arial"/>
                <a:cs typeface="Arial"/>
              </a:rPr>
              <a:t>While</a:t>
            </a:r>
            <a:r>
              <a:rPr sz="1400" spc="-30" dirty="0">
                <a:latin typeface="Arial"/>
                <a:cs typeface="Arial"/>
              </a:rPr>
              <a:t> </a:t>
            </a:r>
            <a:r>
              <a:rPr sz="1400" dirty="0">
                <a:latin typeface="Arial"/>
                <a:cs typeface="Arial"/>
              </a:rPr>
              <a:t>using</a:t>
            </a:r>
            <a:r>
              <a:rPr sz="1400" spc="-25"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Speakerphone,</a:t>
            </a:r>
            <a:r>
              <a:rPr sz="1400" spc="-40" dirty="0">
                <a:latin typeface="Arial"/>
                <a:cs typeface="Arial"/>
              </a:rPr>
              <a:t> </a:t>
            </a:r>
            <a:r>
              <a:rPr sz="1400" dirty="0">
                <a:latin typeface="Arial"/>
                <a:cs typeface="Arial"/>
              </a:rPr>
              <a:t>lifting</a:t>
            </a:r>
            <a:r>
              <a:rPr sz="1400" spc="-25"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handset</a:t>
            </a:r>
            <a:r>
              <a:rPr sz="1400" spc="-35" dirty="0">
                <a:latin typeface="Arial"/>
                <a:cs typeface="Arial"/>
              </a:rPr>
              <a:t> </a:t>
            </a:r>
            <a:r>
              <a:rPr sz="1400" spc="-5" dirty="0">
                <a:latin typeface="Arial"/>
                <a:cs typeface="Arial"/>
              </a:rPr>
              <a:t>will</a:t>
            </a:r>
            <a:r>
              <a:rPr sz="1400" spc="20" dirty="0">
                <a:latin typeface="Arial"/>
                <a:cs typeface="Arial"/>
              </a:rPr>
              <a:t> </a:t>
            </a:r>
            <a:r>
              <a:rPr sz="1400" dirty="0">
                <a:latin typeface="Arial"/>
                <a:cs typeface="Arial"/>
              </a:rPr>
              <a:t>turn</a:t>
            </a:r>
            <a:r>
              <a:rPr sz="1400" spc="-25" dirty="0">
                <a:latin typeface="Arial"/>
                <a:cs typeface="Arial"/>
              </a:rPr>
              <a:t> </a:t>
            </a:r>
            <a:r>
              <a:rPr sz="1400" spc="-10" dirty="0">
                <a:latin typeface="Arial"/>
                <a:cs typeface="Arial"/>
              </a:rPr>
              <a:t>off</a:t>
            </a:r>
            <a:r>
              <a:rPr sz="1400" spc="-30"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Speakerphone.</a:t>
            </a:r>
            <a:r>
              <a:rPr sz="1400" spc="340" dirty="0">
                <a:latin typeface="Arial"/>
                <a:cs typeface="Arial"/>
              </a:rPr>
              <a:t> </a:t>
            </a:r>
            <a:r>
              <a:rPr sz="1400" spc="-85" dirty="0">
                <a:latin typeface="Arial"/>
                <a:cs typeface="Arial"/>
              </a:rPr>
              <a:t>To</a:t>
            </a:r>
            <a:r>
              <a:rPr sz="1400" spc="-15" dirty="0">
                <a:latin typeface="Arial"/>
                <a:cs typeface="Arial"/>
              </a:rPr>
              <a:t> </a:t>
            </a:r>
            <a:r>
              <a:rPr sz="1400" spc="-5" dirty="0">
                <a:latin typeface="Arial"/>
                <a:cs typeface="Arial"/>
              </a:rPr>
              <a:t>activate</a:t>
            </a:r>
            <a:r>
              <a:rPr sz="1400" spc="-25" dirty="0">
                <a:latin typeface="Arial"/>
                <a:cs typeface="Arial"/>
              </a:rPr>
              <a:t> </a:t>
            </a:r>
            <a:r>
              <a:rPr sz="1400" dirty="0">
                <a:latin typeface="Arial"/>
                <a:cs typeface="Arial"/>
              </a:rPr>
              <a:t>Group </a:t>
            </a:r>
            <a:r>
              <a:rPr sz="1400" spc="-375" dirty="0">
                <a:latin typeface="Arial"/>
                <a:cs typeface="Arial"/>
              </a:rPr>
              <a:t> </a:t>
            </a:r>
            <a:r>
              <a:rPr sz="1400" dirty="0">
                <a:latin typeface="Arial"/>
                <a:cs typeface="Arial"/>
              </a:rPr>
              <a:t>Listening,</a:t>
            </a:r>
            <a:r>
              <a:rPr sz="1400" spc="-5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[Speaker]</a:t>
            </a:r>
            <a:r>
              <a:rPr sz="1400" spc="-45" dirty="0">
                <a:latin typeface="Arial"/>
                <a:cs typeface="Arial"/>
              </a:rPr>
              <a:t> </a:t>
            </a:r>
            <a:r>
              <a:rPr sz="1400" dirty="0">
                <a:latin typeface="Arial"/>
                <a:cs typeface="Arial"/>
              </a:rPr>
              <a:t>button</a:t>
            </a:r>
            <a:r>
              <a:rPr sz="1400" spc="-45" dirty="0">
                <a:latin typeface="Arial"/>
                <a:cs typeface="Arial"/>
              </a:rPr>
              <a:t> </a:t>
            </a:r>
            <a:r>
              <a:rPr sz="1400" spc="-5" dirty="0">
                <a:latin typeface="Arial"/>
                <a:cs typeface="Arial"/>
              </a:rPr>
              <a:t>must</a:t>
            </a:r>
            <a:r>
              <a:rPr sz="1400" spc="-15" dirty="0">
                <a:latin typeface="Arial"/>
                <a:cs typeface="Arial"/>
              </a:rPr>
              <a:t> </a:t>
            </a:r>
            <a:r>
              <a:rPr sz="1400" dirty="0">
                <a:latin typeface="Arial"/>
                <a:cs typeface="Arial"/>
              </a:rPr>
              <a:t>be</a:t>
            </a:r>
            <a:r>
              <a:rPr sz="1400" spc="-20" dirty="0">
                <a:latin typeface="Arial"/>
                <a:cs typeface="Arial"/>
              </a:rPr>
              <a:t> </a:t>
            </a:r>
            <a:r>
              <a:rPr sz="1400" dirty="0">
                <a:latin typeface="Arial"/>
                <a:cs typeface="Arial"/>
              </a:rPr>
              <a:t>pressed</a:t>
            </a:r>
            <a:r>
              <a:rPr sz="1400" spc="-45" dirty="0">
                <a:latin typeface="Arial"/>
                <a:cs typeface="Arial"/>
              </a:rPr>
              <a:t> </a:t>
            </a:r>
            <a:r>
              <a:rPr sz="1400" spc="-5" dirty="0">
                <a:latin typeface="Arial"/>
                <a:cs typeface="Arial"/>
              </a:rPr>
              <a:t>while</a:t>
            </a:r>
            <a:r>
              <a:rPr sz="1400" spc="1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handset</a:t>
            </a:r>
            <a:r>
              <a:rPr sz="1400" spc="-35" dirty="0">
                <a:latin typeface="Arial"/>
                <a:cs typeface="Arial"/>
              </a:rPr>
              <a:t> </a:t>
            </a:r>
            <a:r>
              <a:rPr sz="1400" dirty="0">
                <a:latin typeface="Arial"/>
                <a:cs typeface="Arial"/>
              </a:rPr>
              <a:t>is</a:t>
            </a:r>
            <a:r>
              <a:rPr sz="1400" spc="-15" dirty="0">
                <a:latin typeface="Arial"/>
                <a:cs typeface="Arial"/>
              </a:rPr>
              <a:t> </a:t>
            </a:r>
            <a:r>
              <a:rPr sz="1400" dirty="0">
                <a:latin typeface="Arial"/>
                <a:cs typeface="Arial"/>
              </a:rPr>
              <a:t>off-hook.</a:t>
            </a:r>
          </a:p>
          <a:p>
            <a:pPr marL="533400">
              <a:lnSpc>
                <a:spcPts val="1590"/>
              </a:lnSpc>
              <a:spcBef>
                <a:spcPts val="140"/>
              </a:spcBef>
            </a:pPr>
            <a:r>
              <a:rPr sz="1400" spc="5" dirty="0">
                <a:latin typeface="Arial"/>
                <a:cs typeface="Arial"/>
              </a:rPr>
              <a:t>While</a:t>
            </a:r>
            <a:r>
              <a:rPr sz="1400" spc="-30" dirty="0">
                <a:latin typeface="Arial"/>
                <a:cs typeface="Arial"/>
              </a:rPr>
              <a:t> </a:t>
            </a:r>
            <a:r>
              <a:rPr sz="1400" dirty="0">
                <a:latin typeface="Arial"/>
                <a:cs typeface="Arial"/>
              </a:rPr>
              <a:t>in</a:t>
            </a:r>
            <a:r>
              <a:rPr sz="1400" spc="-5" dirty="0">
                <a:latin typeface="Arial"/>
                <a:cs typeface="Arial"/>
              </a:rPr>
              <a:t> </a:t>
            </a:r>
            <a:r>
              <a:rPr sz="1400" dirty="0">
                <a:latin typeface="Arial"/>
                <a:cs typeface="Arial"/>
              </a:rPr>
              <a:t>Group</a:t>
            </a:r>
            <a:r>
              <a:rPr sz="1400" spc="-30" dirty="0">
                <a:latin typeface="Arial"/>
                <a:cs typeface="Arial"/>
              </a:rPr>
              <a:t> </a:t>
            </a:r>
            <a:r>
              <a:rPr sz="1400" dirty="0">
                <a:latin typeface="Arial"/>
                <a:cs typeface="Arial"/>
              </a:rPr>
              <a:t>Listening</a:t>
            </a:r>
            <a:r>
              <a:rPr sz="1400" spc="-40" dirty="0">
                <a:latin typeface="Arial"/>
                <a:cs typeface="Arial"/>
              </a:rPr>
              <a:t> </a:t>
            </a:r>
            <a:r>
              <a:rPr sz="1400" spc="-5" dirty="0">
                <a:latin typeface="Arial"/>
                <a:cs typeface="Arial"/>
              </a:rPr>
              <a:t>Mode,</a:t>
            </a:r>
            <a:r>
              <a:rPr sz="1400" spc="-20" dirty="0">
                <a:latin typeface="Arial"/>
                <a:cs typeface="Arial"/>
              </a:rPr>
              <a:t> </a:t>
            </a:r>
            <a:r>
              <a:rPr sz="1400" dirty="0">
                <a:latin typeface="Arial"/>
                <a:cs typeface="Arial"/>
              </a:rPr>
              <a:t>pressing</a:t>
            </a:r>
            <a:r>
              <a:rPr sz="1400" spc="-45"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[Mute]</a:t>
            </a:r>
            <a:r>
              <a:rPr sz="1400" spc="-35" dirty="0">
                <a:latin typeface="Arial"/>
                <a:cs typeface="Arial"/>
              </a:rPr>
              <a:t> </a:t>
            </a:r>
            <a:r>
              <a:rPr sz="1400" dirty="0">
                <a:latin typeface="Arial"/>
                <a:cs typeface="Arial"/>
              </a:rPr>
              <a:t>button</a:t>
            </a:r>
            <a:r>
              <a:rPr sz="1400" spc="-40" dirty="0">
                <a:latin typeface="Arial"/>
                <a:cs typeface="Arial"/>
              </a:rPr>
              <a:t> </a:t>
            </a:r>
            <a:r>
              <a:rPr sz="1400" spc="-5" dirty="0">
                <a:latin typeface="Arial"/>
                <a:cs typeface="Arial"/>
              </a:rPr>
              <a:t>will</a:t>
            </a:r>
            <a:r>
              <a:rPr sz="1400" spc="20" dirty="0">
                <a:latin typeface="Arial"/>
                <a:cs typeface="Arial"/>
              </a:rPr>
              <a:t> </a:t>
            </a:r>
            <a:r>
              <a:rPr sz="1400" dirty="0">
                <a:latin typeface="Arial"/>
                <a:cs typeface="Arial"/>
              </a:rPr>
              <a:t>cause</a:t>
            </a:r>
            <a:r>
              <a:rPr sz="1400" spc="-30" dirty="0">
                <a:latin typeface="Arial"/>
                <a:cs typeface="Arial"/>
              </a:rPr>
              <a:t> </a:t>
            </a:r>
            <a:r>
              <a:rPr sz="1400" dirty="0">
                <a:latin typeface="Arial"/>
                <a:cs typeface="Arial"/>
              </a:rPr>
              <a:t>the</a:t>
            </a:r>
            <a:r>
              <a:rPr sz="1400" spc="-55" dirty="0">
                <a:latin typeface="Arial"/>
                <a:cs typeface="Arial"/>
              </a:rPr>
              <a:t> </a:t>
            </a:r>
            <a:r>
              <a:rPr lang="en-GB" sz="1400" spc="-5" dirty="0">
                <a:latin typeface="Arial"/>
                <a:cs typeface="Arial"/>
              </a:rPr>
              <a:t>outbound speech </a:t>
            </a:r>
            <a:r>
              <a:rPr sz="1400" dirty="0">
                <a:latin typeface="Arial"/>
                <a:cs typeface="Arial"/>
              </a:rPr>
              <a:t>from</a:t>
            </a:r>
            <a:r>
              <a:rPr sz="1400" spc="-2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handset</a:t>
            </a:r>
            <a:r>
              <a:rPr lang="en-GB" sz="1400"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be</a:t>
            </a:r>
            <a:r>
              <a:rPr sz="1400" spc="-10" dirty="0">
                <a:latin typeface="Arial"/>
                <a:cs typeface="Arial"/>
              </a:rPr>
              <a:t> </a:t>
            </a:r>
            <a:r>
              <a:rPr sz="1400" dirty="0">
                <a:latin typeface="Arial"/>
                <a:cs typeface="Arial"/>
              </a:rPr>
              <a:t>muted.</a:t>
            </a:r>
            <a:r>
              <a:rPr sz="1400" spc="360" dirty="0">
                <a:latin typeface="Arial"/>
                <a:cs typeface="Arial"/>
              </a:rPr>
              <a:t> </a:t>
            </a:r>
            <a:r>
              <a:rPr sz="1400" spc="-15" dirty="0">
                <a:latin typeface="Arial"/>
                <a:cs typeface="Arial"/>
              </a:rPr>
              <a:t>However,</a:t>
            </a:r>
            <a:r>
              <a:rPr sz="1400" dirty="0">
                <a:latin typeface="Arial"/>
                <a:cs typeface="Arial"/>
              </a:rPr>
              <a:t> the</a:t>
            </a:r>
            <a:r>
              <a:rPr sz="1400" spc="-20" dirty="0">
                <a:latin typeface="Arial"/>
                <a:cs typeface="Arial"/>
              </a:rPr>
              <a:t> </a:t>
            </a:r>
            <a:r>
              <a:rPr sz="1400" spc="-5" dirty="0">
                <a:latin typeface="Arial"/>
                <a:cs typeface="Arial"/>
              </a:rPr>
              <a:t>voice </a:t>
            </a:r>
            <a:r>
              <a:rPr sz="1400" dirty="0">
                <a:latin typeface="Arial"/>
                <a:cs typeface="Arial"/>
              </a:rPr>
              <a:t>is</a:t>
            </a:r>
            <a:r>
              <a:rPr sz="1400" spc="-5" dirty="0">
                <a:latin typeface="Arial"/>
                <a:cs typeface="Arial"/>
              </a:rPr>
              <a:t> </a:t>
            </a:r>
            <a:r>
              <a:rPr sz="1400" dirty="0">
                <a:latin typeface="Arial"/>
                <a:cs typeface="Arial"/>
              </a:rPr>
              <a:t>still</a:t>
            </a:r>
            <a:r>
              <a:rPr sz="1400" spc="-15" dirty="0">
                <a:latin typeface="Arial"/>
                <a:cs typeface="Arial"/>
              </a:rPr>
              <a:t> </a:t>
            </a:r>
            <a:r>
              <a:rPr sz="1400" dirty="0">
                <a:latin typeface="Arial"/>
                <a:cs typeface="Arial"/>
              </a:rPr>
              <a:t>heard</a:t>
            </a:r>
            <a:r>
              <a:rPr sz="1400" spc="-35" dirty="0">
                <a:latin typeface="Arial"/>
                <a:cs typeface="Arial"/>
              </a:rPr>
              <a:t> </a:t>
            </a:r>
            <a:r>
              <a:rPr sz="1400" spc="-5" dirty="0">
                <a:latin typeface="Arial"/>
                <a:cs typeface="Arial"/>
              </a:rPr>
              <a:t>over </a:t>
            </a:r>
            <a:r>
              <a:rPr sz="1400" dirty="0">
                <a:latin typeface="Arial"/>
                <a:cs typeface="Arial"/>
              </a:rPr>
              <a:t>both</a:t>
            </a:r>
            <a:r>
              <a:rPr sz="1400" spc="-30" dirty="0">
                <a:latin typeface="Arial"/>
                <a:cs typeface="Arial"/>
              </a:rPr>
              <a:t> </a:t>
            </a:r>
            <a:r>
              <a:rPr sz="1400" dirty="0">
                <a:latin typeface="Arial"/>
                <a:cs typeface="Arial"/>
              </a:rPr>
              <a:t>the</a:t>
            </a:r>
            <a:r>
              <a:rPr sz="1400" spc="-15" dirty="0">
                <a:latin typeface="Arial"/>
                <a:cs typeface="Arial"/>
              </a:rPr>
              <a:t> </a:t>
            </a:r>
            <a:r>
              <a:rPr sz="1400" dirty="0">
                <a:latin typeface="Arial"/>
                <a:cs typeface="Arial"/>
              </a:rPr>
              <a:t>handset</a:t>
            </a:r>
            <a:r>
              <a:rPr sz="1400" spc="-35" dirty="0">
                <a:latin typeface="Arial"/>
                <a:cs typeface="Arial"/>
              </a:rPr>
              <a:t> </a:t>
            </a:r>
            <a:r>
              <a:rPr sz="1400" spc="-5" dirty="0">
                <a:latin typeface="Arial"/>
                <a:cs typeface="Arial"/>
              </a:rPr>
              <a:t>receiver</a:t>
            </a:r>
            <a:r>
              <a:rPr sz="1400" spc="-20" dirty="0">
                <a:latin typeface="Arial"/>
                <a:cs typeface="Arial"/>
              </a:rPr>
              <a:t> </a:t>
            </a:r>
            <a:r>
              <a:rPr sz="1400" dirty="0">
                <a:latin typeface="Arial"/>
                <a:cs typeface="Arial"/>
              </a:rPr>
              <a:t>and</a:t>
            </a:r>
            <a:r>
              <a:rPr sz="1400" spc="-15" dirty="0">
                <a:latin typeface="Arial"/>
                <a:cs typeface="Arial"/>
              </a:rPr>
              <a:t> </a:t>
            </a:r>
            <a:r>
              <a:rPr sz="1400" dirty="0">
                <a:latin typeface="Arial"/>
                <a:cs typeface="Arial"/>
              </a:rPr>
              <a:t>the</a:t>
            </a:r>
            <a:r>
              <a:rPr sz="1400" spc="-20" dirty="0">
                <a:latin typeface="Arial"/>
                <a:cs typeface="Arial"/>
              </a:rPr>
              <a:t> </a:t>
            </a:r>
            <a:r>
              <a:rPr sz="1400" spc="-10" dirty="0">
                <a:latin typeface="Arial"/>
                <a:cs typeface="Arial"/>
              </a:rPr>
              <a:t>speaker.</a:t>
            </a:r>
            <a:endParaRPr sz="1400" dirty="0">
              <a:latin typeface="Arial"/>
              <a:cs typeface="Arial"/>
            </a:endParaRPr>
          </a:p>
          <a:p>
            <a:pPr marL="533400" marR="422275">
              <a:lnSpc>
                <a:spcPts val="1500"/>
              </a:lnSpc>
              <a:spcBef>
                <a:spcPts val="355"/>
              </a:spcBef>
            </a:pPr>
            <a:r>
              <a:rPr sz="1400" dirty="0">
                <a:latin typeface="Arial"/>
                <a:cs typeface="Arial"/>
              </a:rPr>
              <a:t>If</a:t>
            </a:r>
            <a:r>
              <a:rPr sz="1400" spc="-15" dirty="0">
                <a:latin typeface="Arial"/>
                <a:cs typeface="Arial"/>
              </a:rPr>
              <a:t> </a:t>
            </a:r>
            <a:r>
              <a:rPr sz="1400" dirty="0">
                <a:latin typeface="Arial"/>
                <a:cs typeface="Arial"/>
              </a:rPr>
              <a:t>full</a:t>
            </a:r>
            <a:r>
              <a:rPr sz="1400" spc="-15" dirty="0">
                <a:latin typeface="Arial"/>
                <a:cs typeface="Arial"/>
              </a:rPr>
              <a:t> </a:t>
            </a:r>
            <a:r>
              <a:rPr sz="1400" dirty="0">
                <a:latin typeface="Arial"/>
                <a:cs typeface="Arial"/>
              </a:rPr>
              <a:t>Speakerphone</a:t>
            </a:r>
            <a:r>
              <a:rPr sz="1400" spc="-45" dirty="0">
                <a:latin typeface="Arial"/>
                <a:cs typeface="Arial"/>
              </a:rPr>
              <a:t> </a:t>
            </a:r>
            <a:r>
              <a:rPr sz="1400" dirty="0">
                <a:latin typeface="Arial"/>
                <a:cs typeface="Arial"/>
              </a:rPr>
              <a:t>operation</a:t>
            </a:r>
            <a:r>
              <a:rPr sz="1400" spc="-40"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desired,</a:t>
            </a:r>
            <a:r>
              <a:rPr sz="1400" spc="-35" dirty="0">
                <a:latin typeface="Arial"/>
                <a:cs typeface="Arial"/>
              </a:rPr>
              <a:t> </a:t>
            </a:r>
            <a:r>
              <a:rPr sz="1400" dirty="0">
                <a:latin typeface="Arial"/>
                <a:cs typeface="Arial"/>
              </a:rPr>
              <a:t>place</a:t>
            </a:r>
            <a:r>
              <a:rPr sz="1400" spc="-25"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handset</a:t>
            </a:r>
            <a:r>
              <a:rPr sz="1400" spc="-30" dirty="0">
                <a:latin typeface="Arial"/>
                <a:cs typeface="Arial"/>
              </a:rPr>
              <a:t> </a:t>
            </a:r>
            <a:r>
              <a:rPr sz="1400" dirty="0">
                <a:latin typeface="Arial"/>
                <a:cs typeface="Arial"/>
              </a:rPr>
              <a:t>on-hook</a:t>
            </a:r>
            <a:r>
              <a:rPr sz="1400" spc="-40" dirty="0">
                <a:latin typeface="Arial"/>
                <a:cs typeface="Arial"/>
              </a:rPr>
              <a:t> </a:t>
            </a:r>
            <a:r>
              <a:rPr sz="1400" dirty="0">
                <a:latin typeface="Arial"/>
                <a:cs typeface="Arial"/>
              </a:rPr>
              <a:t>to</a:t>
            </a:r>
            <a:r>
              <a:rPr sz="1400" spc="-15" dirty="0">
                <a:latin typeface="Arial"/>
                <a:cs typeface="Arial"/>
              </a:rPr>
              <a:t> </a:t>
            </a:r>
            <a:r>
              <a:rPr sz="1400" dirty="0">
                <a:latin typeface="Arial"/>
                <a:cs typeface="Arial"/>
              </a:rPr>
              <a:t>cancel</a:t>
            </a:r>
            <a:r>
              <a:rPr sz="1400" spc="-30" dirty="0">
                <a:latin typeface="Arial"/>
                <a:cs typeface="Arial"/>
              </a:rPr>
              <a:t> </a:t>
            </a:r>
            <a:r>
              <a:rPr sz="1400" dirty="0">
                <a:latin typeface="Arial"/>
                <a:cs typeface="Arial"/>
              </a:rPr>
              <a:t>Group</a:t>
            </a:r>
            <a:r>
              <a:rPr sz="1400" spc="-30" dirty="0">
                <a:latin typeface="Arial"/>
                <a:cs typeface="Arial"/>
              </a:rPr>
              <a:t> </a:t>
            </a:r>
            <a:r>
              <a:rPr sz="1400" dirty="0">
                <a:latin typeface="Arial"/>
                <a:cs typeface="Arial"/>
              </a:rPr>
              <a:t>Listening </a:t>
            </a:r>
            <a:r>
              <a:rPr sz="1400" spc="-375" dirty="0">
                <a:latin typeface="Arial"/>
                <a:cs typeface="Arial"/>
              </a:rPr>
              <a:t> </a:t>
            </a:r>
            <a:r>
              <a:rPr sz="1400" dirty="0">
                <a:latin typeface="Arial"/>
                <a:cs typeface="Arial"/>
              </a:rPr>
              <a:t>Mode.</a:t>
            </a:r>
          </a:p>
        </p:txBody>
      </p:sp>
    </p:spTree>
    <p:extLst>
      <p:ext uri="{BB962C8B-B14F-4D97-AF65-F5344CB8AC3E}">
        <p14:creationId xmlns:p14="http://schemas.microsoft.com/office/powerpoint/2010/main" val="123231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Group listening</a:t>
            </a:r>
          </a:p>
        </p:txBody>
      </p:sp>
      <p:sp>
        <p:nvSpPr>
          <p:cNvPr id="3" name="object 3">
            <a:extLst>
              <a:ext uri="{FF2B5EF4-FFF2-40B4-BE49-F238E27FC236}">
                <a16:creationId xmlns:a16="http://schemas.microsoft.com/office/drawing/2014/main" id="{3D41AEDA-BCAE-432A-BB2A-7F8283C29160}"/>
              </a:ext>
            </a:extLst>
          </p:cNvPr>
          <p:cNvSpPr txBox="1"/>
          <p:nvPr/>
        </p:nvSpPr>
        <p:spPr>
          <a:xfrm>
            <a:off x="609961" y="953855"/>
            <a:ext cx="5694045" cy="705321"/>
          </a:xfrm>
          <a:prstGeom prst="rect">
            <a:avLst/>
          </a:prstGeom>
        </p:spPr>
        <p:txBody>
          <a:bodyPr vert="horz" wrap="square" lIns="0" tIns="137160" rIns="0" bIns="0" rtlCol="0">
            <a:spAutoFit/>
          </a:bodyPr>
          <a:lstStyle/>
          <a:p>
            <a:pPr marL="12700">
              <a:lnSpc>
                <a:spcPct val="100000"/>
              </a:lnSpc>
              <a:spcBef>
                <a:spcPts val="1080"/>
              </a:spcBef>
            </a:pPr>
            <a:r>
              <a:rPr sz="1800" b="1" dirty="0">
                <a:latin typeface="Arial"/>
                <a:cs typeface="Arial"/>
              </a:rPr>
              <a:t>Configuration</a:t>
            </a:r>
            <a:endParaRPr sz="1800" dirty="0">
              <a:latin typeface="Arial"/>
              <a:cs typeface="Arial"/>
            </a:endParaRPr>
          </a:p>
          <a:p>
            <a:pPr marL="327025" indent="-250190">
              <a:lnSpc>
                <a:spcPct val="100000"/>
              </a:lnSpc>
              <a:spcBef>
                <a:spcPts val="705"/>
              </a:spcBef>
              <a:buChar char="•"/>
              <a:tabLst>
                <a:tab pos="327025" algn="l"/>
                <a:tab pos="327660" algn="l"/>
              </a:tabLst>
            </a:pPr>
            <a:r>
              <a:rPr lang="en-GB" sz="1300" spc="-5" dirty="0">
                <a:latin typeface="Arial"/>
                <a:cs typeface="Arial"/>
              </a:rPr>
              <a:t>E</a:t>
            </a:r>
            <a:r>
              <a:rPr sz="1300" spc="-5" dirty="0" err="1">
                <a:latin typeface="Arial"/>
                <a:cs typeface="Arial"/>
              </a:rPr>
              <a:t>nable</a:t>
            </a:r>
            <a:r>
              <a:rPr sz="1300" spc="35" dirty="0">
                <a:latin typeface="Arial"/>
                <a:cs typeface="Arial"/>
              </a:rPr>
              <a:t> </a:t>
            </a:r>
            <a:r>
              <a:rPr lang="en-GB" sz="1300" spc="35" dirty="0">
                <a:latin typeface="Arial"/>
                <a:cs typeface="Arial"/>
              </a:rPr>
              <a:t>the </a:t>
            </a:r>
            <a:r>
              <a:rPr sz="1300" spc="-5" dirty="0">
                <a:latin typeface="Arial"/>
                <a:cs typeface="Arial"/>
              </a:rPr>
              <a:t>group</a:t>
            </a:r>
            <a:r>
              <a:rPr sz="1300" spc="25" dirty="0">
                <a:latin typeface="Arial"/>
                <a:cs typeface="Arial"/>
              </a:rPr>
              <a:t> </a:t>
            </a:r>
            <a:r>
              <a:rPr sz="1300" spc="-5" dirty="0">
                <a:latin typeface="Arial"/>
                <a:cs typeface="Arial"/>
              </a:rPr>
              <a:t>listening</a:t>
            </a:r>
            <a:r>
              <a:rPr sz="1300" spc="25" dirty="0">
                <a:latin typeface="Arial"/>
                <a:cs typeface="Arial"/>
              </a:rPr>
              <a:t> </a:t>
            </a:r>
            <a:r>
              <a:rPr sz="1300" spc="-5" dirty="0">
                <a:latin typeface="Arial"/>
                <a:cs typeface="Arial"/>
              </a:rPr>
              <a:t>option</a:t>
            </a:r>
            <a:r>
              <a:rPr sz="1300" spc="30" dirty="0">
                <a:latin typeface="Arial"/>
                <a:cs typeface="Arial"/>
              </a:rPr>
              <a:t> </a:t>
            </a:r>
            <a:r>
              <a:rPr sz="1300" spc="-5" dirty="0">
                <a:latin typeface="Arial"/>
                <a:cs typeface="Arial"/>
              </a:rPr>
              <a:t>in</a:t>
            </a:r>
            <a:r>
              <a:rPr sz="1300" spc="15" dirty="0">
                <a:latin typeface="Arial"/>
                <a:cs typeface="Arial"/>
              </a:rPr>
              <a:t> </a:t>
            </a:r>
            <a:r>
              <a:rPr sz="1300" spc="-5" dirty="0">
                <a:latin typeface="Arial"/>
                <a:cs typeface="Arial"/>
              </a:rPr>
              <a:t>Customer</a:t>
            </a:r>
            <a:r>
              <a:rPr sz="1300" spc="40" dirty="0">
                <a:latin typeface="Arial"/>
                <a:cs typeface="Arial"/>
              </a:rPr>
              <a:t> </a:t>
            </a:r>
            <a:r>
              <a:rPr sz="1300" spc="-10" dirty="0">
                <a:latin typeface="Arial"/>
                <a:cs typeface="Arial"/>
              </a:rPr>
              <a:t>Manager</a:t>
            </a:r>
            <a:r>
              <a:rPr sz="1300" spc="55" dirty="0">
                <a:latin typeface="Arial"/>
                <a:cs typeface="Arial"/>
              </a:rPr>
              <a:t> </a:t>
            </a:r>
            <a:r>
              <a:rPr sz="1300" spc="-5" dirty="0">
                <a:latin typeface="Arial"/>
                <a:cs typeface="Arial"/>
              </a:rPr>
              <a:t>Portal.</a:t>
            </a:r>
            <a:endParaRPr sz="1300" dirty="0">
              <a:latin typeface="Arial"/>
              <a:cs typeface="Arial"/>
            </a:endParaRPr>
          </a:p>
        </p:txBody>
      </p:sp>
      <p:sp>
        <p:nvSpPr>
          <p:cNvPr id="4" name="object 4">
            <a:extLst>
              <a:ext uri="{FF2B5EF4-FFF2-40B4-BE49-F238E27FC236}">
                <a16:creationId xmlns:a16="http://schemas.microsoft.com/office/drawing/2014/main" id="{BA672E5C-780F-47A1-8F2A-AC2917A3E5C6}"/>
              </a:ext>
            </a:extLst>
          </p:cNvPr>
          <p:cNvSpPr txBox="1"/>
          <p:nvPr/>
        </p:nvSpPr>
        <p:spPr>
          <a:xfrm>
            <a:off x="937519" y="1869948"/>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dirty="0">
              <a:latin typeface="Arial"/>
              <a:cs typeface="Arial"/>
            </a:endParaRPr>
          </a:p>
        </p:txBody>
      </p:sp>
      <p:sp>
        <p:nvSpPr>
          <p:cNvPr id="5" name="object 5">
            <a:extLst>
              <a:ext uri="{FF2B5EF4-FFF2-40B4-BE49-F238E27FC236}">
                <a16:creationId xmlns:a16="http://schemas.microsoft.com/office/drawing/2014/main" id="{4DFCDFD1-3AE1-4C6C-BF6B-C92C10E942F2}"/>
              </a:ext>
            </a:extLst>
          </p:cNvPr>
          <p:cNvSpPr txBox="1"/>
          <p:nvPr/>
        </p:nvSpPr>
        <p:spPr>
          <a:xfrm>
            <a:off x="2866750" y="1839214"/>
            <a:ext cx="1531620"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User</a:t>
            </a:r>
            <a:r>
              <a:rPr sz="1300" spc="-10" dirty="0">
                <a:latin typeface="Arial"/>
                <a:cs typeface="Arial"/>
              </a:rPr>
              <a:t> </a:t>
            </a:r>
            <a:r>
              <a:rPr sz="1300" spc="-5" dirty="0">
                <a:latin typeface="Arial"/>
                <a:cs typeface="Arial"/>
              </a:rPr>
              <a:t>&gt;</a:t>
            </a:r>
            <a:r>
              <a:rPr sz="1300" spc="-15"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Setup</a:t>
            </a:r>
            <a:endParaRPr sz="1300">
              <a:latin typeface="Arial"/>
              <a:cs typeface="Arial"/>
            </a:endParaRPr>
          </a:p>
        </p:txBody>
      </p:sp>
      <p:grpSp>
        <p:nvGrpSpPr>
          <p:cNvPr id="6" name="object 6">
            <a:extLst>
              <a:ext uri="{FF2B5EF4-FFF2-40B4-BE49-F238E27FC236}">
                <a16:creationId xmlns:a16="http://schemas.microsoft.com/office/drawing/2014/main" id="{3DCE5BE1-633D-412B-9D5B-4FB50611AFF1}"/>
              </a:ext>
            </a:extLst>
          </p:cNvPr>
          <p:cNvGrpSpPr/>
          <p:nvPr/>
        </p:nvGrpSpPr>
        <p:grpSpPr>
          <a:xfrm>
            <a:off x="607421" y="2378964"/>
            <a:ext cx="8437880" cy="3903345"/>
            <a:chOff x="381000" y="2013204"/>
            <a:chExt cx="8437880" cy="3903345"/>
          </a:xfrm>
        </p:grpSpPr>
        <p:pic>
          <p:nvPicPr>
            <p:cNvPr id="8" name="object 7">
              <a:extLst>
                <a:ext uri="{FF2B5EF4-FFF2-40B4-BE49-F238E27FC236}">
                  <a16:creationId xmlns:a16="http://schemas.microsoft.com/office/drawing/2014/main" id="{D0CC69B9-95D1-4C54-A4FA-0008D6A91DFD}"/>
                </a:ext>
              </a:extLst>
            </p:cNvPr>
            <p:cNvPicPr/>
            <p:nvPr/>
          </p:nvPicPr>
          <p:blipFill>
            <a:blip r:embed="rId2" cstate="print"/>
            <a:stretch>
              <a:fillRect/>
            </a:stretch>
          </p:blipFill>
          <p:spPr>
            <a:xfrm>
              <a:off x="381000" y="2013204"/>
              <a:ext cx="8437566" cy="3902964"/>
            </a:xfrm>
            <a:prstGeom prst="rect">
              <a:avLst/>
            </a:prstGeom>
          </p:spPr>
        </p:pic>
        <p:sp>
          <p:nvSpPr>
            <p:cNvPr id="9" name="object 8">
              <a:extLst>
                <a:ext uri="{FF2B5EF4-FFF2-40B4-BE49-F238E27FC236}">
                  <a16:creationId xmlns:a16="http://schemas.microsoft.com/office/drawing/2014/main" id="{726329A6-CB3A-42B4-8E16-4BB13A85A113}"/>
                </a:ext>
              </a:extLst>
            </p:cNvPr>
            <p:cNvSpPr/>
            <p:nvPr/>
          </p:nvSpPr>
          <p:spPr>
            <a:xfrm>
              <a:off x="1834896" y="4928616"/>
              <a:ext cx="1438910" cy="135890"/>
            </a:xfrm>
            <a:custGeom>
              <a:avLst/>
              <a:gdLst/>
              <a:ahLst/>
              <a:cxnLst/>
              <a:rect l="l" t="t" r="r" b="b"/>
              <a:pathLst>
                <a:path w="1438910" h="135889">
                  <a:moveTo>
                    <a:pt x="0" y="135636"/>
                  </a:moveTo>
                  <a:lnTo>
                    <a:pt x="1438656" y="135636"/>
                  </a:lnTo>
                  <a:lnTo>
                    <a:pt x="1438656" y="0"/>
                  </a:lnTo>
                  <a:lnTo>
                    <a:pt x="0" y="0"/>
                  </a:lnTo>
                  <a:lnTo>
                    <a:pt x="0" y="135636"/>
                  </a:lnTo>
                  <a:close/>
                </a:path>
              </a:pathLst>
            </a:custGeom>
            <a:ln w="12699">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2066962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PAID For emergency call</a:t>
            </a:r>
          </a:p>
        </p:txBody>
      </p:sp>
      <p:grpSp>
        <p:nvGrpSpPr>
          <p:cNvPr id="10" name="object 2">
            <a:extLst>
              <a:ext uri="{FF2B5EF4-FFF2-40B4-BE49-F238E27FC236}">
                <a16:creationId xmlns:a16="http://schemas.microsoft.com/office/drawing/2014/main" id="{CC104BD7-5C0F-4003-96C3-4707620C1FAF}"/>
              </a:ext>
            </a:extLst>
          </p:cNvPr>
          <p:cNvGrpSpPr/>
          <p:nvPr/>
        </p:nvGrpSpPr>
        <p:grpSpPr>
          <a:xfrm>
            <a:off x="1136248" y="2748481"/>
            <a:ext cx="7019925" cy="3654425"/>
            <a:chOff x="909827" y="2454298"/>
            <a:chExt cx="7019925" cy="3654425"/>
          </a:xfrm>
        </p:grpSpPr>
        <p:pic>
          <p:nvPicPr>
            <p:cNvPr id="11" name="object 3">
              <a:extLst>
                <a:ext uri="{FF2B5EF4-FFF2-40B4-BE49-F238E27FC236}">
                  <a16:creationId xmlns:a16="http://schemas.microsoft.com/office/drawing/2014/main" id="{2CEA739D-C253-4C72-9484-480B7B3CDEAC}"/>
                </a:ext>
              </a:extLst>
            </p:cNvPr>
            <p:cNvPicPr/>
            <p:nvPr/>
          </p:nvPicPr>
          <p:blipFill>
            <a:blip r:embed="rId2" cstate="print"/>
            <a:stretch>
              <a:fillRect/>
            </a:stretch>
          </p:blipFill>
          <p:spPr>
            <a:xfrm>
              <a:off x="909827" y="2454298"/>
              <a:ext cx="7019544" cy="3653893"/>
            </a:xfrm>
            <a:prstGeom prst="rect">
              <a:avLst/>
            </a:prstGeom>
          </p:spPr>
        </p:pic>
        <p:sp>
          <p:nvSpPr>
            <p:cNvPr id="12" name="object 4">
              <a:extLst>
                <a:ext uri="{FF2B5EF4-FFF2-40B4-BE49-F238E27FC236}">
                  <a16:creationId xmlns:a16="http://schemas.microsoft.com/office/drawing/2014/main" id="{6C008B00-4269-4202-98A5-95E03AEE3C37}"/>
                </a:ext>
              </a:extLst>
            </p:cNvPr>
            <p:cNvSpPr/>
            <p:nvPr/>
          </p:nvSpPr>
          <p:spPr>
            <a:xfrm>
              <a:off x="1955291" y="4322063"/>
              <a:ext cx="3333115" cy="161925"/>
            </a:xfrm>
            <a:custGeom>
              <a:avLst/>
              <a:gdLst/>
              <a:ahLst/>
              <a:cxnLst/>
              <a:rect l="l" t="t" r="r" b="b"/>
              <a:pathLst>
                <a:path w="3333115" h="161925">
                  <a:moveTo>
                    <a:pt x="0" y="161544"/>
                  </a:moveTo>
                  <a:lnTo>
                    <a:pt x="3332987" y="161544"/>
                  </a:lnTo>
                  <a:lnTo>
                    <a:pt x="3332987" y="0"/>
                  </a:lnTo>
                  <a:lnTo>
                    <a:pt x="0" y="0"/>
                  </a:lnTo>
                  <a:lnTo>
                    <a:pt x="0" y="161544"/>
                  </a:lnTo>
                  <a:close/>
                </a:path>
              </a:pathLst>
            </a:custGeom>
            <a:ln w="12700">
              <a:solidFill>
                <a:srgbClr val="FF0000"/>
              </a:solidFill>
            </a:ln>
          </p:spPr>
          <p:txBody>
            <a:bodyPr wrap="square" lIns="0" tIns="0" rIns="0" bIns="0" rtlCol="0"/>
            <a:lstStyle/>
            <a:p>
              <a:endParaRPr/>
            </a:p>
          </p:txBody>
        </p:sp>
      </p:grpSp>
      <p:sp>
        <p:nvSpPr>
          <p:cNvPr id="13" name="object 6">
            <a:extLst>
              <a:ext uri="{FF2B5EF4-FFF2-40B4-BE49-F238E27FC236}">
                <a16:creationId xmlns:a16="http://schemas.microsoft.com/office/drawing/2014/main" id="{D33EB928-B14F-465D-A641-1BE61F73D122}"/>
              </a:ext>
            </a:extLst>
          </p:cNvPr>
          <p:cNvSpPr txBox="1"/>
          <p:nvPr/>
        </p:nvSpPr>
        <p:spPr>
          <a:xfrm>
            <a:off x="609961" y="882278"/>
            <a:ext cx="7859395" cy="1195199"/>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lang="en-GB" sz="1300" spc="-5" dirty="0">
                <a:latin typeface="Arial"/>
                <a:cs typeface="Arial"/>
              </a:rPr>
              <a:t>If the CLI was to fail when dialling emergency services then the trunk bearer CLI would present. The E911 address for the caller would then be incorrect as the CLI is incorrect.</a:t>
            </a:r>
          </a:p>
          <a:p>
            <a:pPr marL="327025" indent="-250190">
              <a:lnSpc>
                <a:spcPct val="100000"/>
              </a:lnSpc>
              <a:spcBef>
                <a:spcPts val="705"/>
              </a:spcBef>
              <a:buChar char="•"/>
              <a:tabLst>
                <a:tab pos="327025" algn="l"/>
                <a:tab pos="327660" algn="l"/>
              </a:tabLst>
            </a:pPr>
            <a:r>
              <a:rPr lang="en-GB" sz="1300" spc="-5" dirty="0">
                <a:latin typeface="Arial"/>
                <a:cs typeface="Arial"/>
              </a:rPr>
              <a:t>The ‘Paid for Emergency Call’ field ensures that the P-assert ID in the SIP invite is correct for this user.</a:t>
            </a:r>
            <a:endParaRPr sz="1300" dirty="0">
              <a:latin typeface="Arial"/>
              <a:cs typeface="Arial"/>
            </a:endParaRPr>
          </a:p>
        </p:txBody>
      </p:sp>
      <p:sp>
        <p:nvSpPr>
          <p:cNvPr id="14" name="object 7">
            <a:extLst>
              <a:ext uri="{FF2B5EF4-FFF2-40B4-BE49-F238E27FC236}">
                <a16:creationId xmlns:a16="http://schemas.microsoft.com/office/drawing/2014/main" id="{494F5FF8-73D5-4012-BD9F-59225435F2FE}"/>
              </a:ext>
            </a:extLst>
          </p:cNvPr>
          <p:cNvSpPr txBox="1"/>
          <p:nvPr/>
        </p:nvSpPr>
        <p:spPr>
          <a:xfrm>
            <a:off x="937519" y="2392731"/>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15" name="object 8">
            <a:extLst>
              <a:ext uri="{FF2B5EF4-FFF2-40B4-BE49-F238E27FC236}">
                <a16:creationId xmlns:a16="http://schemas.microsoft.com/office/drawing/2014/main" id="{1C84B551-0B9D-4670-B731-FA8188294E4F}"/>
              </a:ext>
            </a:extLst>
          </p:cNvPr>
          <p:cNvSpPr txBox="1"/>
          <p:nvPr/>
        </p:nvSpPr>
        <p:spPr>
          <a:xfrm>
            <a:off x="2866750" y="2362377"/>
            <a:ext cx="3500754"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User&gt;</a:t>
            </a:r>
            <a:r>
              <a:rPr sz="1300" spc="15"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Setup</a:t>
            </a:r>
            <a:r>
              <a:rPr sz="1300" spc="15" dirty="0">
                <a:latin typeface="Arial"/>
                <a:cs typeface="Arial"/>
              </a:rPr>
              <a:t> </a:t>
            </a:r>
            <a:r>
              <a:rPr sz="1300" spc="-5" dirty="0">
                <a:latin typeface="Arial"/>
                <a:cs typeface="Arial"/>
              </a:rPr>
              <a:t>&gt; </a:t>
            </a:r>
            <a:r>
              <a:rPr sz="1300" spc="-30" dirty="0">
                <a:latin typeface="Arial"/>
                <a:cs typeface="Arial"/>
              </a:rPr>
              <a:t>PAID</a:t>
            </a:r>
            <a:r>
              <a:rPr sz="1300" spc="10" dirty="0">
                <a:latin typeface="Arial"/>
                <a:cs typeface="Arial"/>
              </a:rPr>
              <a:t> </a:t>
            </a:r>
            <a:r>
              <a:rPr sz="1300" spc="-5" dirty="0">
                <a:latin typeface="Arial"/>
                <a:cs typeface="Arial"/>
              </a:rPr>
              <a:t>for</a:t>
            </a:r>
            <a:r>
              <a:rPr sz="1300" spc="5" dirty="0">
                <a:latin typeface="Arial"/>
                <a:cs typeface="Arial"/>
              </a:rPr>
              <a:t> </a:t>
            </a:r>
            <a:r>
              <a:rPr sz="1300" spc="-5" dirty="0">
                <a:latin typeface="Arial"/>
                <a:cs typeface="Arial"/>
              </a:rPr>
              <a:t>Emergency</a:t>
            </a:r>
            <a:r>
              <a:rPr sz="1300" spc="30" dirty="0">
                <a:latin typeface="Arial"/>
                <a:cs typeface="Arial"/>
              </a:rPr>
              <a:t> </a:t>
            </a:r>
            <a:r>
              <a:rPr sz="1300" spc="-5" dirty="0">
                <a:latin typeface="Arial"/>
                <a:cs typeface="Arial"/>
              </a:rPr>
              <a:t>Call</a:t>
            </a:r>
            <a:endParaRPr sz="1300">
              <a:latin typeface="Arial"/>
              <a:cs typeface="Arial"/>
            </a:endParaRPr>
          </a:p>
        </p:txBody>
      </p:sp>
    </p:spTree>
    <p:extLst>
      <p:ext uri="{BB962C8B-B14F-4D97-AF65-F5344CB8AC3E}">
        <p14:creationId xmlns:p14="http://schemas.microsoft.com/office/powerpoint/2010/main" val="2215887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View handset IP address and software version</a:t>
            </a:r>
          </a:p>
        </p:txBody>
      </p:sp>
      <p:sp>
        <p:nvSpPr>
          <p:cNvPr id="3" name="object 3">
            <a:extLst>
              <a:ext uri="{FF2B5EF4-FFF2-40B4-BE49-F238E27FC236}">
                <a16:creationId xmlns:a16="http://schemas.microsoft.com/office/drawing/2014/main" id="{678FE897-41C0-4FD8-8C22-B73251F9968A}"/>
              </a:ext>
            </a:extLst>
          </p:cNvPr>
          <p:cNvSpPr txBox="1"/>
          <p:nvPr/>
        </p:nvSpPr>
        <p:spPr>
          <a:xfrm>
            <a:off x="681354" y="1006739"/>
            <a:ext cx="5906259" cy="905376"/>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indent="-250190">
              <a:lnSpc>
                <a:spcPct val="100000"/>
              </a:lnSpc>
              <a:spcBef>
                <a:spcPts val="705"/>
              </a:spcBef>
              <a:buChar char="•"/>
              <a:tabLst>
                <a:tab pos="327025" algn="l"/>
                <a:tab pos="327660" algn="l"/>
              </a:tabLst>
            </a:pPr>
            <a:r>
              <a:rPr lang="en-GB" sz="1300" spc="-20" dirty="0">
                <a:latin typeface="Arial"/>
                <a:cs typeface="Arial"/>
              </a:rPr>
              <a:t>You can view the software version, internal and public IP addresses of LIP handsets from the Device Status menu</a:t>
            </a:r>
            <a:endParaRPr sz="1300" dirty="0">
              <a:latin typeface="Arial"/>
              <a:cs typeface="Arial"/>
            </a:endParaRPr>
          </a:p>
        </p:txBody>
      </p:sp>
      <p:sp>
        <p:nvSpPr>
          <p:cNvPr id="4" name="object 4">
            <a:extLst>
              <a:ext uri="{FF2B5EF4-FFF2-40B4-BE49-F238E27FC236}">
                <a16:creationId xmlns:a16="http://schemas.microsoft.com/office/drawing/2014/main" id="{02010832-A86E-4A43-8DE3-0C3C6A4DC237}"/>
              </a:ext>
            </a:extLst>
          </p:cNvPr>
          <p:cNvSpPr txBox="1"/>
          <p:nvPr/>
        </p:nvSpPr>
        <p:spPr>
          <a:xfrm>
            <a:off x="853020" y="2068113"/>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5" name="object 5">
            <a:extLst>
              <a:ext uri="{FF2B5EF4-FFF2-40B4-BE49-F238E27FC236}">
                <a16:creationId xmlns:a16="http://schemas.microsoft.com/office/drawing/2014/main" id="{51B632D5-EED3-4519-B8FF-E09E8D2D6119}"/>
              </a:ext>
            </a:extLst>
          </p:cNvPr>
          <p:cNvSpPr txBox="1"/>
          <p:nvPr/>
        </p:nvSpPr>
        <p:spPr>
          <a:xfrm>
            <a:off x="2782251" y="2037380"/>
            <a:ext cx="2242820"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Status</a:t>
            </a:r>
            <a:r>
              <a:rPr sz="1300" spc="-10" dirty="0">
                <a:latin typeface="Arial"/>
                <a:cs typeface="Arial"/>
              </a:rPr>
              <a:t> View</a:t>
            </a:r>
            <a:r>
              <a:rPr sz="1300" dirty="0">
                <a:latin typeface="Arial"/>
                <a:cs typeface="Arial"/>
              </a:rPr>
              <a:t> </a:t>
            </a:r>
            <a:r>
              <a:rPr sz="1300" spc="-5" dirty="0">
                <a:latin typeface="Arial"/>
                <a:cs typeface="Arial"/>
              </a:rPr>
              <a:t>&gt;</a:t>
            </a:r>
            <a:r>
              <a:rPr sz="1300" spc="-10" dirty="0">
                <a:latin typeface="Arial"/>
                <a:cs typeface="Arial"/>
              </a:rPr>
              <a:t> </a:t>
            </a:r>
            <a:r>
              <a:rPr sz="1300" spc="-5" dirty="0">
                <a:latin typeface="Arial"/>
                <a:cs typeface="Arial"/>
              </a:rPr>
              <a:t>Device</a:t>
            </a:r>
            <a:r>
              <a:rPr sz="1300" spc="10" dirty="0">
                <a:latin typeface="Arial"/>
                <a:cs typeface="Arial"/>
              </a:rPr>
              <a:t> </a:t>
            </a:r>
            <a:r>
              <a:rPr sz="1300" spc="-5" dirty="0">
                <a:latin typeface="Arial"/>
                <a:cs typeface="Arial"/>
              </a:rPr>
              <a:t>Status</a:t>
            </a:r>
            <a:endParaRPr sz="1300" dirty="0">
              <a:latin typeface="Arial"/>
              <a:cs typeface="Arial"/>
            </a:endParaRPr>
          </a:p>
        </p:txBody>
      </p:sp>
      <p:pic>
        <p:nvPicPr>
          <p:cNvPr id="10" name="Picture 9">
            <a:extLst>
              <a:ext uri="{FF2B5EF4-FFF2-40B4-BE49-F238E27FC236}">
                <a16:creationId xmlns:a16="http://schemas.microsoft.com/office/drawing/2014/main" id="{454DA789-0E60-47DE-BC5A-38E40EEEA2A8}"/>
              </a:ext>
            </a:extLst>
          </p:cNvPr>
          <p:cNvPicPr>
            <a:picLocks noChangeAspect="1"/>
          </p:cNvPicPr>
          <p:nvPr/>
        </p:nvPicPr>
        <p:blipFill>
          <a:blip r:embed="rId2"/>
          <a:stretch>
            <a:fillRect/>
          </a:stretch>
        </p:blipFill>
        <p:spPr>
          <a:xfrm>
            <a:off x="530942" y="2965426"/>
            <a:ext cx="12655169" cy="2137516"/>
          </a:xfrm>
          <a:prstGeom prst="rect">
            <a:avLst/>
          </a:prstGeom>
        </p:spPr>
      </p:pic>
    </p:spTree>
    <p:extLst>
      <p:ext uri="{BB962C8B-B14F-4D97-AF65-F5344CB8AC3E}">
        <p14:creationId xmlns:p14="http://schemas.microsoft.com/office/powerpoint/2010/main" val="3391190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Breakout from personal voicemail</a:t>
            </a:r>
          </a:p>
        </p:txBody>
      </p:sp>
      <p:sp>
        <p:nvSpPr>
          <p:cNvPr id="3" name="object 3">
            <a:extLst>
              <a:ext uri="{FF2B5EF4-FFF2-40B4-BE49-F238E27FC236}">
                <a16:creationId xmlns:a16="http://schemas.microsoft.com/office/drawing/2014/main" id="{8BA49D49-A00D-4A9B-89DA-6E7A212F2ABA}"/>
              </a:ext>
            </a:extLst>
          </p:cNvPr>
          <p:cNvSpPr txBox="1"/>
          <p:nvPr/>
        </p:nvSpPr>
        <p:spPr>
          <a:xfrm>
            <a:off x="396139" y="1127587"/>
            <a:ext cx="15252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Confi</a:t>
            </a:r>
            <a:r>
              <a:rPr sz="1800" b="1" spc="5" dirty="0">
                <a:latin typeface="Arial"/>
                <a:cs typeface="Arial"/>
              </a:rPr>
              <a:t>g</a:t>
            </a:r>
            <a:r>
              <a:rPr sz="1800" b="1" dirty="0">
                <a:latin typeface="Arial"/>
                <a:cs typeface="Arial"/>
              </a:rPr>
              <a:t>uration</a:t>
            </a:r>
            <a:endParaRPr sz="1800">
              <a:latin typeface="Arial"/>
              <a:cs typeface="Arial"/>
            </a:endParaRPr>
          </a:p>
        </p:txBody>
      </p:sp>
      <p:sp>
        <p:nvSpPr>
          <p:cNvPr id="4" name="object 4">
            <a:extLst>
              <a:ext uri="{FF2B5EF4-FFF2-40B4-BE49-F238E27FC236}">
                <a16:creationId xmlns:a16="http://schemas.microsoft.com/office/drawing/2014/main" id="{94C145E8-16A4-4FB7-AF96-9E972823AF09}"/>
              </a:ext>
            </a:extLst>
          </p:cNvPr>
          <p:cNvSpPr txBox="1"/>
          <p:nvPr/>
        </p:nvSpPr>
        <p:spPr>
          <a:xfrm>
            <a:off x="723697" y="1522556"/>
            <a:ext cx="16370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10" dirty="0">
                <a:solidFill>
                  <a:srgbClr val="FFFFFF"/>
                </a:solidFill>
                <a:latin typeface="Arial"/>
                <a:cs typeface="Arial"/>
              </a:rPr>
              <a:t> </a:t>
            </a:r>
            <a:r>
              <a:rPr sz="1300" spc="-5" dirty="0">
                <a:solidFill>
                  <a:srgbClr val="FFFFFF"/>
                </a:solidFill>
                <a:latin typeface="Arial"/>
                <a:cs typeface="Arial"/>
              </a:rPr>
              <a:t>User</a:t>
            </a:r>
            <a:r>
              <a:rPr sz="1300" spc="-10"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5" name="object 5">
            <a:extLst>
              <a:ext uri="{FF2B5EF4-FFF2-40B4-BE49-F238E27FC236}">
                <a16:creationId xmlns:a16="http://schemas.microsoft.com/office/drawing/2014/main" id="{D8775B70-6237-4220-A51D-72BA18B6D228}"/>
              </a:ext>
            </a:extLst>
          </p:cNvPr>
          <p:cNvSpPr txBox="1"/>
          <p:nvPr/>
        </p:nvSpPr>
        <p:spPr>
          <a:xfrm>
            <a:off x="2348128" y="1491822"/>
            <a:ext cx="3140075"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15" dirty="0">
                <a:latin typeface="Arial"/>
                <a:cs typeface="Arial"/>
              </a:rPr>
              <a:t>My</a:t>
            </a:r>
            <a:r>
              <a:rPr sz="1300" spc="20" dirty="0">
                <a:latin typeface="Arial"/>
                <a:cs typeface="Arial"/>
              </a:rPr>
              <a:t> </a:t>
            </a:r>
            <a:r>
              <a:rPr sz="1300" spc="-5" dirty="0">
                <a:latin typeface="Arial"/>
                <a:cs typeface="Arial"/>
              </a:rPr>
              <a:t>Phone</a:t>
            </a:r>
            <a:r>
              <a:rPr sz="1300" spc="5" dirty="0">
                <a:latin typeface="Arial"/>
                <a:cs typeface="Arial"/>
              </a:rPr>
              <a:t> </a:t>
            </a:r>
            <a:r>
              <a:rPr sz="1300" spc="-5" dirty="0">
                <a:latin typeface="Arial"/>
                <a:cs typeface="Arial"/>
              </a:rPr>
              <a:t>&amp;</a:t>
            </a:r>
            <a:r>
              <a:rPr sz="1300" spc="10" dirty="0">
                <a:latin typeface="Arial"/>
                <a:cs typeface="Arial"/>
              </a:rPr>
              <a:t> </a:t>
            </a:r>
            <a:r>
              <a:rPr sz="1300" spc="-5" dirty="0">
                <a:latin typeface="Arial"/>
                <a:cs typeface="Arial"/>
              </a:rPr>
              <a:t>Feature</a:t>
            </a:r>
            <a:r>
              <a:rPr sz="1300" spc="30" dirty="0">
                <a:latin typeface="Arial"/>
                <a:cs typeface="Arial"/>
              </a:rPr>
              <a:t> </a:t>
            </a:r>
            <a:r>
              <a:rPr sz="1300" spc="-5" dirty="0">
                <a:latin typeface="Arial"/>
                <a:cs typeface="Arial"/>
              </a:rPr>
              <a:t>&gt;</a:t>
            </a:r>
            <a:r>
              <a:rPr sz="1300" spc="5" dirty="0">
                <a:latin typeface="Arial"/>
                <a:cs typeface="Arial"/>
              </a:rPr>
              <a:t> </a:t>
            </a:r>
            <a:r>
              <a:rPr sz="1300" spc="-15" dirty="0">
                <a:latin typeface="Arial"/>
                <a:cs typeface="Arial"/>
              </a:rPr>
              <a:t>Voicemail</a:t>
            </a:r>
            <a:r>
              <a:rPr sz="1300" spc="25" dirty="0">
                <a:latin typeface="Arial"/>
                <a:cs typeface="Arial"/>
              </a:rPr>
              <a:t> </a:t>
            </a:r>
            <a:r>
              <a:rPr sz="1300" spc="-5" dirty="0">
                <a:latin typeface="Arial"/>
                <a:cs typeface="Arial"/>
              </a:rPr>
              <a:t>Setting</a:t>
            </a:r>
            <a:endParaRPr sz="1300">
              <a:latin typeface="Arial"/>
              <a:cs typeface="Arial"/>
            </a:endParaRPr>
          </a:p>
        </p:txBody>
      </p:sp>
      <p:grpSp>
        <p:nvGrpSpPr>
          <p:cNvPr id="6" name="object 6">
            <a:extLst>
              <a:ext uri="{FF2B5EF4-FFF2-40B4-BE49-F238E27FC236}">
                <a16:creationId xmlns:a16="http://schemas.microsoft.com/office/drawing/2014/main" id="{7E6DF7CC-4919-4362-A9A7-7895D4F4644E}"/>
              </a:ext>
            </a:extLst>
          </p:cNvPr>
          <p:cNvGrpSpPr/>
          <p:nvPr/>
        </p:nvGrpSpPr>
        <p:grpSpPr>
          <a:xfrm>
            <a:off x="675539" y="1889841"/>
            <a:ext cx="7917815" cy="2982595"/>
            <a:chOff x="662940" y="1475232"/>
            <a:chExt cx="7917815" cy="2982595"/>
          </a:xfrm>
        </p:grpSpPr>
        <p:pic>
          <p:nvPicPr>
            <p:cNvPr id="8" name="object 7">
              <a:extLst>
                <a:ext uri="{FF2B5EF4-FFF2-40B4-BE49-F238E27FC236}">
                  <a16:creationId xmlns:a16="http://schemas.microsoft.com/office/drawing/2014/main" id="{6C830B3B-51F1-4ECD-AB4B-514994B772C3}"/>
                </a:ext>
              </a:extLst>
            </p:cNvPr>
            <p:cNvPicPr/>
            <p:nvPr/>
          </p:nvPicPr>
          <p:blipFill>
            <a:blip r:embed="rId2" cstate="print"/>
            <a:stretch>
              <a:fillRect/>
            </a:stretch>
          </p:blipFill>
          <p:spPr>
            <a:xfrm>
              <a:off x="662940" y="1475232"/>
              <a:ext cx="7917525" cy="2982468"/>
            </a:xfrm>
            <a:prstGeom prst="rect">
              <a:avLst/>
            </a:prstGeom>
          </p:spPr>
        </p:pic>
        <p:sp>
          <p:nvSpPr>
            <p:cNvPr id="9" name="object 8">
              <a:extLst>
                <a:ext uri="{FF2B5EF4-FFF2-40B4-BE49-F238E27FC236}">
                  <a16:creationId xmlns:a16="http://schemas.microsoft.com/office/drawing/2014/main" id="{412C6989-CFAA-4F3C-8323-954265650DC2}"/>
                </a:ext>
              </a:extLst>
            </p:cNvPr>
            <p:cNvSpPr/>
            <p:nvPr/>
          </p:nvSpPr>
          <p:spPr>
            <a:xfrm>
              <a:off x="2298191" y="3284220"/>
              <a:ext cx="3709670" cy="338455"/>
            </a:xfrm>
            <a:custGeom>
              <a:avLst/>
              <a:gdLst/>
              <a:ahLst/>
              <a:cxnLst/>
              <a:rect l="l" t="t" r="r" b="b"/>
              <a:pathLst>
                <a:path w="3709670" h="338454">
                  <a:moveTo>
                    <a:pt x="0" y="338327"/>
                  </a:moveTo>
                  <a:lnTo>
                    <a:pt x="3709415" y="338327"/>
                  </a:lnTo>
                  <a:lnTo>
                    <a:pt x="3709415" y="0"/>
                  </a:lnTo>
                  <a:lnTo>
                    <a:pt x="0" y="0"/>
                  </a:lnTo>
                  <a:lnTo>
                    <a:pt x="0" y="338327"/>
                  </a:lnTo>
                  <a:close/>
                </a:path>
              </a:pathLst>
            </a:custGeom>
            <a:ln w="12700">
              <a:solidFill>
                <a:srgbClr val="FF0000"/>
              </a:solidFill>
            </a:ln>
          </p:spPr>
          <p:txBody>
            <a:bodyPr wrap="square" lIns="0" tIns="0" rIns="0" bIns="0" rtlCol="0"/>
            <a:lstStyle/>
            <a:p>
              <a:endParaRPr/>
            </a:p>
          </p:txBody>
        </p:sp>
      </p:grpSp>
      <p:sp>
        <p:nvSpPr>
          <p:cNvPr id="10" name="object 9">
            <a:extLst>
              <a:ext uri="{FF2B5EF4-FFF2-40B4-BE49-F238E27FC236}">
                <a16:creationId xmlns:a16="http://schemas.microsoft.com/office/drawing/2014/main" id="{453A4B00-B34B-4498-ABF4-9E7A414D1E5F}"/>
              </a:ext>
            </a:extLst>
          </p:cNvPr>
          <p:cNvSpPr txBox="1"/>
          <p:nvPr/>
        </p:nvSpPr>
        <p:spPr>
          <a:xfrm>
            <a:off x="396139" y="4919496"/>
            <a:ext cx="10301358" cy="1507464"/>
          </a:xfrm>
          <a:prstGeom prst="rect">
            <a:avLst/>
          </a:prstGeom>
        </p:spPr>
        <p:txBody>
          <a:bodyPr vert="horz" wrap="square" lIns="0" tIns="139065" rIns="0" bIns="0" rtlCol="0">
            <a:spAutoFit/>
          </a:bodyPr>
          <a:lstStyle/>
          <a:p>
            <a:pPr marL="12700">
              <a:lnSpc>
                <a:spcPct val="100000"/>
              </a:lnSpc>
              <a:spcBef>
                <a:spcPts val="1095"/>
              </a:spcBef>
            </a:pPr>
            <a:r>
              <a:rPr sz="1800" b="1" spc="-5" dirty="0">
                <a:latin typeface="Arial"/>
                <a:cs typeface="Arial"/>
              </a:rPr>
              <a:t>Operation</a:t>
            </a:r>
            <a:endParaRPr sz="1800" dirty="0">
              <a:latin typeface="Arial"/>
              <a:cs typeface="Arial"/>
            </a:endParaRPr>
          </a:p>
          <a:p>
            <a:pPr marL="462915" indent="-250190">
              <a:lnSpc>
                <a:spcPct val="100000"/>
              </a:lnSpc>
              <a:spcBef>
                <a:spcPts val="710"/>
              </a:spcBef>
              <a:buChar char="•"/>
              <a:tabLst>
                <a:tab pos="462915" algn="l"/>
                <a:tab pos="463550" algn="l"/>
              </a:tabLst>
            </a:pPr>
            <a:r>
              <a:rPr sz="1300" spc="-5" dirty="0">
                <a:latin typeface="Arial"/>
                <a:cs typeface="Arial"/>
              </a:rPr>
              <a:t>A</a:t>
            </a:r>
            <a:r>
              <a:rPr sz="1300" spc="-75" dirty="0">
                <a:latin typeface="Arial"/>
                <a:cs typeface="Arial"/>
              </a:rPr>
              <a:t> </a:t>
            </a:r>
            <a:r>
              <a:rPr sz="1300" spc="-5" dirty="0">
                <a:latin typeface="Arial"/>
                <a:cs typeface="Arial"/>
              </a:rPr>
              <a:t>call</a:t>
            </a:r>
            <a:r>
              <a:rPr sz="1300" spc="10" dirty="0">
                <a:latin typeface="Arial"/>
                <a:cs typeface="Arial"/>
              </a:rPr>
              <a:t> </a:t>
            </a:r>
            <a:r>
              <a:rPr sz="1300" spc="-5" dirty="0">
                <a:latin typeface="Arial"/>
                <a:cs typeface="Arial"/>
              </a:rPr>
              <a:t>is place</a:t>
            </a:r>
            <a:r>
              <a:rPr lang="en-GB" sz="1300" spc="-5" dirty="0">
                <a:latin typeface="Arial"/>
                <a:cs typeface="Arial"/>
              </a:rPr>
              <a:t>d</a:t>
            </a:r>
            <a:r>
              <a:rPr sz="1300" spc="20" dirty="0">
                <a:latin typeface="Arial"/>
                <a:cs typeface="Arial"/>
              </a:rPr>
              <a:t> </a:t>
            </a:r>
            <a:r>
              <a:rPr sz="1300" spc="-5" dirty="0">
                <a:latin typeface="Arial"/>
                <a:cs typeface="Arial"/>
              </a:rPr>
              <a:t>to</a:t>
            </a:r>
            <a:r>
              <a:rPr sz="1300" spc="5" dirty="0">
                <a:latin typeface="Arial"/>
                <a:cs typeface="Arial"/>
              </a:rPr>
              <a:t> </a:t>
            </a:r>
            <a:r>
              <a:rPr sz="1300" spc="-10" dirty="0">
                <a:latin typeface="Arial"/>
                <a:cs typeface="Arial"/>
              </a:rPr>
              <a:t>Ext.</a:t>
            </a:r>
            <a:r>
              <a:rPr sz="1300" spc="10" dirty="0">
                <a:latin typeface="Arial"/>
                <a:cs typeface="Arial"/>
              </a:rPr>
              <a:t> </a:t>
            </a:r>
            <a:r>
              <a:rPr sz="1300" spc="-5" dirty="0">
                <a:latin typeface="Arial"/>
                <a:cs typeface="Arial"/>
              </a:rPr>
              <a:t>1000</a:t>
            </a:r>
            <a:r>
              <a:rPr sz="1300" spc="15" dirty="0">
                <a:latin typeface="Arial"/>
                <a:cs typeface="Arial"/>
              </a:rPr>
              <a:t> </a:t>
            </a:r>
            <a:r>
              <a:rPr sz="1300" spc="-10" dirty="0">
                <a:latin typeface="Arial"/>
                <a:cs typeface="Arial"/>
              </a:rPr>
              <a:t>when</a:t>
            </a:r>
            <a:r>
              <a:rPr sz="1300" spc="35" dirty="0">
                <a:latin typeface="Arial"/>
                <a:cs typeface="Arial"/>
              </a:rPr>
              <a:t> </a:t>
            </a:r>
            <a:r>
              <a:rPr lang="en-GB" sz="1300" spc="35" dirty="0" err="1">
                <a:latin typeface="Arial"/>
                <a:cs typeface="Arial"/>
              </a:rPr>
              <a:t>ext</a:t>
            </a:r>
            <a:r>
              <a:rPr lang="en-GB" sz="1300" spc="35" dirty="0">
                <a:latin typeface="Arial"/>
                <a:cs typeface="Arial"/>
              </a:rPr>
              <a:t> </a:t>
            </a:r>
            <a:r>
              <a:rPr sz="1300" spc="-5" dirty="0">
                <a:latin typeface="Arial"/>
                <a:cs typeface="Arial"/>
              </a:rPr>
              <a:t>1000</a:t>
            </a:r>
            <a:r>
              <a:rPr lang="en-GB" sz="1300" spc="-5" dirty="0">
                <a:latin typeface="Arial"/>
                <a:cs typeface="Arial"/>
              </a:rPr>
              <a:t> has</a:t>
            </a:r>
            <a:r>
              <a:rPr sz="1300" spc="20" dirty="0">
                <a:latin typeface="Arial"/>
                <a:cs typeface="Arial"/>
              </a:rPr>
              <a:t> </a:t>
            </a:r>
            <a:r>
              <a:rPr sz="1300" spc="-5" dirty="0">
                <a:latin typeface="Arial"/>
                <a:cs typeface="Arial"/>
              </a:rPr>
              <a:t>set</a:t>
            </a:r>
            <a:r>
              <a:rPr sz="1300" spc="5" dirty="0">
                <a:latin typeface="Arial"/>
                <a:cs typeface="Arial"/>
              </a:rPr>
              <a:t> </a:t>
            </a:r>
            <a:r>
              <a:rPr lang="en-GB" sz="1300" spc="5" dirty="0">
                <a:latin typeface="Arial"/>
                <a:cs typeface="Arial"/>
              </a:rPr>
              <a:t>a </a:t>
            </a:r>
            <a:r>
              <a:rPr sz="1300" spc="-5" dirty="0">
                <a:latin typeface="Arial"/>
                <a:cs typeface="Arial"/>
              </a:rPr>
              <a:t>call</a:t>
            </a:r>
            <a:r>
              <a:rPr sz="1300" dirty="0">
                <a:latin typeface="Arial"/>
                <a:cs typeface="Arial"/>
              </a:rPr>
              <a:t> </a:t>
            </a:r>
            <a:r>
              <a:rPr sz="1300" spc="-5" dirty="0">
                <a:latin typeface="Arial"/>
                <a:cs typeface="Arial"/>
              </a:rPr>
              <a:t>forward</a:t>
            </a:r>
            <a:r>
              <a:rPr sz="1300" spc="40" dirty="0">
                <a:latin typeface="Arial"/>
                <a:cs typeface="Arial"/>
              </a:rPr>
              <a:t> </a:t>
            </a:r>
            <a:r>
              <a:rPr sz="1300" spc="-5" dirty="0">
                <a:latin typeface="Arial"/>
                <a:cs typeface="Arial"/>
              </a:rPr>
              <a:t>to</a:t>
            </a:r>
            <a:r>
              <a:rPr sz="1300" spc="10" dirty="0">
                <a:latin typeface="Arial"/>
                <a:cs typeface="Arial"/>
              </a:rPr>
              <a:t> </a:t>
            </a:r>
            <a:r>
              <a:rPr sz="1300" spc="-5" dirty="0">
                <a:latin typeface="Arial"/>
                <a:cs typeface="Arial"/>
              </a:rPr>
              <a:t>voice</a:t>
            </a:r>
            <a:r>
              <a:rPr sz="1300" spc="20" dirty="0">
                <a:latin typeface="Arial"/>
                <a:cs typeface="Arial"/>
              </a:rPr>
              <a:t> </a:t>
            </a:r>
            <a:r>
              <a:rPr sz="1300" spc="-5" dirty="0">
                <a:latin typeface="Arial"/>
                <a:cs typeface="Arial"/>
              </a:rPr>
              <a:t>mail.</a:t>
            </a:r>
            <a:endParaRPr sz="1300" dirty="0">
              <a:latin typeface="Arial"/>
              <a:cs typeface="Arial"/>
            </a:endParaRPr>
          </a:p>
          <a:p>
            <a:pPr marL="462915" indent="-250190">
              <a:lnSpc>
                <a:spcPct val="100000"/>
              </a:lnSpc>
              <a:buChar char="•"/>
              <a:tabLst>
                <a:tab pos="462915" algn="l"/>
                <a:tab pos="463550" algn="l"/>
              </a:tabLst>
            </a:pPr>
            <a:r>
              <a:rPr lang="en-GB" sz="1300" spc="-5" dirty="0">
                <a:latin typeface="Arial"/>
                <a:cs typeface="Arial"/>
              </a:rPr>
              <a:t>The u</a:t>
            </a:r>
            <a:r>
              <a:rPr sz="1300" spc="-5" dirty="0">
                <a:latin typeface="Arial"/>
                <a:cs typeface="Arial"/>
              </a:rPr>
              <a:t>ser</a:t>
            </a:r>
            <a:r>
              <a:rPr sz="1300" spc="5" dirty="0">
                <a:latin typeface="Arial"/>
                <a:cs typeface="Arial"/>
              </a:rPr>
              <a:t> </a:t>
            </a:r>
            <a:r>
              <a:rPr sz="1300" spc="-5" dirty="0">
                <a:latin typeface="Arial"/>
                <a:cs typeface="Arial"/>
              </a:rPr>
              <a:t>greeting</a:t>
            </a:r>
            <a:r>
              <a:rPr sz="1300" spc="35" dirty="0">
                <a:latin typeface="Arial"/>
                <a:cs typeface="Arial"/>
              </a:rPr>
              <a:t> </a:t>
            </a:r>
            <a:r>
              <a:rPr lang="en-GB" sz="1300" spc="-5" dirty="0">
                <a:latin typeface="Arial"/>
                <a:cs typeface="Arial"/>
              </a:rPr>
              <a:t>has been </a:t>
            </a:r>
            <a:r>
              <a:rPr sz="1300" spc="-5" dirty="0">
                <a:latin typeface="Arial"/>
                <a:cs typeface="Arial"/>
              </a:rPr>
              <a:t>uploaded</a:t>
            </a:r>
            <a:r>
              <a:rPr sz="1300" spc="35" dirty="0">
                <a:latin typeface="Arial"/>
                <a:cs typeface="Arial"/>
              </a:rPr>
              <a:t> </a:t>
            </a:r>
            <a:r>
              <a:rPr sz="1300" spc="-5" dirty="0">
                <a:latin typeface="Arial"/>
                <a:cs typeface="Arial"/>
              </a:rPr>
              <a:t>to</a:t>
            </a:r>
            <a:r>
              <a:rPr sz="1300" spc="5" dirty="0">
                <a:latin typeface="Arial"/>
                <a:cs typeface="Arial"/>
              </a:rPr>
              <a:t> </a:t>
            </a:r>
            <a:r>
              <a:rPr sz="1300" spc="-5" dirty="0">
                <a:latin typeface="Arial"/>
                <a:cs typeface="Arial"/>
              </a:rPr>
              <a:t>explain</a:t>
            </a:r>
            <a:r>
              <a:rPr sz="1300" spc="35" dirty="0">
                <a:latin typeface="Arial"/>
                <a:cs typeface="Arial"/>
              </a:rPr>
              <a:t> </a:t>
            </a:r>
            <a:r>
              <a:rPr lang="en-GB" sz="1300" spc="35" dirty="0">
                <a:latin typeface="Arial"/>
                <a:cs typeface="Arial"/>
              </a:rPr>
              <a:t>the </a:t>
            </a:r>
            <a:r>
              <a:rPr sz="1300" spc="-5" dirty="0">
                <a:latin typeface="Arial"/>
                <a:cs typeface="Arial"/>
              </a:rPr>
              <a:t>break</a:t>
            </a:r>
            <a:r>
              <a:rPr sz="1300" spc="20" dirty="0">
                <a:latin typeface="Arial"/>
                <a:cs typeface="Arial"/>
              </a:rPr>
              <a:t> </a:t>
            </a:r>
            <a:r>
              <a:rPr sz="1300" spc="-5" dirty="0">
                <a:latin typeface="Arial"/>
                <a:cs typeface="Arial"/>
              </a:rPr>
              <a:t>out</a:t>
            </a:r>
            <a:r>
              <a:rPr sz="1300" spc="5" dirty="0">
                <a:latin typeface="Arial"/>
                <a:cs typeface="Arial"/>
              </a:rPr>
              <a:t> </a:t>
            </a:r>
            <a:r>
              <a:rPr lang="en-GB" sz="1300" spc="-5" dirty="0">
                <a:latin typeface="Arial"/>
                <a:cs typeface="Arial"/>
              </a:rPr>
              <a:t>option</a:t>
            </a:r>
            <a:r>
              <a:rPr sz="1300" spc="35" dirty="0">
                <a:latin typeface="Arial"/>
                <a:cs typeface="Arial"/>
              </a:rPr>
              <a:t> </a:t>
            </a:r>
            <a:r>
              <a:rPr sz="1300" spc="-5" dirty="0">
                <a:latin typeface="Arial"/>
                <a:cs typeface="Arial"/>
              </a:rPr>
              <a:t>in</a:t>
            </a:r>
            <a:r>
              <a:rPr sz="1300" spc="10" dirty="0">
                <a:latin typeface="Arial"/>
                <a:cs typeface="Arial"/>
              </a:rPr>
              <a:t> </a:t>
            </a:r>
            <a:r>
              <a:rPr sz="1300" spc="-5" dirty="0">
                <a:latin typeface="Arial"/>
                <a:cs typeface="Arial"/>
              </a:rPr>
              <a:t>advance.</a:t>
            </a:r>
            <a:endParaRPr sz="1300" dirty="0">
              <a:latin typeface="Arial"/>
              <a:cs typeface="Arial"/>
            </a:endParaRPr>
          </a:p>
          <a:p>
            <a:pPr marL="462915" indent="-250190">
              <a:lnSpc>
                <a:spcPct val="100000"/>
              </a:lnSpc>
              <a:buChar char="•"/>
              <a:tabLst>
                <a:tab pos="462915" algn="l"/>
                <a:tab pos="463550" algn="l"/>
              </a:tabLst>
            </a:pPr>
            <a:r>
              <a:rPr sz="1300" spc="-5" dirty="0">
                <a:latin typeface="Arial"/>
                <a:cs typeface="Arial"/>
              </a:rPr>
              <a:t>The</a:t>
            </a:r>
            <a:r>
              <a:rPr sz="1300" spc="10" dirty="0">
                <a:latin typeface="Arial"/>
                <a:cs typeface="Arial"/>
              </a:rPr>
              <a:t> </a:t>
            </a:r>
            <a:r>
              <a:rPr sz="1300" spc="-5" dirty="0">
                <a:latin typeface="Arial"/>
                <a:cs typeface="Arial"/>
              </a:rPr>
              <a:t>caller</a:t>
            </a:r>
            <a:r>
              <a:rPr sz="1300" spc="15" dirty="0">
                <a:latin typeface="Arial"/>
                <a:cs typeface="Arial"/>
              </a:rPr>
              <a:t> </a:t>
            </a:r>
            <a:r>
              <a:rPr sz="1300" spc="-10" dirty="0">
                <a:latin typeface="Arial"/>
                <a:cs typeface="Arial"/>
              </a:rPr>
              <a:t>listen</a:t>
            </a:r>
            <a:r>
              <a:rPr lang="en-GB" sz="1300" spc="-10" dirty="0">
                <a:latin typeface="Arial"/>
                <a:cs typeface="Arial"/>
              </a:rPr>
              <a:t>s to the</a:t>
            </a:r>
            <a:r>
              <a:rPr sz="1300" spc="30" dirty="0">
                <a:latin typeface="Arial"/>
                <a:cs typeface="Arial"/>
              </a:rPr>
              <a:t> </a:t>
            </a:r>
            <a:r>
              <a:rPr sz="1300" spc="-10" dirty="0">
                <a:latin typeface="Arial"/>
                <a:cs typeface="Arial"/>
              </a:rPr>
              <a:t>user</a:t>
            </a:r>
            <a:r>
              <a:rPr sz="1300" spc="15" dirty="0">
                <a:latin typeface="Arial"/>
                <a:cs typeface="Arial"/>
              </a:rPr>
              <a:t> </a:t>
            </a:r>
            <a:r>
              <a:rPr sz="1300" spc="-10" dirty="0">
                <a:latin typeface="Arial"/>
                <a:cs typeface="Arial"/>
              </a:rPr>
              <a:t>greeting</a:t>
            </a:r>
            <a:r>
              <a:rPr lang="en-GB" sz="1300" spc="-10" dirty="0">
                <a:latin typeface="Arial"/>
                <a:cs typeface="Arial"/>
              </a:rPr>
              <a:t> </a:t>
            </a:r>
            <a:r>
              <a:rPr sz="1300" spc="-10" dirty="0">
                <a:latin typeface="Arial"/>
                <a:cs typeface="Arial"/>
              </a:rPr>
              <a:t>(I</a:t>
            </a:r>
            <a:r>
              <a:rPr sz="1300" spc="50" dirty="0">
                <a:latin typeface="Arial"/>
                <a:cs typeface="Arial"/>
              </a:rPr>
              <a:t> </a:t>
            </a:r>
            <a:r>
              <a:rPr sz="1300" spc="-10" dirty="0">
                <a:latin typeface="Arial"/>
                <a:cs typeface="Arial"/>
              </a:rPr>
              <a:t>am</a:t>
            </a:r>
            <a:r>
              <a:rPr sz="1300" spc="15" dirty="0">
                <a:latin typeface="Arial"/>
                <a:cs typeface="Arial"/>
              </a:rPr>
              <a:t> </a:t>
            </a:r>
            <a:r>
              <a:rPr sz="1300" spc="-20" dirty="0">
                <a:latin typeface="Arial"/>
                <a:cs typeface="Arial"/>
              </a:rPr>
              <a:t>sorry,</a:t>
            </a:r>
            <a:r>
              <a:rPr sz="1300" spc="40" dirty="0">
                <a:latin typeface="Arial"/>
                <a:cs typeface="Arial"/>
              </a:rPr>
              <a:t> </a:t>
            </a:r>
            <a:r>
              <a:rPr sz="1300" spc="-5" dirty="0">
                <a:latin typeface="Arial"/>
                <a:cs typeface="Arial"/>
              </a:rPr>
              <a:t>I’m</a:t>
            </a:r>
            <a:r>
              <a:rPr sz="1300" spc="10" dirty="0">
                <a:latin typeface="Arial"/>
                <a:cs typeface="Arial"/>
              </a:rPr>
              <a:t> </a:t>
            </a:r>
            <a:r>
              <a:rPr sz="1300" spc="-10" dirty="0">
                <a:latin typeface="Arial"/>
                <a:cs typeface="Arial"/>
              </a:rPr>
              <a:t>not</a:t>
            </a:r>
            <a:r>
              <a:rPr sz="1300" spc="15" dirty="0">
                <a:latin typeface="Arial"/>
                <a:cs typeface="Arial"/>
              </a:rPr>
              <a:t> </a:t>
            </a:r>
            <a:r>
              <a:rPr sz="1300" spc="-10" dirty="0">
                <a:latin typeface="Arial"/>
                <a:cs typeface="Arial"/>
              </a:rPr>
              <a:t>available</a:t>
            </a:r>
            <a:r>
              <a:rPr sz="1300" spc="50" dirty="0">
                <a:latin typeface="Arial"/>
                <a:cs typeface="Arial"/>
              </a:rPr>
              <a:t> </a:t>
            </a:r>
            <a:r>
              <a:rPr sz="1300" spc="-30" dirty="0">
                <a:latin typeface="Arial"/>
                <a:cs typeface="Arial"/>
              </a:rPr>
              <a:t>now.</a:t>
            </a:r>
            <a:r>
              <a:rPr sz="1300" spc="30" dirty="0">
                <a:latin typeface="Arial"/>
                <a:cs typeface="Arial"/>
              </a:rPr>
              <a:t> </a:t>
            </a:r>
            <a:r>
              <a:rPr sz="1300" spc="-5" dirty="0">
                <a:latin typeface="Arial"/>
                <a:cs typeface="Arial"/>
              </a:rPr>
              <a:t>If</a:t>
            </a:r>
            <a:r>
              <a:rPr sz="1300" spc="15" dirty="0">
                <a:latin typeface="Arial"/>
                <a:cs typeface="Arial"/>
              </a:rPr>
              <a:t> </a:t>
            </a:r>
            <a:r>
              <a:rPr sz="1300" spc="-10" dirty="0">
                <a:latin typeface="Arial"/>
                <a:cs typeface="Arial"/>
              </a:rPr>
              <a:t>you</a:t>
            </a:r>
            <a:r>
              <a:rPr sz="1300" spc="25" dirty="0">
                <a:latin typeface="Arial"/>
                <a:cs typeface="Arial"/>
              </a:rPr>
              <a:t> </a:t>
            </a:r>
            <a:r>
              <a:rPr sz="1300" spc="-10" dirty="0">
                <a:latin typeface="Arial"/>
                <a:cs typeface="Arial"/>
              </a:rPr>
              <a:t>want</a:t>
            </a:r>
            <a:r>
              <a:rPr sz="1300" spc="25" dirty="0">
                <a:latin typeface="Arial"/>
                <a:cs typeface="Arial"/>
              </a:rPr>
              <a:t> </a:t>
            </a:r>
            <a:r>
              <a:rPr sz="1300" spc="-5" dirty="0">
                <a:latin typeface="Arial"/>
                <a:cs typeface="Arial"/>
              </a:rPr>
              <a:t>to</a:t>
            </a:r>
            <a:r>
              <a:rPr sz="1300" spc="10" dirty="0">
                <a:latin typeface="Arial"/>
                <a:cs typeface="Arial"/>
              </a:rPr>
              <a:t> </a:t>
            </a:r>
            <a:r>
              <a:rPr lang="en-GB" sz="1300" spc="-5" dirty="0">
                <a:latin typeface="Arial"/>
                <a:cs typeface="Arial"/>
              </a:rPr>
              <a:t>speak</a:t>
            </a:r>
            <a:r>
              <a:rPr sz="1300" spc="40" dirty="0">
                <a:latin typeface="Arial"/>
                <a:cs typeface="Arial"/>
              </a:rPr>
              <a:t> </a:t>
            </a:r>
            <a:r>
              <a:rPr sz="1300" spc="-5" dirty="0">
                <a:latin typeface="Arial"/>
                <a:cs typeface="Arial"/>
              </a:rPr>
              <a:t>to</a:t>
            </a:r>
            <a:r>
              <a:rPr sz="1300" spc="5" dirty="0">
                <a:latin typeface="Arial"/>
                <a:cs typeface="Arial"/>
              </a:rPr>
              <a:t> </a:t>
            </a:r>
            <a:r>
              <a:rPr sz="1300" spc="-5" dirty="0">
                <a:latin typeface="Arial"/>
                <a:cs typeface="Arial"/>
              </a:rPr>
              <a:t>my</a:t>
            </a:r>
            <a:r>
              <a:rPr sz="1300" spc="15" dirty="0">
                <a:latin typeface="Arial"/>
                <a:cs typeface="Arial"/>
              </a:rPr>
              <a:t> </a:t>
            </a:r>
            <a:r>
              <a:rPr sz="1300" spc="-5" dirty="0">
                <a:latin typeface="Arial"/>
                <a:cs typeface="Arial"/>
              </a:rPr>
              <a:t>colleague</a:t>
            </a:r>
            <a:r>
              <a:rPr sz="1300" spc="40" dirty="0">
                <a:latin typeface="Arial"/>
                <a:cs typeface="Arial"/>
              </a:rPr>
              <a:t> </a:t>
            </a:r>
            <a:r>
              <a:rPr sz="1300" spc="-5" dirty="0">
                <a:latin typeface="Arial"/>
                <a:cs typeface="Arial"/>
              </a:rPr>
              <a:t>Press</a:t>
            </a:r>
            <a:r>
              <a:rPr sz="1300" spc="30" dirty="0">
                <a:latin typeface="Arial"/>
                <a:cs typeface="Arial"/>
              </a:rPr>
              <a:t> </a:t>
            </a:r>
            <a:r>
              <a:rPr sz="1300" spc="-10" dirty="0">
                <a:latin typeface="Arial"/>
                <a:cs typeface="Arial"/>
              </a:rPr>
              <a:t>1)</a:t>
            </a:r>
            <a:endParaRPr sz="1300" dirty="0">
              <a:latin typeface="Arial"/>
              <a:cs typeface="Arial"/>
            </a:endParaRPr>
          </a:p>
          <a:p>
            <a:pPr marL="462915" indent="-250190">
              <a:lnSpc>
                <a:spcPct val="100000"/>
              </a:lnSpc>
              <a:buChar char="•"/>
              <a:tabLst>
                <a:tab pos="462915" algn="l"/>
                <a:tab pos="463550" algn="l"/>
              </a:tabLst>
            </a:pPr>
            <a:r>
              <a:rPr lang="en-GB" sz="1300" spc="-5" dirty="0">
                <a:latin typeface="Arial"/>
                <a:cs typeface="Arial"/>
              </a:rPr>
              <a:t>If the caller </a:t>
            </a:r>
            <a:r>
              <a:rPr sz="1300" spc="-5" dirty="0">
                <a:latin typeface="Arial"/>
                <a:cs typeface="Arial"/>
              </a:rPr>
              <a:t>dial</a:t>
            </a:r>
            <a:r>
              <a:rPr lang="en-GB" sz="1300" spc="-5" dirty="0">
                <a:latin typeface="Arial"/>
                <a:cs typeface="Arial"/>
              </a:rPr>
              <a:t>s</a:t>
            </a:r>
            <a:r>
              <a:rPr sz="1300" spc="5" dirty="0">
                <a:latin typeface="Arial"/>
                <a:cs typeface="Arial"/>
              </a:rPr>
              <a:t> </a:t>
            </a:r>
            <a:r>
              <a:rPr sz="1300" spc="-5" dirty="0">
                <a:latin typeface="Arial"/>
                <a:cs typeface="Arial"/>
              </a:rPr>
              <a:t>‘1’,</a:t>
            </a:r>
            <a:r>
              <a:rPr sz="1300" spc="5" dirty="0">
                <a:latin typeface="Arial"/>
                <a:cs typeface="Arial"/>
              </a:rPr>
              <a:t> </a:t>
            </a:r>
            <a:r>
              <a:rPr sz="1300" spc="-5" dirty="0">
                <a:latin typeface="Arial"/>
                <a:cs typeface="Arial"/>
              </a:rPr>
              <a:t>call</a:t>
            </a:r>
            <a:r>
              <a:rPr sz="1300" spc="5" dirty="0">
                <a:latin typeface="Arial"/>
                <a:cs typeface="Arial"/>
              </a:rPr>
              <a:t> </a:t>
            </a:r>
            <a:r>
              <a:rPr sz="1300" spc="-10" dirty="0">
                <a:latin typeface="Arial"/>
                <a:cs typeface="Arial"/>
              </a:rPr>
              <a:t>will</a:t>
            </a:r>
            <a:r>
              <a:rPr sz="1300" spc="5" dirty="0">
                <a:latin typeface="Arial"/>
                <a:cs typeface="Arial"/>
              </a:rPr>
              <a:t> </a:t>
            </a:r>
            <a:r>
              <a:rPr sz="1300" spc="-5" dirty="0">
                <a:latin typeface="Arial"/>
                <a:cs typeface="Arial"/>
              </a:rPr>
              <a:t>be</a:t>
            </a:r>
            <a:r>
              <a:rPr sz="1300" spc="5" dirty="0">
                <a:latin typeface="Arial"/>
                <a:cs typeface="Arial"/>
              </a:rPr>
              <a:t> </a:t>
            </a:r>
            <a:r>
              <a:rPr sz="1300" spc="-5" dirty="0">
                <a:latin typeface="Arial"/>
                <a:cs typeface="Arial"/>
              </a:rPr>
              <a:t>routed</a:t>
            </a:r>
            <a:r>
              <a:rPr lang="en-GB" sz="1300" spc="-5" dirty="0">
                <a:latin typeface="Arial"/>
                <a:cs typeface="Arial"/>
              </a:rPr>
              <a:t> to</a:t>
            </a:r>
            <a:r>
              <a:rPr sz="1300" spc="15" dirty="0">
                <a:latin typeface="Arial"/>
                <a:cs typeface="Arial"/>
              </a:rPr>
              <a:t> </a:t>
            </a:r>
            <a:r>
              <a:rPr sz="1300" spc="-10" dirty="0">
                <a:latin typeface="Arial"/>
                <a:cs typeface="Arial"/>
              </a:rPr>
              <a:t>6000.</a:t>
            </a:r>
            <a:endParaRPr sz="1300" dirty="0">
              <a:latin typeface="Arial"/>
              <a:cs typeface="Arial"/>
            </a:endParaRPr>
          </a:p>
          <a:p>
            <a:pPr marL="462915" indent="-250190">
              <a:lnSpc>
                <a:spcPct val="100000"/>
              </a:lnSpc>
              <a:buChar char="•"/>
              <a:tabLst>
                <a:tab pos="462915" algn="l"/>
                <a:tab pos="463550" algn="l"/>
              </a:tabLst>
            </a:pPr>
            <a:r>
              <a:rPr sz="1300" spc="-5" dirty="0">
                <a:latin typeface="Arial"/>
                <a:cs typeface="Arial"/>
              </a:rPr>
              <a:t>If</a:t>
            </a:r>
            <a:r>
              <a:rPr sz="1300" spc="10" dirty="0">
                <a:latin typeface="Arial"/>
                <a:cs typeface="Arial"/>
              </a:rPr>
              <a:t> </a:t>
            </a:r>
            <a:r>
              <a:rPr lang="en-GB" sz="1300" spc="10" dirty="0">
                <a:latin typeface="Arial"/>
                <a:cs typeface="Arial"/>
              </a:rPr>
              <a:t>the </a:t>
            </a:r>
            <a:r>
              <a:rPr sz="1300" spc="-5" dirty="0">
                <a:latin typeface="Arial"/>
                <a:cs typeface="Arial"/>
              </a:rPr>
              <a:t>caller</a:t>
            </a:r>
            <a:r>
              <a:rPr sz="1300" spc="15" dirty="0">
                <a:latin typeface="Arial"/>
                <a:cs typeface="Arial"/>
              </a:rPr>
              <a:t> </a:t>
            </a:r>
            <a:r>
              <a:rPr sz="1300" spc="-10" dirty="0">
                <a:latin typeface="Arial"/>
                <a:cs typeface="Arial"/>
              </a:rPr>
              <a:t>do</a:t>
            </a:r>
            <a:r>
              <a:rPr lang="en-GB" sz="1300" spc="-10" dirty="0" err="1">
                <a:latin typeface="Arial"/>
                <a:cs typeface="Arial"/>
              </a:rPr>
              <a:t>esn’t</a:t>
            </a:r>
            <a:r>
              <a:rPr sz="1300" spc="20" dirty="0">
                <a:latin typeface="Arial"/>
                <a:cs typeface="Arial"/>
              </a:rPr>
              <a:t> </a:t>
            </a:r>
            <a:r>
              <a:rPr sz="1300" spc="-10" dirty="0">
                <a:latin typeface="Arial"/>
                <a:cs typeface="Arial"/>
              </a:rPr>
              <a:t>dial</a:t>
            </a:r>
            <a:r>
              <a:rPr sz="1300" spc="15" dirty="0">
                <a:latin typeface="Arial"/>
                <a:cs typeface="Arial"/>
              </a:rPr>
              <a:t> </a:t>
            </a:r>
            <a:r>
              <a:rPr lang="en-GB" sz="1300" spc="-10" dirty="0">
                <a:latin typeface="Arial"/>
                <a:cs typeface="Arial"/>
              </a:rPr>
              <a:t>for</a:t>
            </a:r>
            <a:r>
              <a:rPr sz="1300" spc="20" dirty="0">
                <a:latin typeface="Arial"/>
                <a:cs typeface="Arial"/>
              </a:rPr>
              <a:t> </a:t>
            </a:r>
            <a:r>
              <a:rPr sz="1300" spc="-5" dirty="0">
                <a:latin typeface="Arial"/>
                <a:cs typeface="Arial"/>
              </a:rPr>
              <a:t>2</a:t>
            </a:r>
            <a:r>
              <a:rPr sz="1300" spc="15" dirty="0">
                <a:latin typeface="Arial"/>
                <a:cs typeface="Arial"/>
              </a:rPr>
              <a:t> </a:t>
            </a:r>
            <a:r>
              <a:rPr sz="1300" spc="-5" dirty="0">
                <a:latin typeface="Arial"/>
                <a:cs typeface="Arial"/>
              </a:rPr>
              <a:t>sec</a:t>
            </a:r>
            <a:r>
              <a:rPr lang="en-GB" sz="1300" spc="-5" dirty="0" err="1">
                <a:latin typeface="Arial"/>
                <a:cs typeface="Arial"/>
              </a:rPr>
              <a:t>onds</a:t>
            </a:r>
            <a:r>
              <a:rPr sz="1300" spc="-5" dirty="0">
                <a:latin typeface="Arial"/>
                <a:cs typeface="Arial"/>
              </a:rPr>
              <a:t>,</a:t>
            </a:r>
            <a:r>
              <a:rPr lang="en-GB" sz="1300" spc="-5" dirty="0">
                <a:latin typeface="Arial"/>
                <a:cs typeface="Arial"/>
              </a:rPr>
              <a:t> the</a:t>
            </a:r>
            <a:r>
              <a:rPr sz="1300" spc="10" dirty="0">
                <a:latin typeface="Arial"/>
                <a:cs typeface="Arial"/>
              </a:rPr>
              <a:t> </a:t>
            </a:r>
            <a:r>
              <a:rPr sz="1300" spc="-10" dirty="0">
                <a:latin typeface="Arial"/>
                <a:cs typeface="Arial"/>
              </a:rPr>
              <a:t>normal</a:t>
            </a:r>
            <a:r>
              <a:rPr sz="1300" spc="30" dirty="0">
                <a:latin typeface="Arial"/>
                <a:cs typeface="Arial"/>
              </a:rPr>
              <a:t> </a:t>
            </a:r>
            <a:r>
              <a:rPr sz="1300" spc="-10" dirty="0">
                <a:latin typeface="Arial"/>
                <a:cs typeface="Arial"/>
              </a:rPr>
              <a:t>voice</a:t>
            </a:r>
            <a:r>
              <a:rPr sz="1300" spc="40" dirty="0">
                <a:latin typeface="Arial"/>
                <a:cs typeface="Arial"/>
              </a:rPr>
              <a:t> </a:t>
            </a:r>
            <a:r>
              <a:rPr sz="1300" spc="-5" dirty="0">
                <a:latin typeface="Arial"/>
                <a:cs typeface="Arial"/>
              </a:rPr>
              <a:t>mail</a:t>
            </a:r>
            <a:r>
              <a:rPr sz="1300" spc="10" dirty="0">
                <a:latin typeface="Arial"/>
                <a:cs typeface="Arial"/>
              </a:rPr>
              <a:t> </a:t>
            </a:r>
            <a:r>
              <a:rPr sz="1300" spc="-10" dirty="0">
                <a:latin typeface="Arial"/>
                <a:cs typeface="Arial"/>
              </a:rPr>
              <a:t>announcement</a:t>
            </a:r>
            <a:r>
              <a:rPr sz="1300" spc="65" dirty="0">
                <a:latin typeface="Arial"/>
                <a:cs typeface="Arial"/>
              </a:rPr>
              <a:t> </a:t>
            </a:r>
            <a:r>
              <a:rPr sz="1300" spc="-10" dirty="0">
                <a:latin typeface="Arial"/>
                <a:cs typeface="Arial"/>
              </a:rPr>
              <a:t>will</a:t>
            </a:r>
            <a:r>
              <a:rPr sz="1300" spc="15" dirty="0">
                <a:latin typeface="Arial"/>
                <a:cs typeface="Arial"/>
              </a:rPr>
              <a:t> </a:t>
            </a:r>
            <a:r>
              <a:rPr sz="1300" spc="-5" dirty="0">
                <a:latin typeface="Arial"/>
                <a:cs typeface="Arial"/>
              </a:rPr>
              <a:t>be</a:t>
            </a:r>
            <a:r>
              <a:rPr sz="1300" spc="15" dirty="0">
                <a:latin typeface="Arial"/>
                <a:cs typeface="Arial"/>
              </a:rPr>
              <a:t> </a:t>
            </a:r>
            <a:r>
              <a:rPr sz="1300" spc="-10" dirty="0">
                <a:latin typeface="Arial"/>
                <a:cs typeface="Arial"/>
              </a:rPr>
              <a:t>played.</a:t>
            </a:r>
            <a:endParaRPr sz="1300" dirty="0">
              <a:latin typeface="Arial"/>
              <a:cs typeface="Arial"/>
            </a:endParaRPr>
          </a:p>
        </p:txBody>
      </p:sp>
    </p:spTree>
    <p:extLst>
      <p:ext uri="{BB962C8B-B14F-4D97-AF65-F5344CB8AC3E}">
        <p14:creationId xmlns:p14="http://schemas.microsoft.com/office/powerpoint/2010/main" val="2236553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Mixed extension range for bulk change</a:t>
            </a:r>
          </a:p>
        </p:txBody>
      </p:sp>
      <p:sp>
        <p:nvSpPr>
          <p:cNvPr id="3" name="object 3">
            <a:extLst>
              <a:ext uri="{FF2B5EF4-FFF2-40B4-BE49-F238E27FC236}">
                <a16:creationId xmlns:a16="http://schemas.microsoft.com/office/drawing/2014/main" id="{B2BC8413-6FAD-46AE-BDD4-A2C5D069E14B}"/>
              </a:ext>
            </a:extLst>
          </p:cNvPr>
          <p:cNvSpPr txBox="1"/>
          <p:nvPr/>
        </p:nvSpPr>
        <p:spPr>
          <a:xfrm>
            <a:off x="609961" y="1066037"/>
            <a:ext cx="7806690" cy="1306830"/>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27025" marR="5080" indent="-327025">
              <a:lnSpc>
                <a:spcPct val="100000"/>
              </a:lnSpc>
              <a:spcBef>
                <a:spcPts val="705"/>
              </a:spcBef>
              <a:buChar char="•"/>
              <a:tabLst>
                <a:tab pos="327025" algn="l"/>
                <a:tab pos="327660" algn="l"/>
              </a:tabLst>
            </a:pPr>
            <a:r>
              <a:rPr sz="1300" spc="-5" dirty="0">
                <a:latin typeface="Arial"/>
                <a:cs typeface="Arial"/>
              </a:rPr>
              <a:t>In</a:t>
            </a:r>
            <a:r>
              <a:rPr sz="1300" spc="10" dirty="0">
                <a:latin typeface="Arial"/>
                <a:cs typeface="Arial"/>
              </a:rPr>
              <a:t> </a:t>
            </a:r>
            <a:r>
              <a:rPr sz="1300" spc="-5" dirty="0">
                <a:latin typeface="Arial"/>
                <a:cs typeface="Arial"/>
              </a:rPr>
              <a:t>previous</a:t>
            </a:r>
            <a:r>
              <a:rPr sz="1300" spc="35" dirty="0">
                <a:latin typeface="Arial"/>
                <a:cs typeface="Arial"/>
              </a:rPr>
              <a:t> </a:t>
            </a:r>
            <a:r>
              <a:rPr sz="1300" spc="-5" dirty="0">
                <a:latin typeface="Arial"/>
                <a:cs typeface="Arial"/>
              </a:rPr>
              <a:t>version</a:t>
            </a:r>
            <a:r>
              <a:rPr lang="en-GB" sz="1300" spc="-5" dirty="0">
                <a:latin typeface="Arial"/>
                <a:cs typeface="Arial"/>
              </a:rPr>
              <a:t>s</a:t>
            </a:r>
            <a:r>
              <a:rPr sz="1300" spc="45" dirty="0">
                <a:latin typeface="Arial"/>
                <a:cs typeface="Arial"/>
              </a:rPr>
              <a:t> </a:t>
            </a:r>
            <a:r>
              <a:rPr sz="1300" spc="-5" dirty="0">
                <a:latin typeface="Arial"/>
                <a:cs typeface="Arial"/>
              </a:rPr>
              <a:t>only</a:t>
            </a:r>
            <a:r>
              <a:rPr sz="1300" spc="10" dirty="0">
                <a:latin typeface="Arial"/>
                <a:cs typeface="Arial"/>
              </a:rPr>
              <a:t> </a:t>
            </a:r>
            <a:r>
              <a:rPr sz="1300" spc="-5" dirty="0">
                <a:latin typeface="Arial"/>
                <a:cs typeface="Arial"/>
              </a:rPr>
              <a:t>1</a:t>
            </a:r>
            <a:r>
              <a:rPr sz="1300" spc="10" dirty="0">
                <a:latin typeface="Arial"/>
                <a:cs typeface="Arial"/>
              </a:rPr>
              <a:t> </a:t>
            </a:r>
            <a:r>
              <a:rPr sz="1300" spc="-5" dirty="0">
                <a:latin typeface="Arial"/>
                <a:cs typeface="Arial"/>
              </a:rPr>
              <a:t>range</a:t>
            </a:r>
            <a:r>
              <a:rPr sz="1300" spc="20" dirty="0">
                <a:latin typeface="Arial"/>
                <a:cs typeface="Arial"/>
              </a:rPr>
              <a:t> </a:t>
            </a:r>
            <a:r>
              <a:rPr sz="1300" spc="-5" dirty="0">
                <a:latin typeface="Arial"/>
                <a:cs typeface="Arial"/>
              </a:rPr>
              <a:t>of</a:t>
            </a:r>
            <a:r>
              <a:rPr sz="1300" spc="10" dirty="0">
                <a:latin typeface="Arial"/>
                <a:cs typeface="Arial"/>
              </a:rPr>
              <a:t> </a:t>
            </a:r>
            <a:r>
              <a:rPr sz="1300" spc="-5" dirty="0">
                <a:latin typeface="Arial"/>
                <a:cs typeface="Arial"/>
              </a:rPr>
              <a:t>extension</a:t>
            </a:r>
            <a:r>
              <a:rPr lang="en-GB" sz="1300" spc="-5" dirty="0">
                <a:latin typeface="Arial"/>
                <a:cs typeface="Arial"/>
              </a:rPr>
              <a:t>s</a:t>
            </a:r>
            <a:r>
              <a:rPr sz="1300" spc="45" dirty="0">
                <a:latin typeface="Arial"/>
                <a:cs typeface="Arial"/>
              </a:rPr>
              <a:t> </a:t>
            </a:r>
            <a:r>
              <a:rPr sz="1300" spc="-5" dirty="0">
                <a:latin typeface="Arial"/>
                <a:cs typeface="Arial"/>
              </a:rPr>
              <a:t>c</a:t>
            </a:r>
            <a:r>
              <a:rPr lang="en-GB" sz="1300" spc="-5" dirty="0" err="1">
                <a:latin typeface="Arial"/>
                <a:cs typeface="Arial"/>
              </a:rPr>
              <a:t>ould</a:t>
            </a:r>
            <a:r>
              <a:rPr sz="1300" spc="15" dirty="0">
                <a:latin typeface="Arial"/>
                <a:cs typeface="Arial"/>
              </a:rPr>
              <a:t> </a:t>
            </a:r>
            <a:r>
              <a:rPr sz="1300" spc="-5" dirty="0">
                <a:latin typeface="Arial"/>
                <a:cs typeface="Arial"/>
              </a:rPr>
              <a:t>be</a:t>
            </a:r>
            <a:r>
              <a:rPr sz="1300" spc="10" dirty="0">
                <a:latin typeface="Arial"/>
                <a:cs typeface="Arial"/>
              </a:rPr>
              <a:t> </a:t>
            </a:r>
            <a:r>
              <a:rPr sz="1300" spc="-5" dirty="0">
                <a:latin typeface="Arial"/>
                <a:cs typeface="Arial"/>
              </a:rPr>
              <a:t>modified</a:t>
            </a:r>
            <a:r>
              <a:rPr sz="1300" spc="35" dirty="0">
                <a:latin typeface="Arial"/>
                <a:cs typeface="Arial"/>
              </a:rPr>
              <a:t> </a:t>
            </a:r>
            <a:r>
              <a:rPr sz="1300" spc="-5" dirty="0">
                <a:latin typeface="Arial"/>
                <a:cs typeface="Arial"/>
              </a:rPr>
              <a:t>on</a:t>
            </a:r>
            <a:r>
              <a:rPr lang="en-GB" sz="1300" spc="-5" dirty="0">
                <a:latin typeface="Arial"/>
                <a:cs typeface="Arial"/>
              </a:rPr>
              <a:t> the</a:t>
            </a:r>
            <a:r>
              <a:rPr sz="1300" spc="10" dirty="0">
                <a:latin typeface="Arial"/>
                <a:cs typeface="Arial"/>
              </a:rPr>
              <a:t> </a:t>
            </a:r>
            <a:r>
              <a:rPr sz="1300" spc="-5" dirty="0">
                <a:latin typeface="Arial"/>
                <a:cs typeface="Arial"/>
              </a:rPr>
              <a:t>bulk</a:t>
            </a:r>
            <a:r>
              <a:rPr sz="1300" spc="10" dirty="0">
                <a:latin typeface="Arial"/>
                <a:cs typeface="Arial"/>
              </a:rPr>
              <a:t> </a:t>
            </a:r>
            <a:r>
              <a:rPr sz="1300" spc="-5" dirty="0">
                <a:latin typeface="Arial"/>
                <a:cs typeface="Arial"/>
              </a:rPr>
              <a:t>change</a:t>
            </a:r>
            <a:r>
              <a:rPr sz="1300" spc="20" dirty="0">
                <a:latin typeface="Arial"/>
                <a:cs typeface="Arial"/>
              </a:rPr>
              <a:t> </a:t>
            </a:r>
            <a:r>
              <a:rPr sz="1300" spc="-5" dirty="0">
                <a:latin typeface="Arial"/>
                <a:cs typeface="Arial"/>
              </a:rPr>
              <a:t>feature</a:t>
            </a:r>
            <a:r>
              <a:rPr sz="1300" spc="35" dirty="0">
                <a:latin typeface="Arial"/>
                <a:cs typeface="Arial"/>
              </a:rPr>
              <a:t> </a:t>
            </a:r>
            <a:r>
              <a:rPr sz="1300" spc="-5" dirty="0">
                <a:latin typeface="Arial"/>
                <a:cs typeface="Arial"/>
              </a:rPr>
              <a:t>on</a:t>
            </a:r>
            <a:r>
              <a:rPr sz="1300" spc="10" dirty="0">
                <a:latin typeface="Arial"/>
                <a:cs typeface="Arial"/>
              </a:rPr>
              <a:t> </a:t>
            </a:r>
            <a:r>
              <a:rPr sz="1300" spc="-5" dirty="0">
                <a:latin typeface="Arial"/>
                <a:cs typeface="Arial"/>
              </a:rPr>
              <a:t>User</a:t>
            </a:r>
            <a:r>
              <a:rPr sz="1300" spc="25" dirty="0">
                <a:latin typeface="Arial"/>
                <a:cs typeface="Arial"/>
              </a:rPr>
              <a:t> </a:t>
            </a:r>
            <a:r>
              <a:rPr sz="1300" spc="-5" dirty="0">
                <a:latin typeface="Arial"/>
                <a:cs typeface="Arial"/>
              </a:rPr>
              <a:t>Setup. </a:t>
            </a:r>
            <a:r>
              <a:rPr sz="1300" spc="-345" dirty="0">
                <a:latin typeface="Arial"/>
                <a:cs typeface="Arial"/>
              </a:rPr>
              <a:t> </a:t>
            </a:r>
            <a:r>
              <a:rPr sz="1300" spc="-10" dirty="0">
                <a:latin typeface="Arial"/>
                <a:cs typeface="Arial"/>
              </a:rPr>
              <a:t>ex)</a:t>
            </a:r>
            <a:r>
              <a:rPr sz="1300" spc="15" dirty="0">
                <a:latin typeface="Arial"/>
                <a:cs typeface="Arial"/>
              </a:rPr>
              <a:t> </a:t>
            </a:r>
            <a:r>
              <a:rPr sz="1300" spc="-5" dirty="0">
                <a:latin typeface="Arial"/>
                <a:cs typeface="Arial"/>
              </a:rPr>
              <a:t>1000-1007</a:t>
            </a:r>
            <a:endParaRPr sz="1300" dirty="0">
              <a:latin typeface="Arial"/>
              <a:cs typeface="Arial"/>
            </a:endParaRPr>
          </a:p>
          <a:p>
            <a:pPr marL="327025" marR="501650" indent="-327025">
              <a:lnSpc>
                <a:spcPct val="100000"/>
              </a:lnSpc>
              <a:buChar char="•"/>
              <a:tabLst>
                <a:tab pos="327025" algn="l"/>
                <a:tab pos="327660" algn="l"/>
              </a:tabLst>
            </a:pPr>
            <a:r>
              <a:rPr lang="en-GB" sz="1300" spc="-5" dirty="0">
                <a:latin typeface="Arial"/>
                <a:cs typeface="Arial"/>
              </a:rPr>
              <a:t>In version 4</a:t>
            </a:r>
            <a:r>
              <a:rPr sz="1300" spc="10" dirty="0">
                <a:latin typeface="Arial"/>
                <a:cs typeface="Arial"/>
              </a:rPr>
              <a:t> </a:t>
            </a:r>
            <a:r>
              <a:rPr sz="1300" spc="-10" dirty="0">
                <a:latin typeface="Arial"/>
                <a:cs typeface="Arial"/>
              </a:rPr>
              <a:t>mixed</a:t>
            </a:r>
            <a:r>
              <a:rPr sz="1300" spc="40" dirty="0">
                <a:latin typeface="Arial"/>
                <a:cs typeface="Arial"/>
              </a:rPr>
              <a:t> </a:t>
            </a:r>
            <a:r>
              <a:rPr sz="1300" spc="-5" dirty="0">
                <a:latin typeface="Arial"/>
                <a:cs typeface="Arial"/>
              </a:rPr>
              <a:t>range</a:t>
            </a:r>
            <a:r>
              <a:rPr lang="en-GB" sz="1300" spc="-5" dirty="0">
                <a:latin typeface="Arial"/>
                <a:cs typeface="Arial"/>
              </a:rPr>
              <a:t>s</a:t>
            </a:r>
            <a:r>
              <a:rPr sz="1300" spc="20" dirty="0">
                <a:latin typeface="Arial"/>
                <a:cs typeface="Arial"/>
              </a:rPr>
              <a:t> </a:t>
            </a:r>
            <a:r>
              <a:rPr sz="1300" spc="-5" dirty="0">
                <a:latin typeface="Arial"/>
                <a:cs typeface="Arial"/>
              </a:rPr>
              <a:t>of</a:t>
            </a:r>
            <a:r>
              <a:rPr sz="1300" spc="10" dirty="0">
                <a:latin typeface="Arial"/>
                <a:cs typeface="Arial"/>
              </a:rPr>
              <a:t> </a:t>
            </a:r>
            <a:r>
              <a:rPr sz="1300" spc="-5" dirty="0">
                <a:latin typeface="Arial"/>
                <a:cs typeface="Arial"/>
              </a:rPr>
              <a:t>extensions</a:t>
            </a:r>
            <a:r>
              <a:rPr sz="1300" spc="50" dirty="0">
                <a:latin typeface="Arial"/>
                <a:cs typeface="Arial"/>
              </a:rPr>
              <a:t> </a:t>
            </a:r>
            <a:r>
              <a:rPr sz="1300" spc="-5" dirty="0">
                <a:latin typeface="Arial"/>
                <a:cs typeface="Arial"/>
              </a:rPr>
              <a:t>can</a:t>
            </a:r>
            <a:r>
              <a:rPr sz="1300" spc="10" dirty="0">
                <a:latin typeface="Arial"/>
                <a:cs typeface="Arial"/>
              </a:rPr>
              <a:t> </a:t>
            </a:r>
            <a:r>
              <a:rPr sz="1300" spc="-5" dirty="0">
                <a:latin typeface="Arial"/>
                <a:cs typeface="Arial"/>
              </a:rPr>
              <a:t>be</a:t>
            </a:r>
            <a:r>
              <a:rPr sz="1300" spc="10" dirty="0">
                <a:latin typeface="Arial"/>
                <a:cs typeface="Arial"/>
              </a:rPr>
              <a:t> </a:t>
            </a:r>
            <a:r>
              <a:rPr sz="1300" spc="-5" dirty="0">
                <a:latin typeface="Arial"/>
                <a:cs typeface="Arial"/>
              </a:rPr>
              <a:t>modified</a:t>
            </a:r>
            <a:r>
              <a:rPr sz="1300" spc="40" dirty="0">
                <a:latin typeface="Arial"/>
                <a:cs typeface="Arial"/>
              </a:rPr>
              <a:t> </a:t>
            </a:r>
            <a:r>
              <a:rPr sz="1300" spc="-5" dirty="0">
                <a:latin typeface="Arial"/>
                <a:cs typeface="Arial"/>
              </a:rPr>
              <a:t>on</a:t>
            </a:r>
            <a:r>
              <a:rPr lang="en-GB" sz="1300" spc="-5" dirty="0">
                <a:latin typeface="Arial"/>
                <a:cs typeface="Arial"/>
              </a:rPr>
              <a:t> the</a:t>
            </a:r>
            <a:r>
              <a:rPr sz="1300" spc="10" dirty="0">
                <a:latin typeface="Arial"/>
                <a:cs typeface="Arial"/>
              </a:rPr>
              <a:t> </a:t>
            </a:r>
            <a:r>
              <a:rPr sz="1300" spc="-5" dirty="0">
                <a:latin typeface="Arial"/>
                <a:cs typeface="Arial"/>
              </a:rPr>
              <a:t>bulk</a:t>
            </a:r>
            <a:r>
              <a:rPr sz="1300" spc="10" dirty="0">
                <a:latin typeface="Arial"/>
                <a:cs typeface="Arial"/>
              </a:rPr>
              <a:t> </a:t>
            </a:r>
            <a:r>
              <a:rPr sz="1300" spc="-5" dirty="0">
                <a:latin typeface="Arial"/>
                <a:cs typeface="Arial"/>
              </a:rPr>
              <a:t>change</a:t>
            </a:r>
            <a:r>
              <a:rPr sz="1300" spc="25" dirty="0">
                <a:latin typeface="Arial"/>
                <a:cs typeface="Arial"/>
              </a:rPr>
              <a:t> </a:t>
            </a:r>
            <a:r>
              <a:rPr sz="1300" spc="-5" dirty="0">
                <a:latin typeface="Arial"/>
                <a:cs typeface="Arial"/>
              </a:rPr>
              <a:t>feature</a:t>
            </a:r>
            <a:r>
              <a:rPr sz="1300" spc="35" dirty="0">
                <a:latin typeface="Arial"/>
                <a:cs typeface="Arial"/>
              </a:rPr>
              <a:t> </a:t>
            </a:r>
            <a:r>
              <a:rPr sz="1300" spc="-5" dirty="0">
                <a:latin typeface="Arial"/>
                <a:cs typeface="Arial"/>
              </a:rPr>
              <a:t>on</a:t>
            </a:r>
            <a:r>
              <a:rPr sz="1300" spc="10" dirty="0">
                <a:latin typeface="Arial"/>
                <a:cs typeface="Arial"/>
              </a:rPr>
              <a:t> </a:t>
            </a:r>
            <a:r>
              <a:rPr sz="1300" spc="-5" dirty="0">
                <a:latin typeface="Arial"/>
                <a:cs typeface="Arial"/>
              </a:rPr>
              <a:t>User</a:t>
            </a:r>
            <a:r>
              <a:rPr sz="1300" spc="25" dirty="0">
                <a:latin typeface="Arial"/>
                <a:cs typeface="Arial"/>
              </a:rPr>
              <a:t> </a:t>
            </a:r>
            <a:r>
              <a:rPr sz="1300" spc="-5" dirty="0">
                <a:latin typeface="Arial"/>
                <a:cs typeface="Arial"/>
              </a:rPr>
              <a:t>Setup. </a:t>
            </a:r>
            <a:r>
              <a:rPr sz="1300" spc="-345" dirty="0">
                <a:latin typeface="Arial"/>
                <a:cs typeface="Arial"/>
              </a:rPr>
              <a:t> </a:t>
            </a:r>
            <a:r>
              <a:rPr sz="1300" spc="-10" dirty="0">
                <a:latin typeface="Arial"/>
                <a:cs typeface="Arial"/>
              </a:rPr>
              <a:t>ex)</a:t>
            </a:r>
            <a:r>
              <a:rPr sz="1300" spc="15" dirty="0">
                <a:latin typeface="Arial"/>
                <a:cs typeface="Arial"/>
              </a:rPr>
              <a:t> </a:t>
            </a:r>
            <a:r>
              <a:rPr sz="1300" spc="-5" dirty="0">
                <a:latin typeface="Arial"/>
                <a:cs typeface="Arial"/>
              </a:rPr>
              <a:t>1000,</a:t>
            </a:r>
            <a:r>
              <a:rPr sz="1300" spc="15" dirty="0">
                <a:latin typeface="Arial"/>
                <a:cs typeface="Arial"/>
              </a:rPr>
              <a:t> </a:t>
            </a:r>
            <a:r>
              <a:rPr sz="1300" spc="-5" dirty="0">
                <a:latin typeface="Arial"/>
                <a:cs typeface="Arial"/>
              </a:rPr>
              <a:t>1003-1005,</a:t>
            </a:r>
            <a:r>
              <a:rPr sz="1300" spc="50" dirty="0">
                <a:latin typeface="Arial"/>
                <a:cs typeface="Arial"/>
              </a:rPr>
              <a:t> </a:t>
            </a:r>
            <a:r>
              <a:rPr sz="1300" spc="-5" dirty="0">
                <a:latin typeface="Arial"/>
                <a:cs typeface="Arial"/>
              </a:rPr>
              <a:t>1007</a:t>
            </a:r>
            <a:endParaRPr sz="1300" dirty="0">
              <a:latin typeface="Arial"/>
              <a:cs typeface="Arial"/>
            </a:endParaRPr>
          </a:p>
        </p:txBody>
      </p:sp>
      <p:sp>
        <p:nvSpPr>
          <p:cNvPr id="4" name="object 4">
            <a:extLst>
              <a:ext uri="{FF2B5EF4-FFF2-40B4-BE49-F238E27FC236}">
                <a16:creationId xmlns:a16="http://schemas.microsoft.com/office/drawing/2014/main" id="{245FEA51-3230-4461-9F5E-5224ED5EE821}"/>
              </a:ext>
            </a:extLst>
          </p:cNvPr>
          <p:cNvSpPr txBox="1"/>
          <p:nvPr/>
        </p:nvSpPr>
        <p:spPr>
          <a:xfrm>
            <a:off x="937519" y="2576490"/>
            <a:ext cx="1941830" cy="184785"/>
          </a:xfrm>
          <a:prstGeom prst="rect">
            <a:avLst/>
          </a:prstGeom>
          <a:solidFill>
            <a:srgbClr val="000080"/>
          </a:solidFill>
        </p:spPr>
        <p:txBody>
          <a:bodyPr vert="horz" wrap="square" lIns="0" tIns="0" rIns="0" bIns="0" rtlCol="0">
            <a:spAutoFit/>
          </a:bodyPr>
          <a:lstStyle/>
          <a:p>
            <a:pPr>
              <a:lnSpc>
                <a:spcPts val="1415"/>
              </a:lnSpc>
            </a:pPr>
            <a:r>
              <a:rPr sz="1300" spc="-5" dirty="0">
                <a:solidFill>
                  <a:srgbClr val="FFFFFF"/>
                </a:solidFill>
                <a:latin typeface="Arial"/>
                <a:cs typeface="Arial"/>
              </a:rPr>
              <a:t>Customer</a:t>
            </a:r>
            <a:r>
              <a:rPr sz="1300" spc="20" dirty="0">
                <a:solidFill>
                  <a:srgbClr val="FFFFFF"/>
                </a:solidFill>
                <a:latin typeface="Arial"/>
                <a:cs typeface="Arial"/>
              </a:rPr>
              <a:t> </a:t>
            </a:r>
            <a:r>
              <a:rPr sz="1300" spc="-10" dirty="0">
                <a:solidFill>
                  <a:srgbClr val="FFFFFF"/>
                </a:solidFill>
                <a:latin typeface="Arial"/>
                <a:cs typeface="Arial"/>
              </a:rPr>
              <a:t>Manager</a:t>
            </a:r>
            <a:r>
              <a:rPr sz="1300" spc="35" dirty="0">
                <a:solidFill>
                  <a:srgbClr val="FFFFFF"/>
                </a:solidFill>
                <a:latin typeface="Arial"/>
                <a:cs typeface="Arial"/>
              </a:rPr>
              <a:t> </a:t>
            </a:r>
            <a:r>
              <a:rPr sz="1300" spc="-5" dirty="0">
                <a:solidFill>
                  <a:srgbClr val="FFFFFF"/>
                </a:solidFill>
                <a:latin typeface="Arial"/>
                <a:cs typeface="Arial"/>
              </a:rPr>
              <a:t>Portal</a:t>
            </a:r>
            <a:endParaRPr sz="1300">
              <a:latin typeface="Arial"/>
              <a:cs typeface="Arial"/>
            </a:endParaRPr>
          </a:p>
        </p:txBody>
      </p:sp>
      <p:sp>
        <p:nvSpPr>
          <p:cNvPr id="5" name="object 5">
            <a:extLst>
              <a:ext uri="{FF2B5EF4-FFF2-40B4-BE49-F238E27FC236}">
                <a16:creationId xmlns:a16="http://schemas.microsoft.com/office/drawing/2014/main" id="{B4B25BD5-20F0-4527-BA3A-7EF35291D761}"/>
              </a:ext>
            </a:extLst>
          </p:cNvPr>
          <p:cNvSpPr txBox="1"/>
          <p:nvPr/>
        </p:nvSpPr>
        <p:spPr>
          <a:xfrm>
            <a:off x="2866750" y="2546136"/>
            <a:ext cx="1531620" cy="223520"/>
          </a:xfrm>
          <a:prstGeom prst="rect">
            <a:avLst/>
          </a:prstGeom>
        </p:spPr>
        <p:txBody>
          <a:bodyPr vert="horz" wrap="square" lIns="0" tIns="12065" rIns="0" bIns="0" rtlCol="0">
            <a:spAutoFit/>
          </a:bodyPr>
          <a:lstStyle/>
          <a:p>
            <a:pPr marL="155575" indent="-143510">
              <a:lnSpc>
                <a:spcPct val="100000"/>
              </a:lnSpc>
              <a:spcBef>
                <a:spcPts val="95"/>
              </a:spcBef>
              <a:buChar char="&gt;"/>
              <a:tabLst>
                <a:tab pos="156210" algn="l"/>
              </a:tabLst>
            </a:pPr>
            <a:r>
              <a:rPr sz="1300" spc="-5" dirty="0">
                <a:latin typeface="Arial"/>
                <a:cs typeface="Arial"/>
              </a:rPr>
              <a:t>User</a:t>
            </a:r>
            <a:r>
              <a:rPr sz="1300" spc="-10" dirty="0">
                <a:latin typeface="Arial"/>
                <a:cs typeface="Arial"/>
              </a:rPr>
              <a:t> </a:t>
            </a:r>
            <a:r>
              <a:rPr sz="1300" spc="-5" dirty="0">
                <a:latin typeface="Arial"/>
                <a:cs typeface="Arial"/>
              </a:rPr>
              <a:t>&gt;</a:t>
            </a:r>
            <a:r>
              <a:rPr sz="1300" spc="-15" dirty="0">
                <a:latin typeface="Arial"/>
                <a:cs typeface="Arial"/>
              </a:rPr>
              <a:t> </a:t>
            </a:r>
            <a:r>
              <a:rPr sz="1300" spc="-5" dirty="0">
                <a:latin typeface="Arial"/>
                <a:cs typeface="Arial"/>
              </a:rPr>
              <a:t>User</a:t>
            </a:r>
            <a:r>
              <a:rPr sz="1300" spc="-10" dirty="0">
                <a:latin typeface="Arial"/>
                <a:cs typeface="Arial"/>
              </a:rPr>
              <a:t> </a:t>
            </a:r>
            <a:r>
              <a:rPr sz="1300" spc="-5" dirty="0">
                <a:latin typeface="Arial"/>
                <a:cs typeface="Arial"/>
              </a:rPr>
              <a:t>Setup</a:t>
            </a:r>
            <a:endParaRPr sz="1300">
              <a:latin typeface="Arial"/>
              <a:cs typeface="Arial"/>
            </a:endParaRPr>
          </a:p>
        </p:txBody>
      </p:sp>
      <p:grpSp>
        <p:nvGrpSpPr>
          <p:cNvPr id="6" name="object 6">
            <a:extLst>
              <a:ext uri="{FF2B5EF4-FFF2-40B4-BE49-F238E27FC236}">
                <a16:creationId xmlns:a16="http://schemas.microsoft.com/office/drawing/2014/main" id="{FF81E00C-6AA1-4323-ACA8-C6E409690D89}"/>
              </a:ext>
            </a:extLst>
          </p:cNvPr>
          <p:cNvGrpSpPr/>
          <p:nvPr/>
        </p:nvGrpSpPr>
        <p:grpSpPr>
          <a:xfrm>
            <a:off x="802493" y="2850809"/>
            <a:ext cx="7830820" cy="3168650"/>
            <a:chOff x="576072" y="2372867"/>
            <a:chExt cx="7830820" cy="3168650"/>
          </a:xfrm>
        </p:grpSpPr>
        <p:pic>
          <p:nvPicPr>
            <p:cNvPr id="8" name="object 7">
              <a:extLst>
                <a:ext uri="{FF2B5EF4-FFF2-40B4-BE49-F238E27FC236}">
                  <a16:creationId xmlns:a16="http://schemas.microsoft.com/office/drawing/2014/main" id="{74361E6A-7FF1-49B1-A3F6-4327F52DDECF}"/>
                </a:ext>
              </a:extLst>
            </p:cNvPr>
            <p:cNvPicPr/>
            <p:nvPr/>
          </p:nvPicPr>
          <p:blipFill>
            <a:blip r:embed="rId2" cstate="print"/>
            <a:stretch>
              <a:fillRect/>
            </a:stretch>
          </p:blipFill>
          <p:spPr>
            <a:xfrm>
              <a:off x="576072" y="2372867"/>
              <a:ext cx="7830311" cy="3168395"/>
            </a:xfrm>
            <a:prstGeom prst="rect">
              <a:avLst/>
            </a:prstGeom>
          </p:spPr>
        </p:pic>
        <p:sp>
          <p:nvSpPr>
            <p:cNvPr id="9" name="object 8">
              <a:extLst>
                <a:ext uri="{FF2B5EF4-FFF2-40B4-BE49-F238E27FC236}">
                  <a16:creationId xmlns:a16="http://schemas.microsoft.com/office/drawing/2014/main" id="{6DC53E7B-5F36-4821-89C3-9D179F850985}"/>
                </a:ext>
              </a:extLst>
            </p:cNvPr>
            <p:cNvSpPr/>
            <p:nvPr/>
          </p:nvSpPr>
          <p:spPr>
            <a:xfrm>
              <a:off x="2359151" y="3433571"/>
              <a:ext cx="5966460" cy="1550035"/>
            </a:xfrm>
            <a:custGeom>
              <a:avLst/>
              <a:gdLst/>
              <a:ahLst/>
              <a:cxnLst/>
              <a:rect l="l" t="t" r="r" b="b"/>
              <a:pathLst>
                <a:path w="5966459" h="1550035">
                  <a:moveTo>
                    <a:pt x="0" y="182879"/>
                  </a:moveTo>
                  <a:lnTo>
                    <a:pt x="972312" y="182879"/>
                  </a:lnTo>
                  <a:lnTo>
                    <a:pt x="972312" y="0"/>
                  </a:lnTo>
                  <a:lnTo>
                    <a:pt x="0" y="0"/>
                  </a:lnTo>
                  <a:lnTo>
                    <a:pt x="0" y="182879"/>
                  </a:lnTo>
                  <a:close/>
                </a:path>
                <a:path w="5966459" h="1550035">
                  <a:moveTo>
                    <a:pt x="5402580" y="1549908"/>
                  </a:moveTo>
                  <a:lnTo>
                    <a:pt x="5966459" y="1549908"/>
                  </a:lnTo>
                  <a:lnTo>
                    <a:pt x="5966459" y="1368552"/>
                  </a:lnTo>
                  <a:lnTo>
                    <a:pt x="5402580" y="1368552"/>
                  </a:lnTo>
                  <a:lnTo>
                    <a:pt x="5402580" y="1549908"/>
                  </a:lnTo>
                  <a:close/>
                </a:path>
              </a:pathLst>
            </a:custGeom>
            <a:ln w="127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37126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3" name="object 3">
            <a:extLst>
              <a:ext uri="{FF2B5EF4-FFF2-40B4-BE49-F238E27FC236}">
                <a16:creationId xmlns:a16="http://schemas.microsoft.com/office/drawing/2014/main" id="{B1C522A4-2A37-4560-B6E2-DD2FD93EC3B7}"/>
              </a:ext>
            </a:extLst>
          </p:cNvPr>
          <p:cNvSpPr txBox="1"/>
          <p:nvPr/>
        </p:nvSpPr>
        <p:spPr>
          <a:xfrm>
            <a:off x="609960" y="1101175"/>
            <a:ext cx="6567587" cy="1651734"/>
          </a:xfrm>
          <a:prstGeom prst="rect">
            <a:avLst/>
          </a:prstGeom>
        </p:spPr>
        <p:txBody>
          <a:bodyPr vert="horz" wrap="square" lIns="0" tIns="137160" rIns="0" bIns="0" rtlCol="0">
            <a:spAutoFit/>
          </a:bodyPr>
          <a:lstStyle/>
          <a:p>
            <a:pPr marL="12700">
              <a:lnSpc>
                <a:spcPct val="100000"/>
              </a:lnSpc>
              <a:spcBef>
                <a:spcPts val="1080"/>
              </a:spcBef>
            </a:pPr>
            <a:r>
              <a:rPr sz="1800" b="1" spc="-10" dirty="0">
                <a:latin typeface="Arial"/>
                <a:cs typeface="Arial"/>
              </a:rPr>
              <a:t>Overview</a:t>
            </a:r>
            <a:endParaRPr sz="1800" dirty="0">
              <a:latin typeface="Arial"/>
              <a:cs typeface="Arial"/>
            </a:endParaRPr>
          </a:p>
          <a:p>
            <a:pPr marL="363855" indent="-287020">
              <a:lnSpc>
                <a:spcPct val="100000"/>
              </a:lnSpc>
              <a:spcBef>
                <a:spcPts val="705"/>
              </a:spcBef>
              <a:buChar char="•"/>
              <a:tabLst>
                <a:tab pos="363855" algn="l"/>
                <a:tab pos="364490" algn="l"/>
              </a:tabLst>
            </a:pPr>
            <a:r>
              <a:rPr sz="1300" spc="-5" dirty="0">
                <a:latin typeface="Arial"/>
                <a:cs typeface="Arial"/>
              </a:rPr>
              <a:t>Multiple</a:t>
            </a:r>
            <a:r>
              <a:rPr sz="1300" spc="35" dirty="0">
                <a:latin typeface="Arial"/>
                <a:cs typeface="Arial"/>
              </a:rPr>
              <a:t> </a:t>
            </a:r>
            <a:r>
              <a:rPr sz="1300" spc="-5" dirty="0">
                <a:latin typeface="Arial"/>
                <a:cs typeface="Arial"/>
              </a:rPr>
              <a:t>customers</a:t>
            </a:r>
            <a:r>
              <a:rPr lang="en-GB" sz="1300" spc="-5" dirty="0">
                <a:latin typeface="Arial"/>
                <a:cs typeface="Arial"/>
              </a:rPr>
              <a:t> (tenants)</a:t>
            </a:r>
            <a:r>
              <a:rPr sz="1300" spc="40" dirty="0">
                <a:latin typeface="Arial"/>
                <a:cs typeface="Arial"/>
              </a:rPr>
              <a:t> </a:t>
            </a:r>
            <a:r>
              <a:rPr sz="1300" spc="-5" dirty="0">
                <a:latin typeface="Arial"/>
                <a:cs typeface="Arial"/>
              </a:rPr>
              <a:t>can</a:t>
            </a:r>
            <a:r>
              <a:rPr sz="1300" spc="20" dirty="0">
                <a:latin typeface="Arial"/>
                <a:cs typeface="Arial"/>
              </a:rPr>
              <a:t> </a:t>
            </a:r>
            <a:r>
              <a:rPr sz="1300" spc="-5" dirty="0">
                <a:latin typeface="Arial"/>
                <a:cs typeface="Arial"/>
              </a:rPr>
              <a:t>be</a:t>
            </a:r>
            <a:r>
              <a:rPr sz="1300" spc="15" dirty="0">
                <a:latin typeface="Arial"/>
                <a:cs typeface="Arial"/>
              </a:rPr>
              <a:t> </a:t>
            </a:r>
            <a:r>
              <a:rPr sz="1300" spc="-5" dirty="0">
                <a:latin typeface="Arial"/>
                <a:cs typeface="Arial"/>
              </a:rPr>
              <a:t>grouped</a:t>
            </a:r>
            <a:r>
              <a:rPr sz="1300" spc="35" dirty="0">
                <a:latin typeface="Arial"/>
                <a:cs typeface="Arial"/>
              </a:rPr>
              <a:t> </a:t>
            </a:r>
            <a:r>
              <a:rPr sz="1300" spc="-5" dirty="0">
                <a:latin typeface="Arial"/>
                <a:cs typeface="Arial"/>
              </a:rPr>
              <a:t>together</a:t>
            </a:r>
            <a:r>
              <a:rPr sz="1300" spc="35" dirty="0">
                <a:latin typeface="Arial"/>
                <a:cs typeface="Arial"/>
              </a:rPr>
              <a:t> </a:t>
            </a:r>
            <a:r>
              <a:rPr sz="1300" spc="-5" dirty="0">
                <a:latin typeface="Arial"/>
                <a:cs typeface="Arial"/>
              </a:rPr>
              <a:t>as</a:t>
            </a:r>
            <a:r>
              <a:rPr lang="en-GB" sz="1300" spc="-5" dirty="0">
                <a:latin typeface="Arial"/>
                <a:cs typeface="Arial"/>
              </a:rPr>
              <a:t> a</a:t>
            </a:r>
            <a:r>
              <a:rPr sz="1300" spc="10" dirty="0">
                <a:latin typeface="Arial"/>
                <a:cs typeface="Arial"/>
              </a:rPr>
              <a:t> </a:t>
            </a:r>
            <a:r>
              <a:rPr sz="1300" spc="-5" dirty="0">
                <a:latin typeface="Arial"/>
                <a:cs typeface="Arial"/>
              </a:rPr>
              <a:t>single</a:t>
            </a:r>
            <a:r>
              <a:rPr sz="1300" spc="15" dirty="0">
                <a:latin typeface="Arial"/>
                <a:cs typeface="Arial"/>
              </a:rPr>
              <a:t> </a:t>
            </a:r>
            <a:r>
              <a:rPr sz="1300" spc="-5" dirty="0">
                <a:latin typeface="Arial"/>
                <a:cs typeface="Arial"/>
              </a:rPr>
              <a:t>customer</a:t>
            </a:r>
            <a:r>
              <a:rPr sz="1300" spc="40" dirty="0">
                <a:latin typeface="Arial"/>
                <a:cs typeface="Arial"/>
              </a:rPr>
              <a:t> </a:t>
            </a:r>
            <a:r>
              <a:rPr sz="1300" spc="-5" dirty="0">
                <a:latin typeface="Arial"/>
                <a:cs typeface="Arial"/>
              </a:rPr>
              <a:t>group</a:t>
            </a:r>
            <a:endParaRPr sz="1300" dirty="0">
              <a:latin typeface="Arial"/>
              <a:cs typeface="Arial"/>
            </a:endParaRPr>
          </a:p>
          <a:p>
            <a:pPr marL="363855" indent="-287020">
              <a:lnSpc>
                <a:spcPct val="100000"/>
              </a:lnSpc>
              <a:spcBef>
                <a:spcPts val="915"/>
              </a:spcBef>
              <a:buChar char="•"/>
              <a:tabLst>
                <a:tab pos="363855" algn="l"/>
                <a:tab pos="364490" algn="l"/>
              </a:tabLst>
            </a:pPr>
            <a:r>
              <a:rPr lang="en-GB" sz="1300" spc="-5" dirty="0">
                <a:latin typeface="Arial"/>
                <a:cs typeface="Arial"/>
              </a:rPr>
              <a:t>This gives the ability to dial ‘internally’ between customers</a:t>
            </a:r>
          </a:p>
          <a:p>
            <a:pPr marL="363855" indent="-287020">
              <a:lnSpc>
                <a:spcPct val="100000"/>
              </a:lnSpc>
              <a:spcBef>
                <a:spcPts val="915"/>
              </a:spcBef>
              <a:buChar char="•"/>
              <a:tabLst>
                <a:tab pos="363855" algn="l"/>
                <a:tab pos="364490" algn="l"/>
              </a:tabLst>
            </a:pPr>
            <a:r>
              <a:rPr lang="en-GB" sz="1300" spc="-5" dirty="0">
                <a:latin typeface="Arial"/>
                <a:cs typeface="Arial"/>
              </a:rPr>
              <a:t>BLF is supported between customers</a:t>
            </a:r>
          </a:p>
          <a:p>
            <a:pPr marL="76835">
              <a:lnSpc>
                <a:spcPct val="100000"/>
              </a:lnSpc>
              <a:spcBef>
                <a:spcPts val="915"/>
              </a:spcBef>
              <a:tabLst>
                <a:tab pos="363855" algn="l"/>
                <a:tab pos="364490" algn="l"/>
              </a:tabLst>
            </a:pPr>
            <a:r>
              <a:rPr lang="en-GB" sz="1300" spc="-5" dirty="0">
                <a:solidFill>
                  <a:srgbClr val="FF0000"/>
                </a:solidFill>
                <a:latin typeface="Arial"/>
                <a:cs typeface="Arial"/>
              </a:rPr>
              <a:t>Note: customers must be on the same CM for this to be enabled.</a:t>
            </a:r>
            <a:endParaRPr sz="1300" dirty="0">
              <a:solidFill>
                <a:srgbClr val="FF0000"/>
              </a:solidFill>
              <a:latin typeface="Arial"/>
              <a:cs typeface="Arial"/>
            </a:endParaRPr>
          </a:p>
        </p:txBody>
      </p:sp>
      <p:grpSp>
        <p:nvGrpSpPr>
          <p:cNvPr id="4" name="object 4">
            <a:extLst>
              <a:ext uri="{FF2B5EF4-FFF2-40B4-BE49-F238E27FC236}">
                <a16:creationId xmlns:a16="http://schemas.microsoft.com/office/drawing/2014/main" id="{770E2663-2C77-4279-B1AE-BD36BA3D5FAA}"/>
              </a:ext>
            </a:extLst>
          </p:cNvPr>
          <p:cNvGrpSpPr/>
          <p:nvPr/>
        </p:nvGrpSpPr>
        <p:grpSpPr>
          <a:xfrm>
            <a:off x="2009500" y="3160310"/>
            <a:ext cx="5695315" cy="3301365"/>
            <a:chOff x="1783079" y="2103120"/>
            <a:chExt cx="5695315" cy="3301365"/>
          </a:xfrm>
        </p:grpSpPr>
        <p:sp>
          <p:nvSpPr>
            <p:cNvPr id="5" name="object 5">
              <a:extLst>
                <a:ext uri="{FF2B5EF4-FFF2-40B4-BE49-F238E27FC236}">
                  <a16:creationId xmlns:a16="http://schemas.microsoft.com/office/drawing/2014/main" id="{B3A1802D-8C64-48D1-AB06-38249CE978CB}"/>
                </a:ext>
              </a:extLst>
            </p:cNvPr>
            <p:cNvSpPr/>
            <p:nvPr/>
          </p:nvSpPr>
          <p:spPr>
            <a:xfrm>
              <a:off x="1783079" y="3284220"/>
              <a:ext cx="5695315" cy="2120265"/>
            </a:xfrm>
            <a:custGeom>
              <a:avLst/>
              <a:gdLst/>
              <a:ahLst/>
              <a:cxnLst/>
              <a:rect l="l" t="t" r="r" b="b"/>
              <a:pathLst>
                <a:path w="5695315" h="2120265">
                  <a:moveTo>
                    <a:pt x="5695188" y="0"/>
                  </a:moveTo>
                  <a:lnTo>
                    <a:pt x="0" y="0"/>
                  </a:lnTo>
                  <a:lnTo>
                    <a:pt x="0" y="2119883"/>
                  </a:lnTo>
                  <a:lnTo>
                    <a:pt x="5695188" y="2119883"/>
                  </a:lnTo>
                  <a:lnTo>
                    <a:pt x="5695188" y="0"/>
                  </a:lnTo>
                  <a:close/>
                </a:path>
              </a:pathLst>
            </a:custGeom>
            <a:solidFill>
              <a:srgbClr val="D9D9D9"/>
            </a:solidFill>
          </p:spPr>
          <p:txBody>
            <a:bodyPr wrap="square" lIns="0" tIns="0" rIns="0" bIns="0" rtlCol="0"/>
            <a:lstStyle/>
            <a:p>
              <a:endParaRPr/>
            </a:p>
          </p:txBody>
        </p:sp>
        <p:pic>
          <p:nvPicPr>
            <p:cNvPr id="6" name="object 6">
              <a:extLst>
                <a:ext uri="{FF2B5EF4-FFF2-40B4-BE49-F238E27FC236}">
                  <a16:creationId xmlns:a16="http://schemas.microsoft.com/office/drawing/2014/main" id="{C393A086-0337-4359-ABB5-3AC7A1336B36}"/>
                </a:ext>
              </a:extLst>
            </p:cNvPr>
            <p:cNvPicPr/>
            <p:nvPr/>
          </p:nvPicPr>
          <p:blipFill>
            <a:blip r:embed="rId2" cstate="print"/>
            <a:stretch>
              <a:fillRect/>
            </a:stretch>
          </p:blipFill>
          <p:spPr>
            <a:xfrm>
              <a:off x="3390899" y="2103120"/>
              <a:ext cx="2357628" cy="946403"/>
            </a:xfrm>
            <a:prstGeom prst="rect">
              <a:avLst/>
            </a:prstGeom>
          </p:spPr>
        </p:pic>
      </p:grpSp>
      <p:sp>
        <p:nvSpPr>
          <p:cNvPr id="8" name="object 7">
            <a:extLst>
              <a:ext uri="{FF2B5EF4-FFF2-40B4-BE49-F238E27FC236}">
                <a16:creationId xmlns:a16="http://schemas.microsoft.com/office/drawing/2014/main" id="{F7DF95A8-2A5F-4BD4-86DC-5216F0E53BE6}"/>
              </a:ext>
            </a:extLst>
          </p:cNvPr>
          <p:cNvSpPr txBox="1"/>
          <p:nvPr/>
        </p:nvSpPr>
        <p:spPr>
          <a:xfrm>
            <a:off x="4269719" y="3413675"/>
            <a:ext cx="995680" cy="258404"/>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iPECS</a:t>
            </a:r>
            <a:r>
              <a:rPr sz="1600" spc="-55" dirty="0">
                <a:latin typeface="Calibri"/>
                <a:cs typeface="Calibri"/>
              </a:rPr>
              <a:t> </a:t>
            </a:r>
            <a:r>
              <a:rPr sz="1600" spc="-10" dirty="0">
                <a:latin typeface="Calibri"/>
                <a:cs typeface="Calibri"/>
              </a:rPr>
              <a:t>Cloud</a:t>
            </a:r>
            <a:endParaRPr sz="1600">
              <a:latin typeface="Calibri"/>
              <a:cs typeface="Calibri"/>
            </a:endParaRPr>
          </a:p>
        </p:txBody>
      </p:sp>
      <p:sp>
        <p:nvSpPr>
          <p:cNvPr id="9" name="object 8">
            <a:extLst>
              <a:ext uri="{FF2B5EF4-FFF2-40B4-BE49-F238E27FC236}">
                <a16:creationId xmlns:a16="http://schemas.microsoft.com/office/drawing/2014/main" id="{BA2541A4-BF5A-4663-B07C-45A85FF428DC}"/>
              </a:ext>
            </a:extLst>
          </p:cNvPr>
          <p:cNvSpPr txBox="1"/>
          <p:nvPr/>
        </p:nvSpPr>
        <p:spPr>
          <a:xfrm>
            <a:off x="2202287" y="4353982"/>
            <a:ext cx="1617345" cy="424815"/>
          </a:xfrm>
          <a:prstGeom prst="rect">
            <a:avLst/>
          </a:prstGeom>
        </p:spPr>
        <p:txBody>
          <a:bodyPr vert="horz" wrap="square" lIns="0" tIns="13335" rIns="0" bIns="0" rtlCol="0">
            <a:spAutoFit/>
          </a:bodyPr>
          <a:lstStyle/>
          <a:p>
            <a:pPr algn="ctr">
              <a:lnSpc>
                <a:spcPct val="100000"/>
              </a:lnSpc>
              <a:spcBef>
                <a:spcPts val="105"/>
              </a:spcBef>
            </a:pPr>
            <a:r>
              <a:rPr sz="1400" spc="-5" dirty="0">
                <a:latin typeface="Calibri"/>
                <a:cs typeface="Calibri"/>
              </a:rPr>
              <a:t>Customer</a:t>
            </a:r>
            <a:r>
              <a:rPr sz="1400" spc="-20" dirty="0">
                <a:latin typeface="Calibri"/>
                <a:cs typeface="Calibri"/>
              </a:rPr>
              <a:t> </a:t>
            </a:r>
            <a:r>
              <a:rPr sz="1400" dirty="0">
                <a:latin typeface="Calibri"/>
                <a:cs typeface="Calibri"/>
              </a:rPr>
              <a:t>A</a:t>
            </a:r>
            <a:endParaRPr sz="1400">
              <a:latin typeface="Calibri"/>
              <a:cs typeface="Calibri"/>
            </a:endParaRPr>
          </a:p>
          <a:p>
            <a:pPr algn="ctr">
              <a:lnSpc>
                <a:spcPct val="100000"/>
              </a:lnSpc>
              <a:spcBef>
                <a:spcPts val="15"/>
              </a:spcBef>
            </a:pPr>
            <a:r>
              <a:rPr sz="1200" spc="-5" dirty="0">
                <a:solidFill>
                  <a:srgbClr val="0000FF"/>
                </a:solidFill>
                <a:latin typeface="Calibri"/>
                <a:cs typeface="Calibri"/>
              </a:rPr>
              <a:t>Customer</a:t>
            </a:r>
            <a:r>
              <a:rPr sz="1200" spc="-20" dirty="0">
                <a:solidFill>
                  <a:srgbClr val="0000FF"/>
                </a:solidFill>
                <a:latin typeface="Calibri"/>
                <a:cs typeface="Calibri"/>
              </a:rPr>
              <a:t> </a:t>
            </a:r>
            <a:r>
              <a:rPr sz="1200" spc="-5" dirty="0">
                <a:solidFill>
                  <a:srgbClr val="0000FF"/>
                </a:solidFill>
                <a:latin typeface="Calibri"/>
                <a:cs typeface="Calibri"/>
              </a:rPr>
              <a:t>Access</a:t>
            </a:r>
            <a:r>
              <a:rPr sz="1200" spc="5" dirty="0">
                <a:solidFill>
                  <a:srgbClr val="0000FF"/>
                </a:solidFill>
                <a:latin typeface="Calibri"/>
                <a:cs typeface="Calibri"/>
              </a:rPr>
              <a:t> </a:t>
            </a:r>
            <a:r>
              <a:rPr sz="1200" spc="-5" dirty="0">
                <a:solidFill>
                  <a:srgbClr val="0000FF"/>
                </a:solidFill>
                <a:latin typeface="Calibri"/>
                <a:cs typeface="Calibri"/>
              </a:rPr>
              <a:t>Code</a:t>
            </a:r>
            <a:r>
              <a:rPr sz="1200" spc="-10" dirty="0">
                <a:solidFill>
                  <a:srgbClr val="0000FF"/>
                </a:solidFill>
                <a:latin typeface="Calibri"/>
                <a:cs typeface="Calibri"/>
              </a:rPr>
              <a:t> </a:t>
            </a:r>
            <a:r>
              <a:rPr sz="1200" dirty="0">
                <a:solidFill>
                  <a:srgbClr val="0000FF"/>
                </a:solidFill>
                <a:latin typeface="Calibri"/>
                <a:cs typeface="Calibri"/>
              </a:rPr>
              <a:t>1*</a:t>
            </a:r>
            <a:endParaRPr sz="1200">
              <a:latin typeface="Calibri"/>
              <a:cs typeface="Calibri"/>
            </a:endParaRPr>
          </a:p>
        </p:txBody>
      </p:sp>
      <p:sp>
        <p:nvSpPr>
          <p:cNvPr id="10" name="object 9">
            <a:extLst>
              <a:ext uri="{FF2B5EF4-FFF2-40B4-BE49-F238E27FC236}">
                <a16:creationId xmlns:a16="http://schemas.microsoft.com/office/drawing/2014/main" id="{4BBE5C05-9608-4E2C-A850-0F5F84852501}"/>
              </a:ext>
            </a:extLst>
          </p:cNvPr>
          <p:cNvSpPr txBox="1"/>
          <p:nvPr/>
        </p:nvSpPr>
        <p:spPr>
          <a:xfrm>
            <a:off x="3987399" y="4345473"/>
            <a:ext cx="1617345" cy="424815"/>
          </a:xfrm>
          <a:prstGeom prst="rect">
            <a:avLst/>
          </a:prstGeom>
        </p:spPr>
        <p:txBody>
          <a:bodyPr vert="horz" wrap="square" lIns="0" tIns="13335" rIns="0" bIns="0" rtlCol="0">
            <a:spAutoFit/>
          </a:bodyPr>
          <a:lstStyle/>
          <a:p>
            <a:pPr algn="ctr">
              <a:lnSpc>
                <a:spcPct val="100000"/>
              </a:lnSpc>
              <a:spcBef>
                <a:spcPts val="105"/>
              </a:spcBef>
            </a:pPr>
            <a:r>
              <a:rPr sz="1400" spc="-5" dirty="0">
                <a:latin typeface="Calibri"/>
                <a:cs typeface="Calibri"/>
              </a:rPr>
              <a:t>Customer</a:t>
            </a:r>
            <a:r>
              <a:rPr sz="1400" spc="-20" dirty="0">
                <a:latin typeface="Calibri"/>
                <a:cs typeface="Calibri"/>
              </a:rPr>
              <a:t> </a:t>
            </a:r>
            <a:r>
              <a:rPr sz="1400" dirty="0">
                <a:latin typeface="Calibri"/>
                <a:cs typeface="Calibri"/>
              </a:rPr>
              <a:t>B</a:t>
            </a:r>
            <a:endParaRPr sz="1400">
              <a:latin typeface="Calibri"/>
              <a:cs typeface="Calibri"/>
            </a:endParaRPr>
          </a:p>
          <a:p>
            <a:pPr algn="ctr">
              <a:lnSpc>
                <a:spcPct val="100000"/>
              </a:lnSpc>
              <a:spcBef>
                <a:spcPts val="20"/>
              </a:spcBef>
            </a:pPr>
            <a:r>
              <a:rPr sz="1200" spc="-5" dirty="0">
                <a:solidFill>
                  <a:srgbClr val="0000FF"/>
                </a:solidFill>
                <a:latin typeface="Calibri"/>
                <a:cs typeface="Calibri"/>
              </a:rPr>
              <a:t>Customer</a:t>
            </a:r>
            <a:r>
              <a:rPr sz="1200" spc="-20" dirty="0">
                <a:solidFill>
                  <a:srgbClr val="0000FF"/>
                </a:solidFill>
                <a:latin typeface="Calibri"/>
                <a:cs typeface="Calibri"/>
              </a:rPr>
              <a:t> </a:t>
            </a:r>
            <a:r>
              <a:rPr sz="1200" spc="-5" dirty="0">
                <a:solidFill>
                  <a:srgbClr val="0000FF"/>
                </a:solidFill>
                <a:latin typeface="Calibri"/>
                <a:cs typeface="Calibri"/>
              </a:rPr>
              <a:t>Access</a:t>
            </a:r>
            <a:r>
              <a:rPr sz="1200" spc="5" dirty="0">
                <a:solidFill>
                  <a:srgbClr val="0000FF"/>
                </a:solidFill>
                <a:latin typeface="Calibri"/>
                <a:cs typeface="Calibri"/>
              </a:rPr>
              <a:t> </a:t>
            </a:r>
            <a:r>
              <a:rPr sz="1200" spc="-5" dirty="0">
                <a:solidFill>
                  <a:srgbClr val="0000FF"/>
                </a:solidFill>
                <a:latin typeface="Calibri"/>
                <a:cs typeface="Calibri"/>
              </a:rPr>
              <a:t>Code</a:t>
            </a:r>
            <a:r>
              <a:rPr sz="1200" spc="-10" dirty="0">
                <a:solidFill>
                  <a:srgbClr val="0000FF"/>
                </a:solidFill>
                <a:latin typeface="Calibri"/>
                <a:cs typeface="Calibri"/>
              </a:rPr>
              <a:t> </a:t>
            </a:r>
            <a:r>
              <a:rPr sz="1200" dirty="0">
                <a:solidFill>
                  <a:srgbClr val="0000FF"/>
                </a:solidFill>
                <a:latin typeface="Calibri"/>
                <a:cs typeface="Calibri"/>
              </a:rPr>
              <a:t>2*</a:t>
            </a:r>
            <a:endParaRPr sz="1200">
              <a:latin typeface="Calibri"/>
              <a:cs typeface="Calibri"/>
            </a:endParaRPr>
          </a:p>
        </p:txBody>
      </p:sp>
      <p:grpSp>
        <p:nvGrpSpPr>
          <p:cNvPr id="11" name="object 10">
            <a:extLst>
              <a:ext uri="{FF2B5EF4-FFF2-40B4-BE49-F238E27FC236}">
                <a16:creationId xmlns:a16="http://schemas.microsoft.com/office/drawing/2014/main" id="{89EAEB31-3318-4CD8-A533-DF8322800A03}"/>
              </a:ext>
            </a:extLst>
          </p:cNvPr>
          <p:cNvGrpSpPr/>
          <p:nvPr/>
        </p:nvGrpSpPr>
        <p:grpSpPr>
          <a:xfrm>
            <a:off x="2793598" y="4024291"/>
            <a:ext cx="3648075" cy="1680210"/>
            <a:chOff x="2567177" y="2967101"/>
            <a:chExt cx="3648075" cy="1680210"/>
          </a:xfrm>
        </p:grpSpPr>
        <p:sp>
          <p:nvSpPr>
            <p:cNvPr id="12" name="object 11">
              <a:extLst>
                <a:ext uri="{FF2B5EF4-FFF2-40B4-BE49-F238E27FC236}">
                  <a16:creationId xmlns:a16="http://schemas.microsoft.com/office/drawing/2014/main" id="{6F9EF6C4-EC06-4FDF-A77D-F057C0AD578D}"/>
                </a:ext>
              </a:extLst>
            </p:cNvPr>
            <p:cNvSpPr/>
            <p:nvPr/>
          </p:nvSpPr>
          <p:spPr>
            <a:xfrm>
              <a:off x="4395216" y="2970276"/>
              <a:ext cx="0" cy="1673860"/>
            </a:xfrm>
            <a:custGeom>
              <a:avLst/>
              <a:gdLst/>
              <a:ahLst/>
              <a:cxnLst/>
              <a:rect l="l" t="t" r="r" b="b"/>
              <a:pathLst>
                <a:path h="1673860">
                  <a:moveTo>
                    <a:pt x="0" y="0"/>
                  </a:moveTo>
                  <a:lnTo>
                    <a:pt x="0" y="1673352"/>
                  </a:lnTo>
                </a:path>
              </a:pathLst>
            </a:custGeom>
            <a:ln w="6350">
              <a:solidFill>
                <a:srgbClr val="7A7D82"/>
              </a:solidFill>
            </a:ln>
          </p:spPr>
          <p:txBody>
            <a:bodyPr wrap="square" lIns="0" tIns="0" rIns="0" bIns="0" rtlCol="0"/>
            <a:lstStyle/>
            <a:p>
              <a:endParaRPr/>
            </a:p>
          </p:txBody>
        </p:sp>
        <p:sp>
          <p:nvSpPr>
            <p:cNvPr id="13" name="object 12">
              <a:extLst>
                <a:ext uri="{FF2B5EF4-FFF2-40B4-BE49-F238E27FC236}">
                  <a16:creationId xmlns:a16="http://schemas.microsoft.com/office/drawing/2014/main" id="{9CF62E6B-02DD-4062-AD66-45AD69706689}"/>
                </a:ext>
              </a:extLst>
            </p:cNvPr>
            <p:cNvSpPr/>
            <p:nvPr/>
          </p:nvSpPr>
          <p:spPr>
            <a:xfrm>
              <a:off x="2567177" y="4239641"/>
              <a:ext cx="3648075" cy="367665"/>
            </a:xfrm>
            <a:custGeom>
              <a:avLst/>
              <a:gdLst/>
              <a:ahLst/>
              <a:cxnLst/>
              <a:rect l="l" t="t" r="r" b="b"/>
              <a:pathLst>
                <a:path w="3648075" h="367664">
                  <a:moveTo>
                    <a:pt x="2092833" y="0"/>
                  </a:moveTo>
                  <a:lnTo>
                    <a:pt x="2038223" y="507"/>
                  </a:lnTo>
                  <a:lnTo>
                    <a:pt x="1930781" y="3809"/>
                  </a:lnTo>
                  <a:lnTo>
                    <a:pt x="1750410" y="12700"/>
                  </a:lnTo>
                  <a:lnTo>
                    <a:pt x="1400556" y="29209"/>
                  </a:lnTo>
                  <a:lnTo>
                    <a:pt x="1296162" y="35432"/>
                  </a:lnTo>
                  <a:lnTo>
                    <a:pt x="1192657" y="43179"/>
                  </a:lnTo>
                  <a:lnTo>
                    <a:pt x="1141095" y="47751"/>
                  </a:lnTo>
                  <a:lnTo>
                    <a:pt x="1089914" y="53085"/>
                  </a:lnTo>
                  <a:lnTo>
                    <a:pt x="1038860" y="58927"/>
                  </a:lnTo>
                  <a:lnTo>
                    <a:pt x="987806" y="65404"/>
                  </a:lnTo>
                  <a:lnTo>
                    <a:pt x="937006" y="72770"/>
                  </a:lnTo>
                  <a:lnTo>
                    <a:pt x="886333" y="80771"/>
                  </a:lnTo>
                  <a:lnTo>
                    <a:pt x="835660" y="89915"/>
                  </a:lnTo>
                  <a:lnTo>
                    <a:pt x="785241" y="99948"/>
                  </a:lnTo>
                  <a:lnTo>
                    <a:pt x="734822" y="110870"/>
                  </a:lnTo>
                  <a:lnTo>
                    <a:pt x="684784" y="122935"/>
                  </a:lnTo>
                  <a:lnTo>
                    <a:pt x="634873" y="135762"/>
                  </a:lnTo>
                  <a:lnTo>
                    <a:pt x="585343" y="149478"/>
                  </a:lnTo>
                  <a:lnTo>
                    <a:pt x="535813" y="163956"/>
                  </a:lnTo>
                  <a:lnTo>
                    <a:pt x="486537" y="179196"/>
                  </a:lnTo>
                  <a:lnTo>
                    <a:pt x="437388" y="194944"/>
                  </a:lnTo>
                  <a:lnTo>
                    <a:pt x="388366" y="211327"/>
                  </a:lnTo>
                  <a:lnTo>
                    <a:pt x="290830" y="245490"/>
                  </a:lnTo>
                  <a:lnTo>
                    <a:pt x="193675" y="281304"/>
                  </a:lnTo>
                  <a:lnTo>
                    <a:pt x="0" y="355345"/>
                  </a:lnTo>
                  <a:lnTo>
                    <a:pt x="4572" y="367283"/>
                  </a:lnTo>
                  <a:lnTo>
                    <a:pt x="198120" y="293242"/>
                  </a:lnTo>
                  <a:lnTo>
                    <a:pt x="295148" y="257428"/>
                  </a:lnTo>
                  <a:lnTo>
                    <a:pt x="392557" y="223265"/>
                  </a:lnTo>
                  <a:lnTo>
                    <a:pt x="392430" y="223265"/>
                  </a:lnTo>
                  <a:lnTo>
                    <a:pt x="441452" y="207009"/>
                  </a:lnTo>
                  <a:lnTo>
                    <a:pt x="441325" y="207009"/>
                  </a:lnTo>
                  <a:lnTo>
                    <a:pt x="490347" y="191261"/>
                  </a:lnTo>
                  <a:lnTo>
                    <a:pt x="539496" y="176148"/>
                  </a:lnTo>
                  <a:lnTo>
                    <a:pt x="588772" y="161670"/>
                  </a:lnTo>
                  <a:lnTo>
                    <a:pt x="638302" y="148081"/>
                  </a:lnTo>
                  <a:lnTo>
                    <a:pt x="638175" y="148081"/>
                  </a:lnTo>
                  <a:lnTo>
                    <a:pt x="687832" y="135254"/>
                  </a:lnTo>
                  <a:lnTo>
                    <a:pt x="737743" y="123316"/>
                  </a:lnTo>
                  <a:lnTo>
                    <a:pt x="787781" y="112394"/>
                  </a:lnTo>
                  <a:lnTo>
                    <a:pt x="838073" y="102361"/>
                  </a:lnTo>
                  <a:lnTo>
                    <a:pt x="888492" y="93344"/>
                  </a:lnTo>
                  <a:lnTo>
                    <a:pt x="888364" y="93344"/>
                  </a:lnTo>
                  <a:lnTo>
                    <a:pt x="938911" y="85216"/>
                  </a:lnTo>
                  <a:lnTo>
                    <a:pt x="989584" y="77977"/>
                  </a:lnTo>
                  <a:lnTo>
                    <a:pt x="1040384" y="71500"/>
                  </a:lnTo>
                  <a:lnTo>
                    <a:pt x="1091311" y="65658"/>
                  </a:lnTo>
                  <a:lnTo>
                    <a:pt x="1142364" y="60451"/>
                  </a:lnTo>
                  <a:lnTo>
                    <a:pt x="1193800" y="55879"/>
                  </a:lnTo>
                  <a:lnTo>
                    <a:pt x="1297051" y="48132"/>
                  </a:lnTo>
                  <a:lnTo>
                    <a:pt x="1401318" y="41909"/>
                  </a:lnTo>
                  <a:lnTo>
                    <a:pt x="1506727" y="36702"/>
                  </a:lnTo>
                  <a:lnTo>
                    <a:pt x="1931416" y="16509"/>
                  </a:lnTo>
                  <a:lnTo>
                    <a:pt x="1931289" y="16509"/>
                  </a:lnTo>
                  <a:lnTo>
                    <a:pt x="2038477" y="13207"/>
                  </a:lnTo>
                  <a:lnTo>
                    <a:pt x="2092917" y="12700"/>
                  </a:lnTo>
                  <a:lnTo>
                    <a:pt x="2377182" y="12699"/>
                  </a:lnTo>
                  <a:lnTo>
                    <a:pt x="2320163" y="7746"/>
                  </a:lnTo>
                  <a:lnTo>
                    <a:pt x="2261616" y="3936"/>
                  </a:lnTo>
                  <a:lnTo>
                    <a:pt x="2204339" y="1523"/>
                  </a:lnTo>
                  <a:lnTo>
                    <a:pt x="2148078" y="253"/>
                  </a:lnTo>
                  <a:lnTo>
                    <a:pt x="2092833" y="0"/>
                  </a:lnTo>
                  <a:close/>
                </a:path>
                <a:path w="3648075" h="367664">
                  <a:moveTo>
                    <a:pt x="3611255" y="322636"/>
                  </a:moveTo>
                  <a:lnTo>
                    <a:pt x="3548380" y="337819"/>
                  </a:lnTo>
                  <a:lnTo>
                    <a:pt x="3544951" y="338581"/>
                  </a:lnTo>
                  <a:lnTo>
                    <a:pt x="3542919" y="342010"/>
                  </a:lnTo>
                  <a:lnTo>
                    <a:pt x="3543681" y="345439"/>
                  </a:lnTo>
                  <a:lnTo>
                    <a:pt x="3544570" y="348868"/>
                  </a:lnTo>
                  <a:lnTo>
                    <a:pt x="3547999" y="350900"/>
                  </a:lnTo>
                  <a:lnTo>
                    <a:pt x="3551428" y="350138"/>
                  </a:lnTo>
                  <a:lnTo>
                    <a:pt x="3637173" y="329437"/>
                  </a:lnTo>
                  <a:lnTo>
                    <a:pt x="3633851" y="329437"/>
                  </a:lnTo>
                  <a:lnTo>
                    <a:pt x="3611255" y="322636"/>
                  </a:lnTo>
                  <a:close/>
                </a:path>
                <a:path w="3648075" h="367664">
                  <a:moveTo>
                    <a:pt x="3623590" y="319658"/>
                  </a:moveTo>
                  <a:lnTo>
                    <a:pt x="3611255" y="322636"/>
                  </a:lnTo>
                  <a:lnTo>
                    <a:pt x="3633851" y="329437"/>
                  </a:lnTo>
                  <a:lnTo>
                    <a:pt x="3634388" y="327659"/>
                  </a:lnTo>
                  <a:lnTo>
                    <a:pt x="3631057" y="327659"/>
                  </a:lnTo>
                  <a:lnTo>
                    <a:pt x="3623590" y="319658"/>
                  </a:lnTo>
                  <a:close/>
                </a:path>
                <a:path w="3648075" h="367664">
                  <a:moveTo>
                    <a:pt x="3573653" y="251713"/>
                  </a:moveTo>
                  <a:lnTo>
                    <a:pt x="3568573" y="256539"/>
                  </a:lnTo>
                  <a:lnTo>
                    <a:pt x="3568446" y="260603"/>
                  </a:lnTo>
                  <a:lnTo>
                    <a:pt x="3570859" y="263143"/>
                  </a:lnTo>
                  <a:lnTo>
                    <a:pt x="3615023" y="310476"/>
                  </a:lnTo>
                  <a:lnTo>
                    <a:pt x="3637534" y="317245"/>
                  </a:lnTo>
                  <a:lnTo>
                    <a:pt x="3633851" y="329437"/>
                  </a:lnTo>
                  <a:lnTo>
                    <a:pt x="3637173" y="329437"/>
                  </a:lnTo>
                  <a:lnTo>
                    <a:pt x="3647694" y="326897"/>
                  </a:lnTo>
                  <a:lnTo>
                    <a:pt x="3580130" y="254507"/>
                  </a:lnTo>
                  <a:lnTo>
                    <a:pt x="3577717" y="251967"/>
                  </a:lnTo>
                  <a:lnTo>
                    <a:pt x="3573653" y="251713"/>
                  </a:lnTo>
                  <a:close/>
                </a:path>
                <a:path w="3648075" h="367664">
                  <a:moveTo>
                    <a:pt x="3634105" y="317118"/>
                  </a:moveTo>
                  <a:lnTo>
                    <a:pt x="3623590" y="319658"/>
                  </a:lnTo>
                  <a:lnTo>
                    <a:pt x="3631057" y="327659"/>
                  </a:lnTo>
                  <a:lnTo>
                    <a:pt x="3634105" y="317118"/>
                  </a:lnTo>
                  <a:close/>
                </a:path>
                <a:path w="3648075" h="367664">
                  <a:moveTo>
                    <a:pt x="3637111" y="317118"/>
                  </a:moveTo>
                  <a:lnTo>
                    <a:pt x="3634105" y="317118"/>
                  </a:lnTo>
                  <a:lnTo>
                    <a:pt x="3631057" y="327659"/>
                  </a:lnTo>
                  <a:lnTo>
                    <a:pt x="3634388" y="327659"/>
                  </a:lnTo>
                  <a:lnTo>
                    <a:pt x="3637534" y="317245"/>
                  </a:lnTo>
                  <a:lnTo>
                    <a:pt x="3637111" y="317118"/>
                  </a:lnTo>
                  <a:close/>
                </a:path>
                <a:path w="3648075" h="367664">
                  <a:moveTo>
                    <a:pt x="2958492" y="123189"/>
                  </a:moveTo>
                  <a:lnTo>
                    <a:pt x="2906649" y="123189"/>
                  </a:lnTo>
                  <a:lnTo>
                    <a:pt x="3050032" y="160146"/>
                  </a:lnTo>
                  <a:lnTo>
                    <a:pt x="3196336" y="200405"/>
                  </a:lnTo>
                  <a:lnTo>
                    <a:pt x="3611255" y="322636"/>
                  </a:lnTo>
                  <a:lnTo>
                    <a:pt x="3623590" y="319658"/>
                  </a:lnTo>
                  <a:lnTo>
                    <a:pt x="3615023" y="310476"/>
                  </a:lnTo>
                  <a:lnTo>
                    <a:pt x="3273933" y="209422"/>
                  </a:lnTo>
                  <a:lnTo>
                    <a:pt x="3126232" y="167766"/>
                  </a:lnTo>
                  <a:lnTo>
                    <a:pt x="2981071" y="128904"/>
                  </a:lnTo>
                  <a:lnTo>
                    <a:pt x="2958492" y="123189"/>
                  </a:lnTo>
                  <a:close/>
                </a:path>
                <a:path w="3648075" h="367664">
                  <a:moveTo>
                    <a:pt x="3615023" y="310476"/>
                  </a:moveTo>
                  <a:lnTo>
                    <a:pt x="3623590" y="319658"/>
                  </a:lnTo>
                  <a:lnTo>
                    <a:pt x="3634105" y="317118"/>
                  </a:lnTo>
                  <a:lnTo>
                    <a:pt x="3637111" y="317118"/>
                  </a:lnTo>
                  <a:lnTo>
                    <a:pt x="3615023" y="310476"/>
                  </a:lnTo>
                  <a:close/>
                </a:path>
                <a:path w="3648075" h="367664">
                  <a:moveTo>
                    <a:pt x="2484482" y="25526"/>
                  </a:moveTo>
                  <a:lnTo>
                    <a:pt x="2378710" y="25526"/>
                  </a:lnTo>
                  <a:lnTo>
                    <a:pt x="2439797" y="32384"/>
                  </a:lnTo>
                  <a:lnTo>
                    <a:pt x="2502408" y="40766"/>
                  </a:lnTo>
                  <a:lnTo>
                    <a:pt x="2566543" y="50926"/>
                  </a:lnTo>
                  <a:lnTo>
                    <a:pt x="2632202" y="62737"/>
                  </a:lnTo>
                  <a:lnTo>
                    <a:pt x="2699131" y="75945"/>
                  </a:lnTo>
                  <a:lnTo>
                    <a:pt x="2767203" y="90550"/>
                  </a:lnTo>
                  <a:lnTo>
                    <a:pt x="2836418" y="106298"/>
                  </a:lnTo>
                  <a:lnTo>
                    <a:pt x="2906776" y="123316"/>
                  </a:lnTo>
                  <a:lnTo>
                    <a:pt x="2958492" y="123189"/>
                  </a:lnTo>
                  <a:lnTo>
                    <a:pt x="2909824" y="110870"/>
                  </a:lnTo>
                  <a:lnTo>
                    <a:pt x="2839339" y="93979"/>
                  </a:lnTo>
                  <a:lnTo>
                    <a:pt x="2769870" y="78104"/>
                  </a:lnTo>
                  <a:lnTo>
                    <a:pt x="2701671" y="63499"/>
                  </a:lnTo>
                  <a:lnTo>
                    <a:pt x="2634488" y="50291"/>
                  </a:lnTo>
                  <a:lnTo>
                    <a:pt x="2568575" y="38480"/>
                  </a:lnTo>
                  <a:lnTo>
                    <a:pt x="2504186" y="28193"/>
                  </a:lnTo>
                  <a:lnTo>
                    <a:pt x="2484482" y="25526"/>
                  </a:lnTo>
                  <a:close/>
                </a:path>
                <a:path w="3648075" h="367664">
                  <a:moveTo>
                    <a:pt x="2377182" y="12699"/>
                  </a:moveTo>
                  <a:lnTo>
                    <a:pt x="2092917" y="12700"/>
                  </a:lnTo>
                  <a:lnTo>
                    <a:pt x="2147951" y="12953"/>
                  </a:lnTo>
                  <a:lnTo>
                    <a:pt x="2204085" y="14223"/>
                  </a:lnTo>
                  <a:lnTo>
                    <a:pt x="2261108" y="16636"/>
                  </a:lnTo>
                  <a:lnTo>
                    <a:pt x="2319274" y="20319"/>
                  </a:lnTo>
                  <a:lnTo>
                    <a:pt x="2378837" y="25653"/>
                  </a:lnTo>
                  <a:lnTo>
                    <a:pt x="2484482" y="25526"/>
                  </a:lnTo>
                  <a:lnTo>
                    <a:pt x="2441321" y="19684"/>
                  </a:lnTo>
                  <a:lnTo>
                    <a:pt x="2380107" y="12953"/>
                  </a:lnTo>
                  <a:lnTo>
                    <a:pt x="2377182" y="12699"/>
                  </a:lnTo>
                  <a:close/>
                </a:path>
              </a:pathLst>
            </a:custGeom>
            <a:solidFill>
              <a:srgbClr val="0000FF"/>
            </a:solidFill>
          </p:spPr>
          <p:txBody>
            <a:bodyPr wrap="square" lIns="0" tIns="0" rIns="0" bIns="0" rtlCol="0"/>
            <a:lstStyle/>
            <a:p>
              <a:endParaRPr/>
            </a:p>
          </p:txBody>
        </p:sp>
      </p:grpSp>
      <p:sp>
        <p:nvSpPr>
          <p:cNvPr id="14" name="object 13">
            <a:extLst>
              <a:ext uri="{FF2B5EF4-FFF2-40B4-BE49-F238E27FC236}">
                <a16:creationId xmlns:a16="http://schemas.microsoft.com/office/drawing/2014/main" id="{5FB690B7-6297-492F-8652-48F96E6EA877}"/>
              </a:ext>
            </a:extLst>
          </p:cNvPr>
          <p:cNvSpPr txBox="1"/>
          <p:nvPr/>
        </p:nvSpPr>
        <p:spPr>
          <a:xfrm>
            <a:off x="3746606" y="5402571"/>
            <a:ext cx="1345565" cy="197490"/>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0000FF"/>
                </a:solidFill>
                <a:latin typeface="Calibri"/>
                <a:cs typeface="Calibri"/>
              </a:rPr>
              <a:t>Toll-free</a:t>
            </a:r>
            <a:r>
              <a:rPr sz="1200" spc="-50" dirty="0">
                <a:solidFill>
                  <a:srgbClr val="0000FF"/>
                </a:solidFill>
                <a:latin typeface="Calibri"/>
                <a:cs typeface="Calibri"/>
              </a:rPr>
              <a:t> </a:t>
            </a:r>
            <a:r>
              <a:rPr sz="1200" spc="-5" dirty="0">
                <a:solidFill>
                  <a:srgbClr val="0000FF"/>
                </a:solidFill>
                <a:latin typeface="Calibri"/>
                <a:cs typeface="Calibri"/>
              </a:rPr>
              <a:t>internal</a:t>
            </a:r>
            <a:r>
              <a:rPr sz="1200" spc="-55" dirty="0">
                <a:solidFill>
                  <a:srgbClr val="0000FF"/>
                </a:solidFill>
                <a:latin typeface="Calibri"/>
                <a:cs typeface="Calibri"/>
              </a:rPr>
              <a:t> </a:t>
            </a:r>
            <a:r>
              <a:rPr sz="1200" spc="-5" dirty="0">
                <a:solidFill>
                  <a:srgbClr val="0000FF"/>
                </a:solidFill>
                <a:latin typeface="Calibri"/>
                <a:cs typeface="Calibri"/>
              </a:rPr>
              <a:t>calls</a:t>
            </a:r>
            <a:endParaRPr sz="1200">
              <a:latin typeface="Calibri"/>
              <a:cs typeface="Calibri"/>
            </a:endParaRPr>
          </a:p>
        </p:txBody>
      </p:sp>
      <p:sp>
        <p:nvSpPr>
          <p:cNvPr id="15" name="object 14">
            <a:extLst>
              <a:ext uri="{FF2B5EF4-FFF2-40B4-BE49-F238E27FC236}">
                <a16:creationId xmlns:a16="http://schemas.microsoft.com/office/drawing/2014/main" id="{E8903BDA-B751-4A15-871B-962AE241B998}"/>
              </a:ext>
            </a:extLst>
          </p:cNvPr>
          <p:cNvSpPr txBox="1"/>
          <p:nvPr/>
        </p:nvSpPr>
        <p:spPr>
          <a:xfrm>
            <a:off x="2263500" y="6173004"/>
            <a:ext cx="600710"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1000</a:t>
            </a:r>
            <a:endParaRPr sz="1200">
              <a:latin typeface="Calibri"/>
              <a:cs typeface="Calibri"/>
            </a:endParaRPr>
          </a:p>
        </p:txBody>
      </p:sp>
      <p:sp>
        <p:nvSpPr>
          <p:cNvPr id="16" name="object 15">
            <a:extLst>
              <a:ext uri="{FF2B5EF4-FFF2-40B4-BE49-F238E27FC236}">
                <a16:creationId xmlns:a16="http://schemas.microsoft.com/office/drawing/2014/main" id="{529BBF95-2B50-49F8-91ED-E781004E49B3}"/>
              </a:ext>
            </a:extLst>
          </p:cNvPr>
          <p:cNvSpPr txBox="1"/>
          <p:nvPr/>
        </p:nvSpPr>
        <p:spPr>
          <a:xfrm>
            <a:off x="4183741" y="6184053"/>
            <a:ext cx="600710"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2000</a:t>
            </a:r>
            <a:endParaRPr sz="1200">
              <a:latin typeface="Calibri"/>
              <a:cs typeface="Calibri"/>
            </a:endParaRPr>
          </a:p>
        </p:txBody>
      </p:sp>
      <p:grpSp>
        <p:nvGrpSpPr>
          <p:cNvPr id="17" name="object 16">
            <a:extLst>
              <a:ext uri="{FF2B5EF4-FFF2-40B4-BE49-F238E27FC236}">
                <a16:creationId xmlns:a16="http://schemas.microsoft.com/office/drawing/2014/main" id="{EB99150A-0FC9-4D58-B312-5179FF56EDE1}"/>
              </a:ext>
            </a:extLst>
          </p:cNvPr>
          <p:cNvGrpSpPr/>
          <p:nvPr/>
        </p:nvGrpSpPr>
        <p:grpSpPr>
          <a:xfrm>
            <a:off x="2210669" y="3903894"/>
            <a:ext cx="4808220" cy="2245360"/>
            <a:chOff x="1984248" y="2846704"/>
            <a:chExt cx="4808220" cy="2245360"/>
          </a:xfrm>
        </p:grpSpPr>
        <p:pic>
          <p:nvPicPr>
            <p:cNvPr id="18" name="object 17">
              <a:extLst>
                <a:ext uri="{FF2B5EF4-FFF2-40B4-BE49-F238E27FC236}">
                  <a16:creationId xmlns:a16="http://schemas.microsoft.com/office/drawing/2014/main" id="{9D730CDC-4562-4B95-BF07-7C7EA652E588}"/>
                </a:ext>
              </a:extLst>
            </p:cNvPr>
            <p:cNvPicPr/>
            <p:nvPr/>
          </p:nvPicPr>
          <p:blipFill>
            <a:blip r:embed="rId3" cstate="print"/>
            <a:stretch>
              <a:fillRect/>
            </a:stretch>
          </p:blipFill>
          <p:spPr>
            <a:xfrm>
              <a:off x="1984248" y="4645964"/>
              <a:ext cx="810768" cy="445719"/>
            </a:xfrm>
            <a:prstGeom prst="rect">
              <a:avLst/>
            </a:prstGeom>
          </p:spPr>
        </p:pic>
        <p:pic>
          <p:nvPicPr>
            <p:cNvPr id="19" name="object 18">
              <a:extLst>
                <a:ext uri="{FF2B5EF4-FFF2-40B4-BE49-F238E27FC236}">
                  <a16:creationId xmlns:a16="http://schemas.microsoft.com/office/drawing/2014/main" id="{81FA5886-F54B-4B51-B3E1-AC1088B5661E}"/>
                </a:ext>
              </a:extLst>
            </p:cNvPr>
            <p:cNvPicPr/>
            <p:nvPr/>
          </p:nvPicPr>
          <p:blipFill>
            <a:blip r:embed="rId3" cstate="print"/>
            <a:stretch>
              <a:fillRect/>
            </a:stretch>
          </p:blipFill>
          <p:spPr>
            <a:xfrm>
              <a:off x="3989832" y="4645964"/>
              <a:ext cx="810767" cy="445719"/>
            </a:xfrm>
            <a:prstGeom prst="rect">
              <a:avLst/>
            </a:prstGeom>
          </p:spPr>
        </p:pic>
        <p:pic>
          <p:nvPicPr>
            <p:cNvPr id="20" name="object 19">
              <a:extLst>
                <a:ext uri="{FF2B5EF4-FFF2-40B4-BE49-F238E27FC236}">
                  <a16:creationId xmlns:a16="http://schemas.microsoft.com/office/drawing/2014/main" id="{4CA6B6E0-E136-4E7C-80AB-C67CE9D31466}"/>
                </a:ext>
              </a:extLst>
            </p:cNvPr>
            <p:cNvPicPr/>
            <p:nvPr/>
          </p:nvPicPr>
          <p:blipFill>
            <a:blip r:embed="rId3" cstate="print"/>
            <a:stretch>
              <a:fillRect/>
            </a:stretch>
          </p:blipFill>
          <p:spPr>
            <a:xfrm>
              <a:off x="5981700" y="4604816"/>
              <a:ext cx="810768" cy="447243"/>
            </a:xfrm>
            <a:prstGeom prst="rect">
              <a:avLst/>
            </a:prstGeom>
          </p:spPr>
        </p:pic>
        <p:sp>
          <p:nvSpPr>
            <p:cNvPr id="21" name="object 20">
              <a:extLst>
                <a:ext uri="{FF2B5EF4-FFF2-40B4-BE49-F238E27FC236}">
                  <a16:creationId xmlns:a16="http://schemas.microsoft.com/office/drawing/2014/main" id="{C360EE35-DDB3-43C9-BAFE-8259DF519287}"/>
                </a:ext>
              </a:extLst>
            </p:cNvPr>
            <p:cNvSpPr/>
            <p:nvPr/>
          </p:nvSpPr>
          <p:spPr>
            <a:xfrm>
              <a:off x="5321807" y="2849879"/>
              <a:ext cx="1064895" cy="1753235"/>
            </a:xfrm>
            <a:custGeom>
              <a:avLst/>
              <a:gdLst/>
              <a:ahLst/>
              <a:cxnLst/>
              <a:rect l="l" t="t" r="r" b="b"/>
              <a:pathLst>
                <a:path w="1064895" h="1753235">
                  <a:moveTo>
                    <a:pt x="1064894" y="1753235"/>
                  </a:moveTo>
                  <a:lnTo>
                    <a:pt x="0" y="0"/>
                  </a:lnTo>
                </a:path>
              </a:pathLst>
            </a:custGeom>
            <a:ln w="6350">
              <a:solidFill>
                <a:srgbClr val="7A7D82"/>
              </a:solidFill>
            </a:ln>
          </p:spPr>
          <p:txBody>
            <a:bodyPr wrap="square" lIns="0" tIns="0" rIns="0" bIns="0" rtlCol="0"/>
            <a:lstStyle/>
            <a:p>
              <a:endParaRPr/>
            </a:p>
          </p:txBody>
        </p:sp>
      </p:grpSp>
      <p:sp>
        <p:nvSpPr>
          <p:cNvPr id="22" name="object 21">
            <a:extLst>
              <a:ext uri="{FF2B5EF4-FFF2-40B4-BE49-F238E27FC236}">
                <a16:creationId xmlns:a16="http://schemas.microsoft.com/office/drawing/2014/main" id="{4FC868B0-7989-4F3E-B53F-962BCFD17227}"/>
              </a:ext>
            </a:extLst>
          </p:cNvPr>
          <p:cNvSpPr txBox="1"/>
          <p:nvPr/>
        </p:nvSpPr>
        <p:spPr>
          <a:xfrm>
            <a:off x="5739999" y="4336075"/>
            <a:ext cx="1617345" cy="424815"/>
          </a:xfrm>
          <a:prstGeom prst="rect">
            <a:avLst/>
          </a:prstGeom>
        </p:spPr>
        <p:txBody>
          <a:bodyPr vert="horz" wrap="square" lIns="0" tIns="13335" rIns="0" bIns="0" rtlCol="0">
            <a:spAutoFit/>
          </a:bodyPr>
          <a:lstStyle/>
          <a:p>
            <a:pPr marL="635" algn="ctr">
              <a:lnSpc>
                <a:spcPct val="100000"/>
              </a:lnSpc>
              <a:spcBef>
                <a:spcPts val="105"/>
              </a:spcBef>
            </a:pPr>
            <a:r>
              <a:rPr sz="1400" spc="-5" dirty="0">
                <a:latin typeface="Calibri"/>
                <a:cs typeface="Calibri"/>
              </a:rPr>
              <a:t>Customer</a:t>
            </a:r>
            <a:r>
              <a:rPr sz="1400" spc="-20" dirty="0">
                <a:latin typeface="Calibri"/>
                <a:cs typeface="Calibri"/>
              </a:rPr>
              <a:t> </a:t>
            </a:r>
            <a:r>
              <a:rPr sz="1400" dirty="0">
                <a:latin typeface="Calibri"/>
                <a:cs typeface="Calibri"/>
              </a:rPr>
              <a:t>C</a:t>
            </a:r>
            <a:endParaRPr sz="1400">
              <a:latin typeface="Calibri"/>
              <a:cs typeface="Calibri"/>
            </a:endParaRPr>
          </a:p>
          <a:p>
            <a:pPr algn="ctr">
              <a:lnSpc>
                <a:spcPct val="100000"/>
              </a:lnSpc>
              <a:spcBef>
                <a:spcPts val="15"/>
              </a:spcBef>
            </a:pPr>
            <a:r>
              <a:rPr sz="1200" spc="-5" dirty="0">
                <a:solidFill>
                  <a:srgbClr val="0000FF"/>
                </a:solidFill>
                <a:latin typeface="Calibri"/>
                <a:cs typeface="Calibri"/>
              </a:rPr>
              <a:t>Customer</a:t>
            </a:r>
            <a:r>
              <a:rPr sz="1200" spc="-20" dirty="0">
                <a:solidFill>
                  <a:srgbClr val="0000FF"/>
                </a:solidFill>
                <a:latin typeface="Calibri"/>
                <a:cs typeface="Calibri"/>
              </a:rPr>
              <a:t> </a:t>
            </a:r>
            <a:r>
              <a:rPr sz="1200" spc="-5" dirty="0">
                <a:solidFill>
                  <a:srgbClr val="0000FF"/>
                </a:solidFill>
                <a:latin typeface="Calibri"/>
                <a:cs typeface="Calibri"/>
              </a:rPr>
              <a:t>Access</a:t>
            </a:r>
            <a:r>
              <a:rPr sz="1200" spc="5" dirty="0">
                <a:solidFill>
                  <a:srgbClr val="0000FF"/>
                </a:solidFill>
                <a:latin typeface="Calibri"/>
                <a:cs typeface="Calibri"/>
              </a:rPr>
              <a:t> </a:t>
            </a:r>
            <a:r>
              <a:rPr sz="1200" spc="-5" dirty="0">
                <a:solidFill>
                  <a:srgbClr val="0000FF"/>
                </a:solidFill>
                <a:latin typeface="Calibri"/>
                <a:cs typeface="Calibri"/>
              </a:rPr>
              <a:t>Code</a:t>
            </a:r>
            <a:r>
              <a:rPr sz="1200" spc="-10" dirty="0">
                <a:solidFill>
                  <a:srgbClr val="0000FF"/>
                </a:solidFill>
                <a:latin typeface="Calibri"/>
                <a:cs typeface="Calibri"/>
              </a:rPr>
              <a:t> </a:t>
            </a:r>
            <a:r>
              <a:rPr sz="1200" dirty="0">
                <a:solidFill>
                  <a:srgbClr val="0000FF"/>
                </a:solidFill>
                <a:latin typeface="Calibri"/>
                <a:cs typeface="Calibri"/>
              </a:rPr>
              <a:t>3*</a:t>
            </a:r>
            <a:endParaRPr sz="1200">
              <a:latin typeface="Calibri"/>
              <a:cs typeface="Calibri"/>
            </a:endParaRPr>
          </a:p>
        </p:txBody>
      </p:sp>
      <p:sp>
        <p:nvSpPr>
          <p:cNvPr id="23" name="object 22">
            <a:extLst>
              <a:ext uri="{FF2B5EF4-FFF2-40B4-BE49-F238E27FC236}">
                <a16:creationId xmlns:a16="http://schemas.microsoft.com/office/drawing/2014/main" id="{DCE89B97-F902-43BA-BB7B-D480F609E52A}"/>
              </a:ext>
            </a:extLst>
          </p:cNvPr>
          <p:cNvSpPr txBox="1"/>
          <p:nvPr/>
        </p:nvSpPr>
        <p:spPr>
          <a:xfrm>
            <a:off x="6303371" y="6161828"/>
            <a:ext cx="600710"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Ext.</a:t>
            </a:r>
            <a:r>
              <a:rPr sz="1200" spc="-65" dirty="0">
                <a:latin typeface="Calibri"/>
                <a:cs typeface="Calibri"/>
              </a:rPr>
              <a:t> </a:t>
            </a:r>
            <a:r>
              <a:rPr sz="1200" dirty="0">
                <a:latin typeface="Calibri"/>
                <a:cs typeface="Calibri"/>
              </a:rPr>
              <a:t>1000</a:t>
            </a:r>
            <a:endParaRPr sz="1200">
              <a:latin typeface="Calibri"/>
              <a:cs typeface="Calibri"/>
            </a:endParaRPr>
          </a:p>
        </p:txBody>
      </p:sp>
      <p:sp>
        <p:nvSpPr>
          <p:cNvPr id="24" name="object 23">
            <a:extLst>
              <a:ext uri="{FF2B5EF4-FFF2-40B4-BE49-F238E27FC236}">
                <a16:creationId xmlns:a16="http://schemas.microsoft.com/office/drawing/2014/main" id="{4ECAB136-DB14-4A8E-8B22-6F13E009DFF0}"/>
              </a:ext>
            </a:extLst>
          </p:cNvPr>
          <p:cNvSpPr txBox="1"/>
          <p:nvPr/>
        </p:nvSpPr>
        <p:spPr>
          <a:xfrm>
            <a:off x="1971528" y="4069629"/>
            <a:ext cx="1240155"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Cus</a:t>
            </a:r>
            <a:r>
              <a:rPr sz="1400" b="1" spc="-10" dirty="0">
                <a:latin typeface="Calibri"/>
                <a:cs typeface="Calibri"/>
              </a:rPr>
              <a:t>t</a:t>
            </a:r>
            <a:r>
              <a:rPr sz="1400" b="1" dirty="0">
                <a:latin typeface="Calibri"/>
                <a:cs typeface="Calibri"/>
              </a:rPr>
              <a:t>omer</a:t>
            </a:r>
            <a:r>
              <a:rPr sz="1400" b="1" spc="-45" dirty="0">
                <a:latin typeface="Calibri"/>
                <a:cs typeface="Calibri"/>
              </a:rPr>
              <a:t> </a:t>
            </a:r>
            <a:r>
              <a:rPr sz="1400" b="1" dirty="0">
                <a:latin typeface="Calibri"/>
                <a:cs typeface="Calibri"/>
              </a:rPr>
              <a:t>G</a:t>
            </a:r>
            <a:r>
              <a:rPr sz="1400" b="1" spc="-10" dirty="0">
                <a:latin typeface="Calibri"/>
                <a:cs typeface="Calibri"/>
              </a:rPr>
              <a:t>r</a:t>
            </a:r>
            <a:r>
              <a:rPr sz="1400" b="1" dirty="0">
                <a:latin typeface="Calibri"/>
                <a:cs typeface="Calibri"/>
              </a:rPr>
              <a:t>oup</a:t>
            </a:r>
            <a:endParaRPr sz="1400">
              <a:latin typeface="Calibri"/>
              <a:cs typeface="Calibri"/>
            </a:endParaRPr>
          </a:p>
        </p:txBody>
      </p:sp>
      <p:sp>
        <p:nvSpPr>
          <p:cNvPr id="25" name="object 24">
            <a:extLst>
              <a:ext uri="{FF2B5EF4-FFF2-40B4-BE49-F238E27FC236}">
                <a16:creationId xmlns:a16="http://schemas.microsoft.com/office/drawing/2014/main" id="{C6B0B783-FAFB-41A6-9D29-D5805E1281B8}"/>
              </a:ext>
            </a:extLst>
          </p:cNvPr>
          <p:cNvSpPr/>
          <p:nvPr/>
        </p:nvSpPr>
        <p:spPr>
          <a:xfrm>
            <a:off x="2616053" y="3907069"/>
            <a:ext cx="1489075" cy="1793875"/>
          </a:xfrm>
          <a:custGeom>
            <a:avLst/>
            <a:gdLst/>
            <a:ahLst/>
            <a:cxnLst/>
            <a:rect l="l" t="t" r="r" b="b"/>
            <a:pathLst>
              <a:path w="1489075" h="1793875">
                <a:moveTo>
                  <a:pt x="0" y="1793494"/>
                </a:moveTo>
                <a:lnTo>
                  <a:pt x="1488694" y="0"/>
                </a:lnTo>
              </a:path>
            </a:pathLst>
          </a:custGeom>
          <a:ln w="6350">
            <a:solidFill>
              <a:srgbClr val="7A7D82"/>
            </a:solidFill>
          </a:ln>
        </p:spPr>
        <p:txBody>
          <a:bodyPr wrap="square" lIns="0" tIns="0" rIns="0" bIns="0" rtlCol="0"/>
          <a:lstStyle/>
          <a:p>
            <a:endParaRPr/>
          </a:p>
        </p:txBody>
      </p:sp>
      <p:sp>
        <p:nvSpPr>
          <p:cNvPr id="26" name="object 25">
            <a:extLst>
              <a:ext uri="{FF2B5EF4-FFF2-40B4-BE49-F238E27FC236}">
                <a16:creationId xmlns:a16="http://schemas.microsoft.com/office/drawing/2014/main" id="{784B9CE7-F054-4E62-9333-E2A9ADEE7736}"/>
              </a:ext>
            </a:extLst>
          </p:cNvPr>
          <p:cNvSpPr txBox="1"/>
          <p:nvPr/>
        </p:nvSpPr>
        <p:spPr>
          <a:xfrm>
            <a:off x="2098909" y="5335819"/>
            <a:ext cx="69977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0000FF"/>
                </a:solidFill>
                <a:latin typeface="Calibri"/>
                <a:cs typeface="Calibri"/>
              </a:rPr>
              <a:t>Dial</a:t>
            </a:r>
            <a:r>
              <a:rPr sz="1100" spc="-25" dirty="0">
                <a:solidFill>
                  <a:srgbClr val="0000FF"/>
                </a:solidFill>
                <a:latin typeface="Calibri"/>
                <a:cs typeface="Calibri"/>
              </a:rPr>
              <a:t> </a:t>
            </a:r>
            <a:r>
              <a:rPr sz="1100" dirty="0">
                <a:solidFill>
                  <a:srgbClr val="0000FF"/>
                </a:solidFill>
                <a:latin typeface="Calibri"/>
                <a:cs typeface="Calibri"/>
              </a:rPr>
              <a:t>3</a:t>
            </a:r>
            <a:r>
              <a:rPr sz="1100" spc="-5" dirty="0">
                <a:solidFill>
                  <a:srgbClr val="0000FF"/>
                </a:solidFill>
                <a:latin typeface="Calibri"/>
                <a:cs typeface="Calibri"/>
              </a:rPr>
              <a:t>*</a:t>
            </a:r>
            <a:r>
              <a:rPr sz="1100" spc="5" dirty="0">
                <a:solidFill>
                  <a:srgbClr val="0000FF"/>
                </a:solidFill>
                <a:latin typeface="Calibri"/>
                <a:cs typeface="Calibri"/>
              </a:rPr>
              <a:t>1</a:t>
            </a:r>
            <a:r>
              <a:rPr sz="1100" dirty="0">
                <a:solidFill>
                  <a:srgbClr val="0000FF"/>
                </a:solidFill>
                <a:latin typeface="Calibri"/>
                <a:cs typeface="Calibri"/>
              </a:rPr>
              <a:t>000</a:t>
            </a:r>
            <a:endParaRPr sz="1100">
              <a:latin typeface="Calibri"/>
              <a:cs typeface="Calibri"/>
            </a:endParaRPr>
          </a:p>
        </p:txBody>
      </p:sp>
      <p:sp>
        <p:nvSpPr>
          <p:cNvPr id="27" name="object 26">
            <a:extLst>
              <a:ext uri="{FF2B5EF4-FFF2-40B4-BE49-F238E27FC236}">
                <a16:creationId xmlns:a16="http://schemas.microsoft.com/office/drawing/2014/main" id="{4461DD4E-6651-4AE2-BA57-BA8D538DC06D}"/>
              </a:ext>
            </a:extLst>
          </p:cNvPr>
          <p:cNvSpPr txBox="1"/>
          <p:nvPr/>
        </p:nvSpPr>
        <p:spPr>
          <a:xfrm>
            <a:off x="6547718" y="5338232"/>
            <a:ext cx="781685" cy="182101"/>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0000FF"/>
                </a:solidFill>
                <a:latin typeface="Calibri"/>
                <a:cs typeface="Calibri"/>
              </a:rPr>
              <a:t>Fr</a:t>
            </a:r>
            <a:r>
              <a:rPr sz="1100" spc="5" dirty="0">
                <a:solidFill>
                  <a:srgbClr val="0000FF"/>
                </a:solidFill>
                <a:latin typeface="Calibri"/>
                <a:cs typeface="Calibri"/>
              </a:rPr>
              <a:t>o</a:t>
            </a:r>
            <a:r>
              <a:rPr sz="1100" dirty="0">
                <a:solidFill>
                  <a:srgbClr val="0000FF"/>
                </a:solidFill>
                <a:latin typeface="Calibri"/>
                <a:cs typeface="Calibri"/>
              </a:rPr>
              <a:t>m</a:t>
            </a:r>
            <a:r>
              <a:rPr sz="1100" spc="-20" dirty="0">
                <a:solidFill>
                  <a:srgbClr val="0000FF"/>
                </a:solidFill>
                <a:latin typeface="Calibri"/>
                <a:cs typeface="Calibri"/>
              </a:rPr>
              <a:t> </a:t>
            </a:r>
            <a:r>
              <a:rPr sz="1100" dirty="0">
                <a:solidFill>
                  <a:srgbClr val="0000FF"/>
                </a:solidFill>
                <a:latin typeface="Calibri"/>
                <a:cs typeface="Calibri"/>
              </a:rPr>
              <a:t>1</a:t>
            </a:r>
            <a:r>
              <a:rPr sz="1100" spc="-5" dirty="0">
                <a:solidFill>
                  <a:srgbClr val="0000FF"/>
                </a:solidFill>
                <a:latin typeface="Calibri"/>
                <a:cs typeface="Calibri"/>
              </a:rPr>
              <a:t>*</a:t>
            </a:r>
            <a:r>
              <a:rPr sz="1100" spc="5" dirty="0">
                <a:solidFill>
                  <a:srgbClr val="0000FF"/>
                </a:solidFill>
                <a:latin typeface="Calibri"/>
                <a:cs typeface="Calibri"/>
              </a:rPr>
              <a:t>1</a:t>
            </a:r>
            <a:r>
              <a:rPr sz="1100" dirty="0">
                <a:solidFill>
                  <a:srgbClr val="0000FF"/>
                </a:solidFill>
                <a:latin typeface="Calibri"/>
                <a:cs typeface="Calibri"/>
              </a:rPr>
              <a:t>000</a:t>
            </a:r>
            <a:endParaRPr sz="1100">
              <a:latin typeface="Calibri"/>
              <a:cs typeface="Calibri"/>
            </a:endParaRPr>
          </a:p>
        </p:txBody>
      </p:sp>
    </p:spTree>
    <p:extLst>
      <p:ext uri="{BB962C8B-B14F-4D97-AF65-F5344CB8AC3E}">
        <p14:creationId xmlns:p14="http://schemas.microsoft.com/office/powerpoint/2010/main" val="302886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3" name="object 3">
            <a:extLst>
              <a:ext uri="{FF2B5EF4-FFF2-40B4-BE49-F238E27FC236}">
                <a16:creationId xmlns:a16="http://schemas.microsoft.com/office/drawing/2014/main" id="{B1C522A4-2A37-4560-B6E2-DD2FD93EC3B7}"/>
              </a:ext>
            </a:extLst>
          </p:cNvPr>
          <p:cNvSpPr txBox="1"/>
          <p:nvPr/>
        </p:nvSpPr>
        <p:spPr>
          <a:xfrm>
            <a:off x="609960" y="1101175"/>
            <a:ext cx="9123975" cy="1420902"/>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There is two ways of setting up a customer group. For existing customers, you will need to check which CM the customers you would like to group are using.</a:t>
            </a:r>
          </a:p>
          <a:p>
            <a:pPr marL="12700">
              <a:lnSpc>
                <a:spcPct val="100000"/>
              </a:lnSpc>
              <a:spcBef>
                <a:spcPts val="1080"/>
              </a:spcBef>
            </a:pPr>
            <a:r>
              <a:rPr lang="en-GB" sz="1300" spc="-5" dirty="0">
                <a:latin typeface="Arial"/>
                <a:cs typeface="Arial"/>
              </a:rPr>
              <a:t>This can be done in the Customer Info. Menu in the reseller portal. In the CM ID field you will see the CM number.</a:t>
            </a:r>
          </a:p>
          <a:p>
            <a:pPr marL="12700">
              <a:lnSpc>
                <a:spcPct val="100000"/>
              </a:lnSpc>
              <a:spcBef>
                <a:spcPts val="1080"/>
              </a:spcBef>
            </a:pPr>
            <a:r>
              <a:rPr lang="en-GB" sz="1300" spc="-5" dirty="0">
                <a:latin typeface="Arial"/>
                <a:cs typeface="Arial"/>
              </a:rPr>
              <a:t>If the CM number is the same for the customers you would like to group then you will need to request that Pragma group these customers together.</a:t>
            </a:r>
          </a:p>
        </p:txBody>
      </p:sp>
      <p:pic>
        <p:nvPicPr>
          <p:cNvPr id="28" name="Picture 27">
            <a:extLst>
              <a:ext uri="{FF2B5EF4-FFF2-40B4-BE49-F238E27FC236}">
                <a16:creationId xmlns:a16="http://schemas.microsoft.com/office/drawing/2014/main" id="{B55E531A-B706-4A31-860E-43A53FBDF004}"/>
              </a:ext>
            </a:extLst>
          </p:cNvPr>
          <p:cNvPicPr>
            <a:picLocks noChangeAspect="1"/>
          </p:cNvPicPr>
          <p:nvPr/>
        </p:nvPicPr>
        <p:blipFill>
          <a:blip r:embed="rId2"/>
          <a:stretch>
            <a:fillRect/>
          </a:stretch>
        </p:blipFill>
        <p:spPr>
          <a:xfrm>
            <a:off x="609961" y="2871221"/>
            <a:ext cx="10852471" cy="2644911"/>
          </a:xfrm>
          <a:prstGeom prst="rect">
            <a:avLst/>
          </a:prstGeom>
        </p:spPr>
      </p:pic>
    </p:spTree>
    <p:extLst>
      <p:ext uri="{BB962C8B-B14F-4D97-AF65-F5344CB8AC3E}">
        <p14:creationId xmlns:p14="http://schemas.microsoft.com/office/powerpoint/2010/main" val="152569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3" name="object 3">
            <a:extLst>
              <a:ext uri="{FF2B5EF4-FFF2-40B4-BE49-F238E27FC236}">
                <a16:creationId xmlns:a16="http://schemas.microsoft.com/office/drawing/2014/main" id="{B1C522A4-2A37-4560-B6E2-DD2FD93EC3B7}"/>
              </a:ext>
            </a:extLst>
          </p:cNvPr>
          <p:cNvSpPr txBox="1"/>
          <p:nvPr/>
        </p:nvSpPr>
        <p:spPr>
          <a:xfrm>
            <a:off x="609960" y="1101175"/>
            <a:ext cx="9123975" cy="1020792"/>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For new customers, in the reseller portal in the Customer dropdown go to the Customer Group menu.</a:t>
            </a:r>
          </a:p>
          <a:p>
            <a:pPr marL="12700">
              <a:lnSpc>
                <a:spcPct val="100000"/>
              </a:lnSpc>
              <a:spcBef>
                <a:spcPts val="1080"/>
              </a:spcBef>
            </a:pPr>
            <a:endParaRPr lang="en-GB" sz="1300" spc="-5" dirty="0">
              <a:latin typeface="Arial"/>
              <a:cs typeface="Arial"/>
            </a:endParaRPr>
          </a:p>
          <a:p>
            <a:pPr marL="12700">
              <a:lnSpc>
                <a:spcPct val="100000"/>
              </a:lnSpc>
              <a:spcBef>
                <a:spcPts val="1080"/>
              </a:spcBef>
            </a:pPr>
            <a:r>
              <a:rPr lang="en-GB" sz="1300" spc="-5" dirty="0">
                <a:latin typeface="Arial"/>
                <a:cs typeface="Arial"/>
              </a:rPr>
              <a:t>Within here click add then give the Customer Group a name and save.</a:t>
            </a:r>
          </a:p>
        </p:txBody>
      </p:sp>
      <p:pic>
        <p:nvPicPr>
          <p:cNvPr id="6" name="Picture 5">
            <a:extLst>
              <a:ext uri="{FF2B5EF4-FFF2-40B4-BE49-F238E27FC236}">
                <a16:creationId xmlns:a16="http://schemas.microsoft.com/office/drawing/2014/main" id="{CB01309B-0CAF-499A-B63B-5482624E8868}"/>
              </a:ext>
            </a:extLst>
          </p:cNvPr>
          <p:cNvPicPr>
            <a:picLocks noChangeAspect="1"/>
          </p:cNvPicPr>
          <p:nvPr/>
        </p:nvPicPr>
        <p:blipFill>
          <a:blip r:embed="rId2"/>
          <a:stretch>
            <a:fillRect/>
          </a:stretch>
        </p:blipFill>
        <p:spPr>
          <a:xfrm>
            <a:off x="531302" y="2474387"/>
            <a:ext cx="7734017" cy="4002958"/>
          </a:xfrm>
          <a:prstGeom prst="rect">
            <a:avLst/>
          </a:prstGeom>
        </p:spPr>
      </p:pic>
    </p:spTree>
    <p:extLst>
      <p:ext uri="{BB962C8B-B14F-4D97-AF65-F5344CB8AC3E}">
        <p14:creationId xmlns:p14="http://schemas.microsoft.com/office/powerpoint/2010/main" val="167305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3" name="object 3">
            <a:extLst>
              <a:ext uri="{FF2B5EF4-FFF2-40B4-BE49-F238E27FC236}">
                <a16:creationId xmlns:a16="http://schemas.microsoft.com/office/drawing/2014/main" id="{B1C522A4-2A37-4560-B6E2-DD2FD93EC3B7}"/>
              </a:ext>
            </a:extLst>
          </p:cNvPr>
          <p:cNvSpPr txBox="1"/>
          <p:nvPr/>
        </p:nvSpPr>
        <p:spPr>
          <a:xfrm>
            <a:off x="609960" y="1101175"/>
            <a:ext cx="9123975" cy="338554"/>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Then, when ordering a new customer click the ‘Select Group’ button</a:t>
            </a:r>
          </a:p>
        </p:txBody>
      </p:sp>
      <p:pic>
        <p:nvPicPr>
          <p:cNvPr id="4" name="Picture 3">
            <a:extLst>
              <a:ext uri="{FF2B5EF4-FFF2-40B4-BE49-F238E27FC236}">
                <a16:creationId xmlns:a16="http://schemas.microsoft.com/office/drawing/2014/main" id="{C107C1BD-2563-4CC9-AA7F-2059736EE437}"/>
              </a:ext>
            </a:extLst>
          </p:cNvPr>
          <p:cNvPicPr>
            <a:picLocks noChangeAspect="1"/>
          </p:cNvPicPr>
          <p:nvPr/>
        </p:nvPicPr>
        <p:blipFill>
          <a:blip r:embed="rId2"/>
          <a:stretch>
            <a:fillRect/>
          </a:stretch>
        </p:blipFill>
        <p:spPr>
          <a:xfrm>
            <a:off x="609960" y="2074088"/>
            <a:ext cx="10356632" cy="3662056"/>
          </a:xfrm>
          <a:prstGeom prst="rect">
            <a:avLst/>
          </a:prstGeom>
        </p:spPr>
      </p:pic>
    </p:spTree>
    <p:extLst>
      <p:ext uri="{BB962C8B-B14F-4D97-AF65-F5344CB8AC3E}">
        <p14:creationId xmlns:p14="http://schemas.microsoft.com/office/powerpoint/2010/main" val="143668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3" name="object 3">
            <a:extLst>
              <a:ext uri="{FF2B5EF4-FFF2-40B4-BE49-F238E27FC236}">
                <a16:creationId xmlns:a16="http://schemas.microsoft.com/office/drawing/2014/main" id="{B1C522A4-2A37-4560-B6E2-DD2FD93EC3B7}"/>
              </a:ext>
            </a:extLst>
          </p:cNvPr>
          <p:cNvSpPr txBox="1"/>
          <p:nvPr/>
        </p:nvSpPr>
        <p:spPr>
          <a:xfrm>
            <a:off x="609960" y="1101175"/>
            <a:ext cx="9428429" cy="879728"/>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The customer group window is now displayed. From here you can see the customer groups you have created. To view the customers currently within a group, select the group then click the Group Details button.</a:t>
            </a:r>
          </a:p>
          <a:p>
            <a:pPr marL="12700">
              <a:lnSpc>
                <a:spcPct val="100000"/>
              </a:lnSpc>
              <a:spcBef>
                <a:spcPts val="1080"/>
              </a:spcBef>
            </a:pPr>
            <a:r>
              <a:rPr lang="en-GB" sz="1300" spc="-5" dirty="0">
                <a:latin typeface="Arial"/>
                <a:cs typeface="Arial"/>
              </a:rPr>
              <a:t>To add the customer to a group, select the tick box on the left next to the group you would like to add them to and then click save.</a:t>
            </a:r>
          </a:p>
        </p:txBody>
      </p:sp>
      <p:pic>
        <p:nvPicPr>
          <p:cNvPr id="5" name="Picture 4">
            <a:extLst>
              <a:ext uri="{FF2B5EF4-FFF2-40B4-BE49-F238E27FC236}">
                <a16:creationId xmlns:a16="http://schemas.microsoft.com/office/drawing/2014/main" id="{4DAA971C-E709-4B7F-9585-1B9753109690}"/>
              </a:ext>
            </a:extLst>
          </p:cNvPr>
          <p:cNvPicPr>
            <a:picLocks noChangeAspect="1"/>
          </p:cNvPicPr>
          <p:nvPr/>
        </p:nvPicPr>
        <p:blipFill>
          <a:blip r:embed="rId2"/>
          <a:stretch>
            <a:fillRect/>
          </a:stretch>
        </p:blipFill>
        <p:spPr>
          <a:xfrm>
            <a:off x="609959" y="2199800"/>
            <a:ext cx="9428429" cy="4295942"/>
          </a:xfrm>
          <a:prstGeom prst="rect">
            <a:avLst/>
          </a:prstGeom>
        </p:spPr>
      </p:pic>
    </p:spTree>
    <p:extLst>
      <p:ext uri="{BB962C8B-B14F-4D97-AF65-F5344CB8AC3E}">
        <p14:creationId xmlns:p14="http://schemas.microsoft.com/office/powerpoint/2010/main" val="180943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dirty="0"/>
              <a:t>Customer Group</a:t>
            </a:r>
          </a:p>
        </p:txBody>
      </p:sp>
      <p:sp>
        <p:nvSpPr>
          <p:cNvPr id="3" name="object 3">
            <a:extLst>
              <a:ext uri="{FF2B5EF4-FFF2-40B4-BE49-F238E27FC236}">
                <a16:creationId xmlns:a16="http://schemas.microsoft.com/office/drawing/2014/main" id="{87F3DC51-A06C-4D75-9606-BAAFC01114B1}"/>
              </a:ext>
            </a:extLst>
          </p:cNvPr>
          <p:cNvSpPr txBox="1"/>
          <p:nvPr/>
        </p:nvSpPr>
        <p:spPr>
          <a:xfrm>
            <a:off x="609960" y="1039621"/>
            <a:ext cx="9428429" cy="879728"/>
          </a:xfrm>
          <a:prstGeom prst="rect">
            <a:avLst/>
          </a:prstGeom>
        </p:spPr>
        <p:txBody>
          <a:bodyPr vert="horz" wrap="square" lIns="0" tIns="137160" rIns="0" bIns="0" rtlCol="0">
            <a:spAutoFit/>
          </a:bodyPr>
          <a:lstStyle/>
          <a:p>
            <a:pPr marL="12700">
              <a:lnSpc>
                <a:spcPct val="100000"/>
              </a:lnSpc>
              <a:spcBef>
                <a:spcPts val="1080"/>
              </a:spcBef>
            </a:pPr>
            <a:r>
              <a:rPr lang="en-GB" sz="1300" spc="-5" dirty="0">
                <a:latin typeface="Arial"/>
                <a:cs typeface="Arial"/>
              </a:rPr>
              <a:t>After the group has been setup. Within the customer manager portal go to the Company Group menu.</a:t>
            </a:r>
          </a:p>
          <a:p>
            <a:pPr marL="12700">
              <a:lnSpc>
                <a:spcPct val="100000"/>
              </a:lnSpc>
              <a:spcBef>
                <a:spcPts val="1080"/>
              </a:spcBef>
            </a:pPr>
            <a:r>
              <a:rPr lang="en-GB" sz="1300" spc="-5" dirty="0">
                <a:latin typeface="Arial"/>
                <a:cs typeface="Arial"/>
              </a:rPr>
              <a:t>Within this menu you will need to configure the Customer Access Code so that other customers can be dialled – this number must be unique to this customer. Click modify and set the customer access code for the customer you are currently logged in to.</a:t>
            </a:r>
          </a:p>
        </p:txBody>
      </p:sp>
      <p:pic>
        <p:nvPicPr>
          <p:cNvPr id="4" name="object 7">
            <a:extLst>
              <a:ext uri="{FF2B5EF4-FFF2-40B4-BE49-F238E27FC236}">
                <a16:creationId xmlns:a16="http://schemas.microsoft.com/office/drawing/2014/main" id="{3E048961-A221-452D-A835-225808FF3EE5}"/>
              </a:ext>
            </a:extLst>
          </p:cNvPr>
          <p:cNvPicPr/>
          <p:nvPr/>
        </p:nvPicPr>
        <p:blipFill>
          <a:blip r:embed="rId2" cstate="print"/>
          <a:stretch>
            <a:fillRect/>
          </a:stretch>
        </p:blipFill>
        <p:spPr>
          <a:xfrm>
            <a:off x="609960" y="2076693"/>
            <a:ext cx="9300956" cy="4384982"/>
          </a:xfrm>
          <a:prstGeom prst="rect">
            <a:avLst/>
          </a:prstGeom>
        </p:spPr>
      </p:pic>
    </p:spTree>
    <p:extLst>
      <p:ext uri="{BB962C8B-B14F-4D97-AF65-F5344CB8AC3E}">
        <p14:creationId xmlns:p14="http://schemas.microsoft.com/office/powerpoint/2010/main" val="7261743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3.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C6D937E55E164C82FA16CA5B06DE56" ma:contentTypeVersion="9" ma:contentTypeDescription="Create a new document." ma:contentTypeScope="" ma:versionID="f89ad838355dba551c78f9ba1a824c9c">
  <xsd:schema xmlns:xsd="http://www.w3.org/2001/XMLSchema" xmlns:xs="http://www.w3.org/2001/XMLSchema" xmlns:p="http://schemas.microsoft.com/office/2006/metadata/properties" xmlns:ns2="72211cd1-6d33-4c92-9468-6af4b2bae34f" xmlns:ns3="5263194a-13ff-48a4-9e3a-a5e3d02d1dcb" targetNamespace="http://schemas.microsoft.com/office/2006/metadata/properties" ma:root="true" ma:fieldsID="c649e6ad532034ca71b01b3ad23d9b01" ns2:_="" ns3:_="">
    <xsd:import namespace="72211cd1-6d33-4c92-9468-6af4b2bae34f"/>
    <xsd:import namespace="5263194a-13ff-48a4-9e3a-a5e3d02d1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11cd1-6d33-4c92-9468-6af4b2bae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63194a-13ff-48a4-9e3a-a5e3d02d1d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4126A-DCEE-4F1F-9238-02759CDDE7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C5225D-9B7A-4D58-9419-AC048BED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211cd1-6d33-4c92-9468-6af4b2bae34f"/>
    <ds:schemaRef ds:uri="5263194a-13ff-48a4-9e3a-a5e3d02d1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D8709-9019-4B3C-ACBC-142E77A76E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Master 2</Template>
  <TotalTime>1652</TotalTime>
  <Words>2663</Words>
  <Application>Microsoft Office PowerPoint</Application>
  <PresentationFormat>Custom</PresentationFormat>
  <Paragraphs>259</Paragraphs>
  <Slides>39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Calibri Light</vt:lpstr>
      <vt:lpstr>Times New Roman</vt:lpstr>
      <vt:lpstr>Wingdings</vt:lpstr>
      <vt:lpstr>Custom Design</vt:lpstr>
      <vt:lpstr>Content slide - simple</vt:lpstr>
      <vt:lpstr>1_Pragma</vt:lpstr>
      <vt:lpstr>PowerPoint Presentation</vt:lpstr>
      <vt:lpstr>iPECS Cloud v4</vt:lpstr>
      <vt:lpstr>Cloud v4 Feature Overview</vt:lpstr>
      <vt:lpstr>Customer Group</vt:lpstr>
      <vt:lpstr>Customer Group</vt:lpstr>
      <vt:lpstr>Customer Group</vt:lpstr>
      <vt:lpstr>Customer Group</vt:lpstr>
      <vt:lpstr>Customer Group</vt:lpstr>
      <vt:lpstr>Customer Group</vt:lpstr>
      <vt:lpstr>Customer Group</vt:lpstr>
      <vt:lpstr>Customer Group – SP Portal</vt:lpstr>
      <vt:lpstr>Customer Group – SP Portal</vt:lpstr>
      <vt:lpstr>Customer Group – SP Portal</vt:lpstr>
      <vt:lpstr>Lite User License</vt:lpstr>
      <vt:lpstr>User Package Upgrade</vt:lpstr>
      <vt:lpstr>User Package Upgrade</vt:lpstr>
      <vt:lpstr>Changing Call Fraud limit</vt:lpstr>
      <vt:lpstr>Attaching files to order form</vt:lpstr>
      <vt:lpstr>1080i /1048iDSS / 1048iLSS</vt:lpstr>
      <vt:lpstr>1000i Background Image Provisioning</vt:lpstr>
      <vt:lpstr>DDI Alpha tagging</vt:lpstr>
      <vt:lpstr>DDI Summary Bulk Change</vt:lpstr>
      <vt:lpstr>Digit Conversion</vt:lpstr>
      <vt:lpstr>Digit Conversion</vt:lpstr>
      <vt:lpstr>Time Schedule per DDI</vt:lpstr>
      <vt:lpstr>IP Dect Multi Client</vt:lpstr>
      <vt:lpstr>Shared line auto dial voicemail</vt:lpstr>
      <vt:lpstr>Hunt group forward via handset</vt:lpstr>
      <vt:lpstr>Hunt group forward via handset</vt:lpstr>
      <vt:lpstr>Call recording on internal calls</vt:lpstr>
      <vt:lpstr>Download history for call recordings</vt:lpstr>
      <vt:lpstr>Download option for uploaded prompts</vt:lpstr>
      <vt:lpstr>SIP device failover rerouting</vt:lpstr>
      <vt:lpstr>Group listening</vt:lpstr>
      <vt:lpstr>Group listening</vt:lpstr>
      <vt:lpstr>PAID For emergency call</vt:lpstr>
      <vt:lpstr>View handset IP address and software version</vt:lpstr>
      <vt:lpstr>Breakout from personal voicemail</vt:lpstr>
      <vt:lpstr>Mixed extension range for bulk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Josh Aldridge</cp:lastModifiedBy>
  <cp:revision>254</cp:revision>
  <dcterms:created xsi:type="dcterms:W3CDTF">2016-02-12T09:14:10Z</dcterms:created>
  <dcterms:modified xsi:type="dcterms:W3CDTF">2021-06-15T13:36:53Z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0x010100ECC6D937E55E164C82FA16CA5B06DE56</vt:lpwstr>
  </property>
</Properties>
</file>