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 id="2147483661" r:id="rId3"/>
  </p:sldMasterIdLst>
  <p:notesMasterIdLst>
    <p:notesMasterId r:id="rId52"/>
  </p:notesMasterIdLst>
  <p:handoutMasterIdLst>
    <p:handoutMasterId r:id="rId53"/>
  </p:handoutMasterIdLst>
  <p:sldIdLst>
    <p:sldId id="277" r:id="rId4"/>
    <p:sldId id="341" r:id="rId5"/>
    <p:sldId id="294" r:id="rId6"/>
    <p:sldId id="295" r:id="rId7"/>
    <p:sldId id="296" r:id="rId8"/>
    <p:sldId id="297" r:id="rId9"/>
    <p:sldId id="298" r:id="rId10"/>
    <p:sldId id="299" r:id="rId11"/>
    <p:sldId id="300" r:id="rId12"/>
    <p:sldId id="301" r:id="rId13"/>
    <p:sldId id="302" r:id="rId14"/>
    <p:sldId id="307" r:id="rId15"/>
    <p:sldId id="304" r:id="rId16"/>
    <p:sldId id="305" r:id="rId17"/>
    <p:sldId id="303"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40" r:id="rId49"/>
    <p:sldId id="339" r:id="rId50"/>
    <p:sldId id="268" r:id="rId51"/>
  </p:sldIdLst>
  <p:sldSz cx="10077450" cy="7562850"/>
  <p:notesSz cx="6858000" cy="9144000"/>
  <p:defaultTextStyle>
    <a:defPPr>
      <a:defRPr lang="en-GB"/>
    </a:defPPr>
    <a:lvl1pPr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1pPr>
    <a:lvl2pPr marL="503238" indent="-460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2pPr>
    <a:lvl3pPr marL="1006475" indent="-92075"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3pPr>
    <a:lvl4pPr marL="1511300" indent="-139700"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4pPr>
    <a:lvl5pPr marL="2014538" indent="-1857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82" userDrawn="1">
          <p15:clr>
            <a:srgbClr val="A4A3A4"/>
          </p15:clr>
        </p15:guide>
        <p15:guide id="2" pos="317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 Skinner" initials="GS" lastIdx="1" clrIdx="0">
    <p:extLst>
      <p:ext uri="{19B8F6BF-5375-455C-9EA6-DF929625EA0E}">
        <p15:presenceInfo xmlns:p15="http://schemas.microsoft.com/office/powerpoint/2012/main" userId="S::greg.skinner@wearepragma.co.uk::4455ed62-c18c-453d-90ce-519dbb007c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DF2"/>
    <a:srgbClr val="00B0F0"/>
    <a:srgbClr val="3A92B2"/>
    <a:srgbClr val="025FFD"/>
    <a:srgbClr val="67CBFF"/>
    <a:srgbClr val="48C0FF"/>
    <a:srgbClr val="FFFFFF"/>
    <a:srgbClr val="52ADE1"/>
    <a:srgbClr val="E9CF6C"/>
    <a:srgbClr val="B012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5226" autoAdjust="0"/>
  </p:normalViewPr>
  <p:slideViewPr>
    <p:cSldViewPr snapToGrid="0" snapToObjects="1" showGuides="1">
      <p:cViewPr varScale="1">
        <p:scale>
          <a:sx n="113" d="100"/>
          <a:sy n="113" d="100"/>
        </p:scale>
        <p:origin x="1266" y="96"/>
      </p:cViewPr>
      <p:guideLst>
        <p:guide orient="horz" pos="2382"/>
        <p:guide pos="3174"/>
      </p:guideLst>
    </p:cSldViewPr>
  </p:slideViewPr>
  <p:notesTextViewPr>
    <p:cViewPr>
      <p:scale>
        <a:sx n="1" d="1"/>
        <a:sy n="1" d="1"/>
      </p:scale>
      <p:origin x="0" y="0"/>
    </p:cViewPr>
  </p:notesTextViewPr>
  <p:notesViewPr>
    <p:cSldViewPr snapToGrid="0" snapToObjects="1">
      <p:cViewPr varScale="1">
        <p:scale>
          <a:sx n="102" d="100"/>
          <a:sy n="102" d="100"/>
        </p:scale>
        <p:origin x="344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CCE922-72D0-4AF9-B1BE-1F04053E1C6C}" type="datetimeFigureOut">
              <a:rPr lang="en-GB" altLang="ja-JP" smtClean="0"/>
              <a:pPr/>
              <a:t>05/12/2019</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10AA9-3493-425B-95E9-9C51E803943E}" type="slidenum">
              <a:rPr lang="en-GB" smtClean="0"/>
              <a:pPr/>
              <a:t>‹#›</a:t>
            </a:fld>
            <a:endParaRPr lang="en-GB" dirty="0"/>
          </a:p>
        </p:txBody>
      </p:sp>
    </p:spTree>
    <p:extLst>
      <p:ext uri="{BB962C8B-B14F-4D97-AF65-F5344CB8AC3E}">
        <p14:creationId xmlns:p14="http://schemas.microsoft.com/office/powerpoint/2010/main" val="1635394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28E6D-2669-48F2-8731-3D6C56C2DE2B}" type="datetimeFigureOut">
              <a:rPr lang="en-GB" altLang="ja-JP" smtClean="0"/>
              <a:pPr/>
              <a:t>05/12/2019</a:t>
            </a:fld>
            <a:endParaRPr lang="en-GB" dirty="0"/>
          </a:p>
        </p:txBody>
      </p:sp>
      <p:sp>
        <p:nvSpPr>
          <p:cNvPr id="4" name="Slide Image Placeholder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B8177-900E-4186-8690-8A49FA2A8400}" type="slidenum">
              <a:rPr lang="en-GB" smtClean="0"/>
              <a:pPr/>
              <a:t>‹#›</a:t>
            </a:fld>
            <a:endParaRPr lang="en-GB" dirty="0"/>
          </a:p>
        </p:txBody>
      </p:sp>
    </p:spTree>
    <p:extLst>
      <p:ext uri="{BB962C8B-B14F-4D97-AF65-F5344CB8AC3E}">
        <p14:creationId xmlns:p14="http://schemas.microsoft.com/office/powerpoint/2010/main" val="131157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20</a:t>
            </a:fld>
            <a:endParaRPr lang="en-GB" dirty="0"/>
          </a:p>
        </p:txBody>
      </p:sp>
    </p:spTree>
    <p:extLst>
      <p:ext uri="{BB962C8B-B14F-4D97-AF65-F5344CB8AC3E}">
        <p14:creationId xmlns:p14="http://schemas.microsoft.com/office/powerpoint/2010/main" val="2902349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29</a:t>
            </a:fld>
            <a:endParaRPr lang="en-GB" dirty="0"/>
          </a:p>
        </p:txBody>
      </p:sp>
    </p:spTree>
    <p:extLst>
      <p:ext uri="{BB962C8B-B14F-4D97-AF65-F5344CB8AC3E}">
        <p14:creationId xmlns:p14="http://schemas.microsoft.com/office/powerpoint/2010/main" val="2924042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30</a:t>
            </a:fld>
            <a:endParaRPr lang="en-GB" dirty="0"/>
          </a:p>
        </p:txBody>
      </p:sp>
    </p:spTree>
    <p:extLst>
      <p:ext uri="{BB962C8B-B14F-4D97-AF65-F5344CB8AC3E}">
        <p14:creationId xmlns:p14="http://schemas.microsoft.com/office/powerpoint/2010/main" val="450470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31</a:t>
            </a:fld>
            <a:endParaRPr lang="en-GB" dirty="0"/>
          </a:p>
        </p:txBody>
      </p:sp>
    </p:spTree>
    <p:extLst>
      <p:ext uri="{BB962C8B-B14F-4D97-AF65-F5344CB8AC3E}">
        <p14:creationId xmlns:p14="http://schemas.microsoft.com/office/powerpoint/2010/main" val="2459748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32</a:t>
            </a:fld>
            <a:endParaRPr lang="en-GB" dirty="0"/>
          </a:p>
        </p:txBody>
      </p:sp>
    </p:spTree>
    <p:extLst>
      <p:ext uri="{BB962C8B-B14F-4D97-AF65-F5344CB8AC3E}">
        <p14:creationId xmlns:p14="http://schemas.microsoft.com/office/powerpoint/2010/main" val="1373627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33</a:t>
            </a:fld>
            <a:endParaRPr lang="en-GB" dirty="0"/>
          </a:p>
        </p:txBody>
      </p:sp>
    </p:spTree>
    <p:extLst>
      <p:ext uri="{BB962C8B-B14F-4D97-AF65-F5344CB8AC3E}">
        <p14:creationId xmlns:p14="http://schemas.microsoft.com/office/powerpoint/2010/main" val="2100685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34</a:t>
            </a:fld>
            <a:endParaRPr lang="en-GB" dirty="0"/>
          </a:p>
        </p:txBody>
      </p:sp>
    </p:spTree>
    <p:extLst>
      <p:ext uri="{BB962C8B-B14F-4D97-AF65-F5344CB8AC3E}">
        <p14:creationId xmlns:p14="http://schemas.microsoft.com/office/powerpoint/2010/main" val="340639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35</a:t>
            </a:fld>
            <a:endParaRPr lang="en-GB" dirty="0"/>
          </a:p>
        </p:txBody>
      </p:sp>
    </p:spTree>
    <p:extLst>
      <p:ext uri="{BB962C8B-B14F-4D97-AF65-F5344CB8AC3E}">
        <p14:creationId xmlns:p14="http://schemas.microsoft.com/office/powerpoint/2010/main" val="4048731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36</a:t>
            </a:fld>
            <a:endParaRPr lang="en-GB" dirty="0"/>
          </a:p>
        </p:txBody>
      </p:sp>
    </p:spTree>
    <p:extLst>
      <p:ext uri="{BB962C8B-B14F-4D97-AF65-F5344CB8AC3E}">
        <p14:creationId xmlns:p14="http://schemas.microsoft.com/office/powerpoint/2010/main" val="3025639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37</a:t>
            </a:fld>
            <a:endParaRPr lang="en-GB" dirty="0"/>
          </a:p>
        </p:txBody>
      </p:sp>
    </p:spTree>
    <p:extLst>
      <p:ext uri="{BB962C8B-B14F-4D97-AF65-F5344CB8AC3E}">
        <p14:creationId xmlns:p14="http://schemas.microsoft.com/office/powerpoint/2010/main" val="2812827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38</a:t>
            </a:fld>
            <a:endParaRPr lang="en-GB" dirty="0"/>
          </a:p>
        </p:txBody>
      </p:sp>
    </p:spTree>
    <p:extLst>
      <p:ext uri="{BB962C8B-B14F-4D97-AF65-F5344CB8AC3E}">
        <p14:creationId xmlns:p14="http://schemas.microsoft.com/office/powerpoint/2010/main" val="1528040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21</a:t>
            </a:fld>
            <a:endParaRPr lang="en-GB" dirty="0"/>
          </a:p>
        </p:txBody>
      </p:sp>
    </p:spTree>
    <p:extLst>
      <p:ext uri="{BB962C8B-B14F-4D97-AF65-F5344CB8AC3E}">
        <p14:creationId xmlns:p14="http://schemas.microsoft.com/office/powerpoint/2010/main" val="303439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39</a:t>
            </a:fld>
            <a:endParaRPr lang="en-GB" dirty="0"/>
          </a:p>
        </p:txBody>
      </p:sp>
    </p:spTree>
    <p:extLst>
      <p:ext uri="{BB962C8B-B14F-4D97-AF65-F5344CB8AC3E}">
        <p14:creationId xmlns:p14="http://schemas.microsoft.com/office/powerpoint/2010/main" val="4134859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40</a:t>
            </a:fld>
            <a:endParaRPr lang="en-GB" dirty="0"/>
          </a:p>
        </p:txBody>
      </p:sp>
    </p:spTree>
    <p:extLst>
      <p:ext uri="{BB962C8B-B14F-4D97-AF65-F5344CB8AC3E}">
        <p14:creationId xmlns:p14="http://schemas.microsoft.com/office/powerpoint/2010/main" val="3894087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41</a:t>
            </a:fld>
            <a:endParaRPr lang="en-GB" dirty="0"/>
          </a:p>
        </p:txBody>
      </p:sp>
    </p:spTree>
    <p:extLst>
      <p:ext uri="{BB962C8B-B14F-4D97-AF65-F5344CB8AC3E}">
        <p14:creationId xmlns:p14="http://schemas.microsoft.com/office/powerpoint/2010/main" val="3501607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42</a:t>
            </a:fld>
            <a:endParaRPr lang="en-GB" dirty="0"/>
          </a:p>
        </p:txBody>
      </p:sp>
    </p:spTree>
    <p:extLst>
      <p:ext uri="{BB962C8B-B14F-4D97-AF65-F5344CB8AC3E}">
        <p14:creationId xmlns:p14="http://schemas.microsoft.com/office/powerpoint/2010/main" val="3837178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43</a:t>
            </a:fld>
            <a:endParaRPr lang="en-GB" dirty="0"/>
          </a:p>
        </p:txBody>
      </p:sp>
    </p:spTree>
    <p:extLst>
      <p:ext uri="{BB962C8B-B14F-4D97-AF65-F5344CB8AC3E}">
        <p14:creationId xmlns:p14="http://schemas.microsoft.com/office/powerpoint/2010/main" val="3133541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44</a:t>
            </a:fld>
            <a:endParaRPr lang="en-GB" dirty="0"/>
          </a:p>
        </p:txBody>
      </p:sp>
    </p:spTree>
    <p:extLst>
      <p:ext uri="{BB962C8B-B14F-4D97-AF65-F5344CB8AC3E}">
        <p14:creationId xmlns:p14="http://schemas.microsoft.com/office/powerpoint/2010/main" val="2780251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45</a:t>
            </a:fld>
            <a:endParaRPr lang="en-GB" dirty="0"/>
          </a:p>
        </p:txBody>
      </p:sp>
    </p:spTree>
    <p:extLst>
      <p:ext uri="{BB962C8B-B14F-4D97-AF65-F5344CB8AC3E}">
        <p14:creationId xmlns:p14="http://schemas.microsoft.com/office/powerpoint/2010/main" val="1654198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46</a:t>
            </a:fld>
            <a:endParaRPr lang="en-GB" dirty="0"/>
          </a:p>
        </p:txBody>
      </p:sp>
    </p:spTree>
    <p:extLst>
      <p:ext uri="{BB962C8B-B14F-4D97-AF65-F5344CB8AC3E}">
        <p14:creationId xmlns:p14="http://schemas.microsoft.com/office/powerpoint/2010/main" val="736174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22</a:t>
            </a:fld>
            <a:endParaRPr lang="en-GB" dirty="0"/>
          </a:p>
        </p:txBody>
      </p:sp>
    </p:spTree>
    <p:extLst>
      <p:ext uri="{BB962C8B-B14F-4D97-AF65-F5344CB8AC3E}">
        <p14:creationId xmlns:p14="http://schemas.microsoft.com/office/powerpoint/2010/main" val="1395209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23</a:t>
            </a:fld>
            <a:endParaRPr lang="en-GB" dirty="0"/>
          </a:p>
        </p:txBody>
      </p:sp>
    </p:spTree>
    <p:extLst>
      <p:ext uri="{BB962C8B-B14F-4D97-AF65-F5344CB8AC3E}">
        <p14:creationId xmlns:p14="http://schemas.microsoft.com/office/powerpoint/2010/main" val="888332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24</a:t>
            </a:fld>
            <a:endParaRPr lang="en-GB" dirty="0"/>
          </a:p>
        </p:txBody>
      </p:sp>
    </p:spTree>
    <p:extLst>
      <p:ext uri="{BB962C8B-B14F-4D97-AF65-F5344CB8AC3E}">
        <p14:creationId xmlns:p14="http://schemas.microsoft.com/office/powerpoint/2010/main" val="3103668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25</a:t>
            </a:fld>
            <a:endParaRPr lang="en-GB" dirty="0"/>
          </a:p>
        </p:txBody>
      </p:sp>
    </p:spTree>
    <p:extLst>
      <p:ext uri="{BB962C8B-B14F-4D97-AF65-F5344CB8AC3E}">
        <p14:creationId xmlns:p14="http://schemas.microsoft.com/office/powerpoint/2010/main" val="3980082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26</a:t>
            </a:fld>
            <a:endParaRPr lang="en-GB" dirty="0"/>
          </a:p>
        </p:txBody>
      </p:sp>
    </p:spTree>
    <p:extLst>
      <p:ext uri="{BB962C8B-B14F-4D97-AF65-F5344CB8AC3E}">
        <p14:creationId xmlns:p14="http://schemas.microsoft.com/office/powerpoint/2010/main" val="2288452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27</a:t>
            </a:fld>
            <a:endParaRPr lang="en-GB" dirty="0"/>
          </a:p>
        </p:txBody>
      </p:sp>
    </p:spTree>
    <p:extLst>
      <p:ext uri="{BB962C8B-B14F-4D97-AF65-F5344CB8AC3E}">
        <p14:creationId xmlns:p14="http://schemas.microsoft.com/office/powerpoint/2010/main" val="3438371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 once connect changed to Status </a:t>
            </a:r>
          </a:p>
        </p:txBody>
      </p:sp>
      <p:sp>
        <p:nvSpPr>
          <p:cNvPr id="4" name="Slide Number Placeholder 3"/>
          <p:cNvSpPr>
            <a:spLocks noGrp="1"/>
          </p:cNvSpPr>
          <p:nvPr>
            <p:ph type="sldNum" sz="quarter" idx="5"/>
          </p:nvPr>
        </p:nvSpPr>
        <p:spPr/>
        <p:txBody>
          <a:bodyPr/>
          <a:lstStyle/>
          <a:p>
            <a:fld id="{3CAB8177-900E-4186-8690-8A49FA2A8400}" type="slidenum">
              <a:rPr lang="en-GB" smtClean="0"/>
              <a:pPr/>
              <a:t>28</a:t>
            </a:fld>
            <a:endParaRPr lang="en-GB" dirty="0"/>
          </a:p>
        </p:txBody>
      </p:sp>
    </p:spTree>
    <p:extLst>
      <p:ext uri="{BB962C8B-B14F-4D97-AF65-F5344CB8AC3E}">
        <p14:creationId xmlns:p14="http://schemas.microsoft.com/office/powerpoint/2010/main" val="262427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_2">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057275" y="1578377"/>
            <a:ext cx="7859713" cy="4301918"/>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31554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7" name="Line 5"/>
          <p:cNvSpPr>
            <a:spLocks noChangeShapeType="1"/>
          </p:cNvSpPr>
          <p:nvPr/>
        </p:nvSpPr>
        <p:spPr bwMode="auto">
          <a:xfrm>
            <a:off x="5488543" y="2862078"/>
            <a:ext cx="1587" cy="900113"/>
          </a:xfrm>
          <a:prstGeom prst="line">
            <a:avLst/>
          </a:prstGeom>
          <a:noFill/>
          <a:ln w="9525">
            <a:solidFill>
              <a:srgbClr val="FFFFFF"/>
            </a:solidFill>
            <a:round/>
            <a:headEnd/>
            <a:tailEnd/>
          </a:ln>
          <a:effectLst/>
          <a:extLst>
            <a:ext uri="{909E8E84-426E-40dd-AFC4-6F175D3DCCD1}">
              <a14:hiddenFill xmlns:a14="http://schemas.microsoft.com/office/drawing/2010/main" xmlns="" xmlns:mv="urn:schemas-microsoft-com:mac:vml" xmlns:mc="http://schemas.openxmlformats.org/markup-compatibility/2006">
                <a:noFill/>
              </a14:hiddenFill>
            </a:ext>
            <a:ext uri="{AF507438-7753-43e0-B8FC-AC1667EBCBE1}">
              <a14:hiddenEffects xmlns:a14="http://schemas.microsoft.com/office/drawing/2010/main" xmlns="" xmlns:mv="urn:schemas-microsoft-com:mac:vml" xmlns:mc="http://schemas.openxmlformats.org/markup-compatibility/2006">
                <a:effectLst>
                  <a:outerShdw blurRad="63500" dist="38099" dir="2700000" algn="ctr" rotWithShape="0">
                    <a:srgbClr val="000000">
                      <a:alpha val="74998"/>
                    </a:srgbClr>
                  </a:outerShdw>
                </a:effectLst>
              </a14:hiddenEffects>
            </a:ext>
          </a:extLst>
        </p:spPr>
        <p:txBody>
          <a:bodyPr/>
          <a:lstStyle/>
          <a:p>
            <a:pPr defTabSz="503972" fontAlgn="auto">
              <a:spcBef>
                <a:spcPts val="0"/>
              </a:spcBef>
              <a:spcAft>
                <a:spcPts val="0"/>
              </a:spcAft>
              <a:defRPr/>
            </a:pPr>
            <a:endParaRPr lang="en-US" dirty="0">
              <a:latin typeface="+mn-lt"/>
              <a:ea typeface="+mn-ea"/>
            </a:endParaRPr>
          </a:p>
        </p:txBody>
      </p:sp>
      <p:sp>
        <p:nvSpPr>
          <p:cNvPr id="2" name="Title 1"/>
          <p:cNvSpPr>
            <a:spLocks noGrp="1"/>
          </p:cNvSpPr>
          <p:nvPr>
            <p:ph type="ctrTitle"/>
          </p:nvPr>
        </p:nvSpPr>
        <p:spPr>
          <a:xfrm>
            <a:off x="2137496" y="2893418"/>
            <a:ext cx="3199847" cy="868773"/>
          </a:xfrm>
        </p:spPr>
        <p:txBody>
          <a:bodyPr>
            <a:normAutofit/>
          </a:bodyPr>
          <a:lstStyle>
            <a:lvl1pPr>
              <a:defRPr sz="4700">
                <a:solidFill>
                  <a:schemeClr val="bg1"/>
                </a:solidFill>
              </a:defRPr>
            </a:lvl1pPr>
          </a:lstStyle>
          <a:p>
            <a:r>
              <a:rPr lang="en-GB" dirty="0"/>
              <a:t>Click to edit Master title style</a:t>
            </a:r>
          </a:p>
        </p:txBody>
      </p:sp>
      <p:sp>
        <p:nvSpPr>
          <p:cNvPr id="6" name="Text Placeholder 5"/>
          <p:cNvSpPr>
            <a:spLocks noGrp="1"/>
          </p:cNvSpPr>
          <p:nvPr>
            <p:ph type="body" sz="quarter" idx="10" hasCustomPrompt="1"/>
          </p:nvPr>
        </p:nvSpPr>
        <p:spPr>
          <a:xfrm>
            <a:off x="5813969" y="3041823"/>
            <a:ext cx="3195025" cy="831850"/>
          </a:xfrm>
        </p:spPr>
        <p:txBody>
          <a:bodyPr/>
          <a:lstStyle>
            <a:lvl1pPr>
              <a:defRPr sz="3600" baseline="0">
                <a:solidFill>
                  <a:srgbClr val="FFFFFF"/>
                </a:solidFill>
              </a:defRPr>
            </a:lvl1pPr>
          </a:lstStyle>
          <a:p>
            <a:r>
              <a:rPr lang="en-GB" dirty="0"/>
              <a:t>Click to add subtitle</a:t>
            </a:r>
          </a:p>
        </p:txBody>
      </p:sp>
      <p:sp>
        <p:nvSpPr>
          <p:cNvPr id="11" name="Picture Placeholder 4"/>
          <p:cNvSpPr>
            <a:spLocks noGrp="1"/>
          </p:cNvSpPr>
          <p:nvPr>
            <p:ph type="pic" sz="quarter" idx="11"/>
          </p:nvPr>
        </p:nvSpPr>
        <p:spPr>
          <a:xfrm>
            <a:off x="676454" y="2778434"/>
            <a:ext cx="1081088" cy="1080121"/>
          </a:xfrm>
        </p:spPr>
        <p:txBody>
          <a:bodyPr rtlCol="0">
            <a:normAutofit/>
          </a:bodyPr>
          <a:lstStyle>
            <a:lvl1pPr algn="ctr">
              <a:defRPr sz="1200">
                <a:solidFill>
                  <a:srgbClr val="FFFFFF"/>
                </a:solidFill>
              </a:defRPr>
            </a:lvl1pPr>
          </a:lstStyle>
          <a:p>
            <a:pPr lvl="0"/>
            <a:r>
              <a:rPr lang="en-GB" noProof="0" dirty="0"/>
              <a:t>Drag picture to placeholder or click icon to add</a:t>
            </a:r>
            <a:endParaRPr lang="en-US" noProof="0" dirty="0"/>
          </a:p>
        </p:txBody>
      </p:sp>
      <p:sp>
        <p:nvSpPr>
          <p:cNvPr id="9" name="Donut 8"/>
          <p:cNvSpPr/>
          <p:nvPr userDrawn="1"/>
        </p:nvSpPr>
        <p:spPr>
          <a:xfrm>
            <a:off x="441129" y="2592474"/>
            <a:ext cx="1484713" cy="1484713"/>
          </a:xfrm>
          <a:prstGeom prst="donut">
            <a:avLst>
              <a:gd name="adj" fmla="val 5192"/>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39094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age">
    <p:spTree>
      <p:nvGrpSpPr>
        <p:cNvPr id="1" name=""/>
        <p:cNvGrpSpPr/>
        <p:nvPr/>
      </p:nvGrpSpPr>
      <p:grpSpPr>
        <a:xfrm>
          <a:off x="0" y="0"/>
          <a:ext cx="0" cy="0"/>
          <a:chOff x="0" y="0"/>
          <a:chExt cx="0" cy="0"/>
        </a:xfrm>
      </p:grpSpPr>
      <p:sp>
        <p:nvSpPr>
          <p:cNvPr id="2" name="Title 1"/>
          <p:cNvSpPr>
            <a:spLocks noGrp="1"/>
          </p:cNvSpPr>
          <p:nvPr>
            <p:ph type="ctrTitle"/>
          </p:nvPr>
        </p:nvSpPr>
        <p:spPr>
          <a:xfrm>
            <a:off x="653425" y="1587405"/>
            <a:ext cx="6290846" cy="868773"/>
          </a:xfrm>
        </p:spPr>
        <p:txBody>
          <a:bodyPr>
            <a:normAutofit/>
          </a:bodyPr>
          <a:lstStyle>
            <a:lvl1pPr>
              <a:defRPr sz="4700" baseline="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715001" y="2739309"/>
            <a:ext cx="4647440" cy="2984518"/>
          </a:xfrm>
        </p:spPr>
        <p:txBody>
          <a:bodyPr/>
          <a:lstStyle>
            <a:lvl1pPr marL="0" indent="0" algn="l">
              <a:buNone/>
              <a:defRPr sz="2800">
                <a:solidFill>
                  <a:schemeClr val="bg1">
                    <a:lumMod val="85000"/>
                  </a:schemeClr>
                </a:solidFill>
                <a:latin typeface="+mn-lt"/>
                <a:cs typeface="Aria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endParaRPr lang="en-GB" dirty="0"/>
          </a:p>
        </p:txBody>
      </p:sp>
    </p:spTree>
    <p:extLst>
      <p:ext uri="{BB962C8B-B14F-4D97-AF65-F5344CB8AC3E}">
        <p14:creationId xmlns:p14="http://schemas.microsoft.com/office/powerpoint/2010/main" val="3794429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p:cNvSpPr>
            <a:spLocks noGrp="1"/>
          </p:cNvSpPr>
          <p:nvPr>
            <p:ph type="title"/>
          </p:nvPr>
        </p:nvSpPr>
        <p:spPr>
          <a:xfrm>
            <a:off x="715002" y="1533525"/>
            <a:ext cx="4647440" cy="1755775"/>
          </a:xfrm>
          <a:prstGeom prst="rect">
            <a:avLst/>
          </a:prstGeom>
        </p:spPr>
        <p:txBody>
          <a:bodyPr vert="horz"/>
          <a:lstStyle>
            <a:lvl1pPr algn="l">
              <a:defRPr sz="5400">
                <a:solidFill>
                  <a:schemeClr val="bg1"/>
                </a:solidFill>
                <a:latin typeface="Arial"/>
                <a:cs typeface="Arial"/>
              </a:defRPr>
            </a:lvl1pPr>
          </a:lstStyle>
          <a:p>
            <a:r>
              <a:rPr lang="en-AU" altLang="ja-JP" dirty="0"/>
              <a:t>Click to edit Master title style</a:t>
            </a:r>
            <a:endParaRPr lang="ja-JP" altLang="en-US" dirty="0"/>
          </a:p>
        </p:txBody>
      </p:sp>
      <p:sp>
        <p:nvSpPr>
          <p:cNvPr id="10" name="Subtitle 2"/>
          <p:cNvSpPr>
            <a:spLocks noGrp="1"/>
          </p:cNvSpPr>
          <p:nvPr>
            <p:ph type="subTitle" idx="1"/>
          </p:nvPr>
        </p:nvSpPr>
        <p:spPr>
          <a:xfrm>
            <a:off x="715001" y="3771900"/>
            <a:ext cx="4647440" cy="2984518"/>
          </a:xfrm>
          <a:prstGeom prst="rect">
            <a:avLst/>
          </a:prstGeom>
        </p:spPr>
        <p:txBody>
          <a:bodyPr/>
          <a:lstStyle>
            <a:lvl1pPr marL="0" indent="0" algn="l">
              <a:buNone/>
              <a:defRPr sz="2800">
                <a:solidFill>
                  <a:schemeClr val="bg1">
                    <a:lumMod val="85000"/>
                  </a:schemeClr>
                </a:solidFill>
                <a:latin typeface="Arial"/>
                <a:cs typeface="Aria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57490" y="1578377"/>
            <a:ext cx="7054215" cy="393904"/>
          </a:xfrm>
          <a:prstGeom prst="rect">
            <a:avLst/>
          </a:prstGeom>
        </p:spPr>
        <p:txBody>
          <a:bodyPr/>
          <a:lstStyle>
            <a:lvl1pPr marL="0" indent="0" algn="l">
              <a:buNone/>
              <a:defRPr sz="2000">
                <a:solidFill>
                  <a:srgbClr val="EF7D00"/>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1"/>
          </p:nvPr>
        </p:nvSpPr>
        <p:spPr>
          <a:xfrm>
            <a:off x="1057275" y="2063795"/>
            <a:ext cx="7916863" cy="373209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664461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box Subhead Content">
    <p:spTree>
      <p:nvGrpSpPr>
        <p:cNvPr id="1" name=""/>
        <p:cNvGrpSpPr/>
        <p:nvPr/>
      </p:nvGrpSpPr>
      <p:grpSpPr>
        <a:xfrm>
          <a:off x="0" y="0"/>
          <a:ext cx="0" cy="0"/>
          <a:chOff x="0" y="0"/>
          <a:chExt cx="0" cy="0"/>
        </a:xfrm>
      </p:grpSpPr>
      <p:sp>
        <p:nvSpPr>
          <p:cNvPr id="8" name="Rounded Rectangle 7"/>
          <p:cNvSpPr/>
          <p:nvPr/>
        </p:nvSpPr>
        <p:spPr>
          <a:xfrm>
            <a:off x="876300" y="1619250"/>
            <a:ext cx="4203700" cy="1187450"/>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3" name="Subtitle 2"/>
          <p:cNvSpPr>
            <a:spLocks noGrp="1"/>
          </p:cNvSpPr>
          <p:nvPr>
            <p:ph type="subTitle" idx="1"/>
          </p:nvPr>
        </p:nvSpPr>
        <p:spPr>
          <a:xfrm>
            <a:off x="2232000" y="1708150"/>
            <a:ext cx="2649489" cy="992188"/>
          </a:xfrm>
          <a:prstGeom prst="rect">
            <a:avLst/>
          </a:prstGeom>
        </p:spPr>
        <p:txBody>
          <a:bodyPr/>
          <a:lstStyle>
            <a:lvl1pPr marL="0" indent="0" algn="l">
              <a:buNone/>
              <a:defRPr sz="2000">
                <a:solidFill>
                  <a:srgbClr val="56575F"/>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1"/>
          </p:nvPr>
        </p:nvSpPr>
        <p:spPr>
          <a:xfrm>
            <a:off x="1114039" y="1708150"/>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6" name="Text Placeholder 5"/>
          <p:cNvSpPr>
            <a:spLocks noGrp="1"/>
          </p:cNvSpPr>
          <p:nvPr>
            <p:ph type="body" sz="quarter" idx="12"/>
          </p:nvPr>
        </p:nvSpPr>
        <p:spPr>
          <a:xfrm>
            <a:off x="1057275" y="2996418"/>
            <a:ext cx="7870825" cy="287946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250195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Icon Subhead Conten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57275" y="1244600"/>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4" name="Text Placeholder 3"/>
          <p:cNvSpPr>
            <a:spLocks noGrp="1"/>
          </p:cNvSpPr>
          <p:nvPr>
            <p:ph type="body" sz="quarter" idx="12"/>
          </p:nvPr>
        </p:nvSpPr>
        <p:spPr>
          <a:xfrm>
            <a:off x="1057275" y="2632075"/>
            <a:ext cx="6864350" cy="365125"/>
          </a:xfrm>
          <a:prstGeom prst="rect">
            <a:avLst/>
          </a:prstGeom>
        </p:spPr>
        <p:txBody>
          <a:bodyPr vert="horz"/>
          <a:lstStyle>
            <a:lvl1pPr marL="0" indent="0">
              <a:buNone/>
              <a:defRPr sz="2000">
                <a:solidFill>
                  <a:srgbClr val="EF7D00"/>
                </a:solidFill>
              </a:defRPr>
            </a:lvl1pPr>
            <a:lvl2pPr marL="503972" indent="0">
              <a:buNone/>
              <a:defRPr sz="1800">
                <a:solidFill>
                  <a:srgbClr val="C6093B"/>
                </a:solidFill>
              </a:defRPr>
            </a:lvl2pPr>
            <a:lvl3pPr marL="1007943" indent="0">
              <a:buNone/>
              <a:defRPr sz="1800">
                <a:solidFill>
                  <a:srgbClr val="C6093B"/>
                </a:solidFill>
              </a:defRPr>
            </a:lvl3pPr>
            <a:lvl4pPr marL="1511914" indent="0">
              <a:buNone/>
              <a:defRPr sz="1800">
                <a:solidFill>
                  <a:srgbClr val="C6093B"/>
                </a:solidFill>
              </a:defRPr>
            </a:lvl4pPr>
            <a:lvl5pPr marL="2015886" indent="0">
              <a:buNone/>
              <a:defRPr sz="1800">
                <a:solidFill>
                  <a:srgbClr val="C6093B"/>
                </a:solidFill>
              </a:defRPr>
            </a:lvl5pPr>
          </a:lstStyle>
          <a:p>
            <a:pPr lvl="0"/>
            <a:r>
              <a:rPr lang="en-US" dirty="0"/>
              <a:t>Click to edit Master text styles</a:t>
            </a:r>
          </a:p>
        </p:txBody>
      </p:sp>
      <p:sp>
        <p:nvSpPr>
          <p:cNvPr id="5" name="Text Placeholder 4"/>
          <p:cNvSpPr>
            <a:spLocks noGrp="1"/>
          </p:cNvSpPr>
          <p:nvPr>
            <p:ph type="body" sz="quarter" idx="13"/>
          </p:nvPr>
        </p:nvSpPr>
        <p:spPr>
          <a:xfrm>
            <a:off x="1057275" y="3005344"/>
            <a:ext cx="7870825" cy="2776478"/>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413223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d subjects">
    <p:spTree>
      <p:nvGrpSpPr>
        <p:cNvPr id="1" name=""/>
        <p:cNvGrpSpPr/>
        <p:nvPr/>
      </p:nvGrpSpPr>
      <p:grpSpPr>
        <a:xfrm>
          <a:off x="0" y="0"/>
          <a:ext cx="0" cy="0"/>
          <a:chOff x="0" y="0"/>
          <a:chExt cx="0" cy="0"/>
        </a:xfrm>
      </p:grpSpPr>
      <p:sp>
        <p:nvSpPr>
          <p:cNvPr id="11" name="Rounded Rectangle 10"/>
          <p:cNvSpPr/>
          <p:nvPr/>
        </p:nvSpPr>
        <p:spPr>
          <a:xfrm>
            <a:off x="5080000" y="1511300"/>
            <a:ext cx="3640138"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2" name="Rounded Rectangle 11"/>
          <p:cNvSpPr/>
          <p:nvPr/>
        </p:nvSpPr>
        <p:spPr>
          <a:xfrm>
            <a:off x="5080000" y="3738563"/>
            <a:ext cx="3640137"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6" name="Rounded Rectangle 15"/>
          <p:cNvSpPr/>
          <p:nvPr/>
        </p:nvSpPr>
        <p:spPr>
          <a:xfrm>
            <a:off x="1162050" y="1511300"/>
            <a:ext cx="3640138"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7" name="Rounded Rectangle 16"/>
          <p:cNvSpPr/>
          <p:nvPr/>
        </p:nvSpPr>
        <p:spPr>
          <a:xfrm>
            <a:off x="1163638" y="3738563"/>
            <a:ext cx="3638550"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3" name="Subtitle 2"/>
          <p:cNvSpPr>
            <a:spLocks noGrp="1"/>
          </p:cNvSpPr>
          <p:nvPr>
            <p:ph type="subTitle" idx="1"/>
          </p:nvPr>
        </p:nvSpPr>
        <p:spPr>
          <a:xfrm>
            <a:off x="2451427" y="1709799"/>
            <a:ext cx="2106505" cy="1722718"/>
          </a:xfrm>
          <a:prstGeom prst="rect">
            <a:avLst/>
          </a:prstGeom>
        </p:spPr>
        <p:txBody>
          <a:bodyPr/>
          <a:lstStyle>
            <a:lvl1pPr marL="0" indent="0" algn="l">
              <a:buNone/>
              <a:defRPr sz="1800">
                <a:solidFill>
                  <a:srgbClr val="56575F"/>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1"/>
          </p:nvPr>
        </p:nvSpPr>
        <p:spPr>
          <a:xfrm>
            <a:off x="1338549" y="1699206"/>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3" name="Picture Placeholder 6"/>
          <p:cNvSpPr>
            <a:spLocks noGrp="1"/>
          </p:cNvSpPr>
          <p:nvPr>
            <p:ph type="pic" sz="quarter" idx="12"/>
          </p:nvPr>
        </p:nvSpPr>
        <p:spPr>
          <a:xfrm>
            <a:off x="1338549" y="3944783"/>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4" name="Picture Placeholder 6"/>
          <p:cNvSpPr>
            <a:spLocks noGrp="1"/>
          </p:cNvSpPr>
          <p:nvPr>
            <p:ph type="pic" sz="quarter" idx="13"/>
          </p:nvPr>
        </p:nvSpPr>
        <p:spPr>
          <a:xfrm>
            <a:off x="5339152" y="1709799"/>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5" name="Picture Placeholder 6"/>
          <p:cNvSpPr>
            <a:spLocks noGrp="1"/>
          </p:cNvSpPr>
          <p:nvPr>
            <p:ph type="pic" sz="quarter" idx="14"/>
          </p:nvPr>
        </p:nvSpPr>
        <p:spPr>
          <a:xfrm>
            <a:off x="5294432" y="3945045"/>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6" name="Text Placeholder 5"/>
          <p:cNvSpPr>
            <a:spLocks noGrp="1"/>
          </p:cNvSpPr>
          <p:nvPr>
            <p:ph type="body" sz="quarter" idx="15"/>
          </p:nvPr>
        </p:nvSpPr>
        <p:spPr>
          <a:xfrm>
            <a:off x="2451426" y="3945045"/>
            <a:ext cx="2106505" cy="1710167"/>
          </a:xfrm>
          <a:prstGeom prst="rect">
            <a:avLst/>
          </a:prstGeom>
        </p:spPr>
        <p:txBody>
          <a:bodyPr vert="horz"/>
          <a:lstStyle>
            <a:lvl1pPr marL="0" indent="0">
              <a:buNone/>
              <a:defRPr sz="1800">
                <a:solidFill>
                  <a:srgbClr val="56575F"/>
                </a:solidFill>
              </a:defRPr>
            </a:lvl1pPr>
          </a:lstStyle>
          <a:p>
            <a:pPr lvl="0"/>
            <a:r>
              <a:rPr lang="en-US" dirty="0"/>
              <a:t>Click to edit Master text styles</a:t>
            </a:r>
          </a:p>
        </p:txBody>
      </p:sp>
      <p:sp>
        <p:nvSpPr>
          <p:cNvPr id="18" name="Text Placeholder 17"/>
          <p:cNvSpPr>
            <a:spLocks noGrp="1"/>
          </p:cNvSpPr>
          <p:nvPr>
            <p:ph type="body" sz="quarter" idx="16"/>
          </p:nvPr>
        </p:nvSpPr>
        <p:spPr>
          <a:xfrm>
            <a:off x="6382903" y="1708607"/>
            <a:ext cx="2113983" cy="1723909"/>
          </a:xfrm>
          <a:prstGeom prst="rect">
            <a:avLst/>
          </a:prstGeom>
        </p:spPr>
        <p:txBody>
          <a:bodyPr vert="horz"/>
          <a:lstStyle>
            <a:lvl1pPr marL="0" indent="0">
              <a:buNone/>
              <a:defRPr sz="1800">
                <a:solidFill>
                  <a:srgbClr val="56575F"/>
                </a:solidFill>
              </a:defRPr>
            </a:lvl1pPr>
            <a:lvl2pPr>
              <a:defRPr sz="1800"/>
            </a:lvl2pPr>
            <a:lvl3pPr>
              <a:defRPr sz="1800"/>
            </a:lvl3pPr>
            <a:lvl4pPr>
              <a:defRPr sz="1800"/>
            </a:lvl4pPr>
            <a:lvl5pPr>
              <a:defRPr sz="1800"/>
            </a:lvl5pPr>
          </a:lstStyle>
          <a:p>
            <a:pPr lvl="0"/>
            <a:r>
              <a:rPr lang="en-US" dirty="0"/>
              <a:t>Click to edit Master text styles</a:t>
            </a:r>
          </a:p>
        </p:txBody>
      </p:sp>
      <p:sp>
        <p:nvSpPr>
          <p:cNvPr id="20" name="Text Placeholder 19"/>
          <p:cNvSpPr>
            <a:spLocks noGrp="1"/>
          </p:cNvSpPr>
          <p:nvPr>
            <p:ph type="body" sz="quarter" idx="17"/>
          </p:nvPr>
        </p:nvSpPr>
        <p:spPr>
          <a:xfrm>
            <a:off x="6382903" y="3944782"/>
            <a:ext cx="2113983" cy="1710429"/>
          </a:xfrm>
          <a:prstGeom prst="rect">
            <a:avLst/>
          </a:prstGeom>
        </p:spPr>
        <p:txBody>
          <a:bodyPr vert="horz"/>
          <a:lstStyle>
            <a:lvl1pPr marL="0" indent="0">
              <a:buNone/>
              <a:defRPr sz="1800">
                <a:solidFill>
                  <a:srgbClr val="56575F"/>
                </a:solidFill>
              </a:defRPr>
            </a:lvl1pPr>
          </a:lstStyle>
          <a:p>
            <a:pPr lvl="0"/>
            <a:r>
              <a:rPr lang="en-US" dirty="0"/>
              <a:t>Click to edit Master text styles</a:t>
            </a:r>
          </a:p>
        </p:txBody>
      </p:sp>
      <p:sp>
        <p:nvSpPr>
          <p:cNvPr id="21"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256822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5838092" y="1584325"/>
            <a:ext cx="3691671" cy="4147724"/>
          </a:xfrm>
          <a:prstGeom prst="rect">
            <a:avLst/>
          </a:prstGeom>
        </p:spPr>
        <p:txBody>
          <a:bodyPr vert="horz"/>
          <a:lstStyle>
            <a:lvl1pPr marL="0" indent="0">
              <a:buNone/>
              <a:defRPr sz="1500">
                <a:solidFill>
                  <a:srgbClr val="EF7D00"/>
                </a:solidFill>
              </a:defRPr>
            </a:lvl1pPr>
          </a:lstStyle>
          <a:p>
            <a:pPr lvl="0"/>
            <a:r>
              <a:rPr lang="en-US" noProof="0" dirty="0"/>
              <a:t>Click icon to add picture</a:t>
            </a:r>
          </a:p>
        </p:txBody>
      </p:sp>
      <p:sp>
        <p:nvSpPr>
          <p:cNvPr id="4" name="Text Placeholder 3"/>
          <p:cNvSpPr>
            <a:spLocks noGrp="1"/>
          </p:cNvSpPr>
          <p:nvPr>
            <p:ph type="body" sz="quarter" idx="13"/>
          </p:nvPr>
        </p:nvSpPr>
        <p:spPr>
          <a:xfrm>
            <a:off x="503238" y="1584325"/>
            <a:ext cx="5138737" cy="414772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99288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6"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
        <p:nvSpPr>
          <p:cNvPr id="9" name="Table Placeholder 8"/>
          <p:cNvSpPr>
            <a:spLocks noGrp="1"/>
          </p:cNvSpPr>
          <p:nvPr>
            <p:ph type="tbl" sz="quarter" idx="10" hasCustomPrompt="1"/>
          </p:nvPr>
        </p:nvSpPr>
        <p:spPr>
          <a:xfrm>
            <a:off x="457200" y="1541463"/>
            <a:ext cx="9264650" cy="4157662"/>
          </a:xfrm>
          <a:prstGeom prst="rect">
            <a:avLst/>
          </a:prstGeom>
        </p:spPr>
        <p:txBody>
          <a:bodyPr vert="horz"/>
          <a:lstStyle>
            <a:lvl1pPr>
              <a:buNone/>
              <a:defRPr sz="2000" baseline="0">
                <a:solidFill>
                  <a:srgbClr val="EF7D00"/>
                </a:solidFill>
                <a:latin typeface="+mn-lt"/>
              </a:defRPr>
            </a:lvl1pPr>
          </a:lstStyle>
          <a:p>
            <a:r>
              <a:rPr lang="en-AU" altLang="ja-JP" dirty="0"/>
              <a:t>Click icon to insert table</a:t>
            </a:r>
            <a:endParaRPr lang="ja-JP" altLang="en-US" dirty="0"/>
          </a:p>
        </p:txBody>
      </p:sp>
      <p:sp>
        <p:nvSpPr>
          <p:cNvPr id="15" name="Text Placeholder 14"/>
          <p:cNvSpPr>
            <a:spLocks noGrp="1"/>
          </p:cNvSpPr>
          <p:nvPr>
            <p:ph type="body" sz="quarter" idx="11" hasCustomPrompt="1"/>
          </p:nvPr>
        </p:nvSpPr>
        <p:spPr>
          <a:xfrm>
            <a:off x="457200" y="1179513"/>
            <a:ext cx="6905625" cy="361950"/>
          </a:xfrm>
          <a:prstGeom prst="rect">
            <a:avLst/>
          </a:prstGeom>
        </p:spPr>
        <p:txBody>
          <a:bodyPr vert="horz"/>
          <a:lstStyle>
            <a:lvl1pPr>
              <a:buNone/>
              <a:defRPr sz="2000" baseline="0"/>
            </a:lvl1pPr>
          </a:lstStyle>
          <a:p>
            <a:pPr lvl="0"/>
            <a:r>
              <a:rPr lang="en-AU" altLang="ja-JP" dirty="0"/>
              <a:t>Click to edit subtitle</a:t>
            </a:r>
            <a:endParaRPr lang="ja-JP" altLang="en-US" dirty="0"/>
          </a:p>
        </p:txBody>
      </p:sp>
    </p:spTree>
    <p:extLst>
      <p:ext uri="{BB962C8B-B14F-4D97-AF65-F5344CB8AC3E}">
        <p14:creationId xmlns:p14="http://schemas.microsoft.com/office/powerpoint/2010/main" val="359607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503239" y="1483895"/>
            <a:ext cx="9025792" cy="3938337"/>
          </a:xfrm>
          <a:prstGeom prst="rect">
            <a:avLst/>
          </a:prstGeom>
        </p:spPr>
        <p:txBody>
          <a:bodyPr/>
          <a:lstStyle>
            <a:lvl1pPr>
              <a:buNone/>
              <a:defRPr sz="2000">
                <a:solidFill>
                  <a:srgbClr val="EF7D00"/>
                </a:solidFill>
              </a:defRPr>
            </a:lvl1pPr>
          </a:lstStyle>
          <a:p>
            <a:r>
              <a:rPr lang="en-US" dirty="0"/>
              <a:t>Click icon to add chart</a:t>
            </a:r>
            <a:endParaRPr lang="en-GB" dirty="0"/>
          </a:p>
        </p:txBody>
      </p:sp>
      <p:sp>
        <p:nvSpPr>
          <p:cNvPr id="6"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18627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2" name="Title 1"/>
          <p:cNvSpPr>
            <a:spLocks noGrp="1"/>
          </p:cNvSpPr>
          <p:nvPr>
            <p:ph type="ctrTitle"/>
          </p:nvPr>
        </p:nvSpPr>
        <p:spPr>
          <a:xfrm>
            <a:off x="2168474" y="2822368"/>
            <a:ext cx="6441583" cy="1479767"/>
          </a:xfrm>
        </p:spPr>
        <p:txBody>
          <a:bodyPr/>
          <a:lstStyle>
            <a:lvl1pPr>
              <a:defRPr sz="54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164508" y="2274532"/>
            <a:ext cx="6414572" cy="547836"/>
          </a:xfrm>
        </p:spPr>
        <p:txBody>
          <a:bodyPr/>
          <a:lstStyle>
            <a:lvl1pPr marL="0" indent="0" algn="l">
              <a:buNone/>
              <a:defRPr sz="3600">
                <a:solidFill>
                  <a:schemeClr val="bg1">
                    <a:lumMod val="8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dirty="0"/>
              <a:t>Click to edit Master subtitle style</a:t>
            </a:r>
          </a:p>
        </p:txBody>
      </p:sp>
      <p:sp>
        <p:nvSpPr>
          <p:cNvPr id="14" name="Picture Placeholder 4"/>
          <p:cNvSpPr>
            <a:spLocks noGrp="1"/>
          </p:cNvSpPr>
          <p:nvPr>
            <p:ph type="pic" sz="quarter" idx="10"/>
          </p:nvPr>
        </p:nvSpPr>
        <p:spPr>
          <a:xfrm>
            <a:off x="655380" y="2518764"/>
            <a:ext cx="1081088" cy="1080121"/>
          </a:xfrm>
        </p:spPr>
        <p:txBody>
          <a:bodyPr rtlCol="0">
            <a:normAutofit/>
          </a:bodyPr>
          <a:lstStyle>
            <a:lvl1pPr algn="ctr">
              <a:defRPr sz="1200">
                <a:solidFill>
                  <a:srgbClr val="FFFFFF"/>
                </a:solidFill>
              </a:defRPr>
            </a:lvl1pPr>
          </a:lstStyle>
          <a:p>
            <a:pPr lvl="0"/>
            <a:r>
              <a:rPr lang="en-GB" noProof="0" dirty="0"/>
              <a:t>Drag picture to placeholder or click icon to add</a:t>
            </a:r>
            <a:endParaRPr lang="en-US" noProof="0" dirty="0"/>
          </a:p>
        </p:txBody>
      </p:sp>
      <p:sp>
        <p:nvSpPr>
          <p:cNvPr id="6" name="Donut 5"/>
          <p:cNvSpPr/>
          <p:nvPr userDrawn="1"/>
        </p:nvSpPr>
        <p:spPr>
          <a:xfrm>
            <a:off x="441129" y="2303066"/>
            <a:ext cx="1484713" cy="1484713"/>
          </a:xfrm>
          <a:prstGeom prst="donut">
            <a:avLst>
              <a:gd name="adj" fmla="val 5192"/>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746032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0" y="894926"/>
            <a:ext cx="8954824" cy="1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896400"/>
            <a:ext cx="8954824" cy="1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Content-slide_simple_Content slide 2.png"/>
          <p:cNvPicPr>
            <a:picLocks noChangeAspect="1"/>
          </p:cNvPicPr>
          <p:nvPr userDrawn="1"/>
        </p:nvPicPr>
        <p:blipFill>
          <a:blip r:embed="rId10"/>
          <a:stretch>
            <a:fillRect/>
          </a:stretch>
        </p:blipFill>
        <p:spPr>
          <a:xfrm>
            <a:off x="-1" y="18699"/>
            <a:ext cx="10084565" cy="75575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503238" rtl="0" eaLnBrk="1" fontAlgn="base" hangingPunct="1">
        <a:spcBef>
          <a:spcPct val="0"/>
        </a:spcBef>
        <a:spcAft>
          <a:spcPct val="0"/>
        </a:spcAft>
        <a:defRPr sz="4900" kern="1200">
          <a:solidFill>
            <a:schemeClr val="tx1"/>
          </a:solidFill>
          <a:latin typeface="+mj-lt"/>
          <a:ea typeface="MS PGothic" panose="020B0600070205080204" pitchFamily="34" charset="-128"/>
          <a:cs typeface="+mj-cs"/>
        </a:defRPr>
      </a:lvl1pPr>
      <a:lvl2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2pPr>
      <a:lvl3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3pPr>
      <a:lvl4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4pPr>
      <a:lvl5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5pPr>
      <a:lvl6pPr marL="4572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6pPr>
      <a:lvl7pPr marL="9144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7pPr>
      <a:lvl8pPr marL="13716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8pPr>
      <a:lvl9pPr marL="18288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9pPr>
    </p:titleStyle>
    <p:bodyStyle>
      <a:lvl1pPr marL="377825" indent="-377825" algn="l" defTabSz="503238" rtl="0" eaLnBrk="1" fontAlgn="base" hangingPunct="1">
        <a:spcBef>
          <a:spcPct val="20000"/>
        </a:spcBef>
        <a:spcAft>
          <a:spcPct val="0"/>
        </a:spcAft>
        <a:buFont typeface="Arial" panose="020B0604020202020204" pitchFamily="34" charset="0"/>
        <a:buChar char="•"/>
        <a:defRPr sz="3500" kern="1200">
          <a:solidFill>
            <a:schemeClr val="tx1"/>
          </a:solidFill>
          <a:latin typeface="+mn-lt"/>
          <a:ea typeface="MS PGothic" panose="020B0600070205080204" pitchFamily="34" charset="-128"/>
          <a:cs typeface="+mn-cs"/>
        </a:defRPr>
      </a:lvl1pPr>
      <a:lvl2pPr marL="817563" indent="-314325" algn="l" defTabSz="503238" rtl="0" eaLnBrk="1" fontAlgn="base" hangingPunct="1">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52ADE1"/>
        </a:solidFill>
        <a:effectLst/>
      </p:bgPr>
    </p:bg>
    <p:spTree>
      <p:nvGrpSpPr>
        <p:cNvPr id="1" name=""/>
        <p:cNvGrpSpPr/>
        <p:nvPr/>
      </p:nvGrpSpPr>
      <p:grpSpPr>
        <a:xfrm>
          <a:off x="0" y="0"/>
          <a:ext cx="0" cy="0"/>
          <a:chOff x="0" y="0"/>
          <a:chExt cx="0" cy="0"/>
        </a:xfrm>
      </p:grpSpPr>
      <p:pic>
        <p:nvPicPr>
          <p:cNvPr id="7" name="Picture 6" descr="Blue-title-slide_Title slide with logos.png"/>
          <p:cNvPicPr>
            <a:picLocks noChangeAspect="1"/>
          </p:cNvPicPr>
          <p:nvPr userDrawn="1"/>
        </p:nvPicPr>
        <p:blipFill>
          <a:blip r:embed="rId5"/>
          <a:stretch>
            <a:fillRect/>
          </a:stretch>
        </p:blipFill>
        <p:spPr>
          <a:xfrm>
            <a:off x="0" y="5331"/>
            <a:ext cx="10077450" cy="7552187"/>
          </a:xfrm>
          <a:prstGeom prst="rect">
            <a:avLst/>
          </a:prstGeom>
        </p:spPr>
      </p:pic>
      <p:sp>
        <p:nvSpPr>
          <p:cNvPr id="2050" name="Title Placeholder 1"/>
          <p:cNvSpPr>
            <a:spLocks noGrp="1"/>
          </p:cNvSpPr>
          <p:nvPr>
            <p:ph type="title"/>
          </p:nvPr>
        </p:nvSpPr>
        <p:spPr bwMode="auto">
          <a:xfrm>
            <a:off x="2170928" y="3234069"/>
            <a:ext cx="60039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en-GB" altLang="en-US" dirty="0"/>
              <a:t>Main Title</a:t>
            </a:r>
          </a:p>
        </p:txBody>
      </p:sp>
      <p:sp>
        <p:nvSpPr>
          <p:cNvPr id="2051" name="Text Placeholder 2"/>
          <p:cNvSpPr>
            <a:spLocks noGrp="1"/>
          </p:cNvSpPr>
          <p:nvPr>
            <p:ph type="body" idx="1"/>
          </p:nvPr>
        </p:nvSpPr>
        <p:spPr bwMode="auto">
          <a:xfrm>
            <a:off x="2163763" y="2686050"/>
            <a:ext cx="27003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n-GB" altLang="en-US" dirty="0"/>
              <a:t>Sub Title </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l" defTabSz="503238" rtl="0" fontAlgn="base">
        <a:spcBef>
          <a:spcPct val="0"/>
        </a:spcBef>
        <a:spcAft>
          <a:spcPct val="0"/>
        </a:spcAft>
        <a:defRPr sz="5400" kern="1200">
          <a:solidFill>
            <a:schemeClr val="bg1"/>
          </a:solidFill>
          <a:latin typeface="+mj-lt"/>
          <a:ea typeface="MS PGothic" panose="020B0600070205080204" pitchFamily="34" charset="-128"/>
          <a:cs typeface="+mj-cs"/>
        </a:defRPr>
      </a:lvl1pPr>
      <a:lvl2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9pPr>
    </p:titleStyle>
    <p:bodyStyle>
      <a:lvl1pPr algn="l" defTabSz="503238" rtl="0" fontAlgn="base">
        <a:spcBef>
          <a:spcPct val="20000"/>
        </a:spcBef>
        <a:spcAft>
          <a:spcPct val="0"/>
        </a:spcAft>
        <a:buFont typeface="Arial" panose="020B0604020202020204" pitchFamily="34" charset="0"/>
        <a:defRPr sz="3600" kern="1200">
          <a:solidFill>
            <a:schemeClr val="bg1">
              <a:lumMod val="75000"/>
            </a:schemeClr>
          </a:solidFill>
          <a:latin typeface="+mn-lt"/>
          <a:ea typeface="MS PGothic" panose="020B0600070205080204" pitchFamily="34" charset="-128"/>
          <a:cs typeface="+mn-cs"/>
        </a:defRPr>
      </a:lvl1pPr>
      <a:lvl2pPr marL="817563" indent="-314325" algn="l" defTabSz="503238" rtl="0" fontAlgn="base">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fontAlgn="base">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notesSlide" Target="../notesSlides/notesSlide4.xml"/><Relationship Id="rId16" Type="http://schemas.openxmlformats.org/officeDocument/2006/relationships/image" Target="../media/image40.svg"/><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4.emf"/><Relationship Id="rId7"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hyperlink" Target="http://www.wearepragma.co.uk"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ja-JP" altLang="en-US"/>
          </a:p>
        </p:txBody>
      </p:sp>
      <p:sp>
        <p:nvSpPr>
          <p:cNvPr id="3" name="Text Placeholder 2"/>
          <p:cNvSpPr>
            <a:spLocks noGrp="1"/>
          </p:cNvSpPr>
          <p:nvPr>
            <p:ph type="body" sz="quarter" idx="11"/>
          </p:nvPr>
        </p:nvSpPr>
        <p:spPr/>
        <p:txBody>
          <a:bodyPr/>
          <a:lstStyle/>
          <a:p>
            <a:endParaRPr lang="ja-JP" altLang="en-US"/>
          </a:p>
        </p:txBody>
      </p:sp>
      <p:sp>
        <p:nvSpPr>
          <p:cNvPr id="4" name="Title 3"/>
          <p:cNvSpPr>
            <a:spLocks noGrp="1"/>
          </p:cNvSpPr>
          <p:nvPr>
            <p:ph type="title"/>
          </p:nvPr>
        </p:nvSpPr>
        <p:spPr/>
        <p:txBody>
          <a:bodyPr/>
          <a:lstStyle/>
          <a:p>
            <a:r>
              <a:rPr lang="en-GB" altLang="ja-JP" dirty="0" err="1"/>
              <a:t>wqh</a:t>
            </a:r>
            <a:endParaRPr lang="ja-JP" altLang="en-US" dirty="0"/>
          </a:p>
        </p:txBody>
      </p:sp>
      <p:pic>
        <p:nvPicPr>
          <p:cNvPr id="6" name="Picture 5" descr="Powerpoint-template_front-page3_Front cover.png"/>
          <p:cNvPicPr>
            <a:picLocks noChangeAspect="1"/>
          </p:cNvPicPr>
          <p:nvPr/>
        </p:nvPicPr>
        <p:blipFill>
          <a:blip r:embed="rId2"/>
          <a:stretch>
            <a:fillRect/>
          </a:stretch>
        </p:blipFill>
        <p:spPr>
          <a:xfrm>
            <a:off x="0" y="5331"/>
            <a:ext cx="10077450" cy="75521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Dial by Name - Overview	</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1204399"/>
            <a:ext cx="9317421" cy="4031873"/>
          </a:xfrm>
          <a:prstGeom prst="rect">
            <a:avLst/>
          </a:prstGeom>
          <a:noFill/>
        </p:spPr>
        <p:txBody>
          <a:bodyPr wrap="square" rtlCol="0">
            <a:spAutoFit/>
          </a:bodyPr>
          <a:lstStyle/>
          <a:p>
            <a:r>
              <a:rPr lang="en-GB" sz="1600" dirty="0">
                <a:solidFill>
                  <a:srgbClr val="00B0F0"/>
                </a:solidFill>
              </a:rPr>
              <a:t>Dial by Name allows external callers and users the search for an extension if they do not know the station number but are aware of the users name. This feature is available on both voicemail and auto attendants.  </a:t>
            </a:r>
          </a:p>
          <a:p>
            <a:endParaRPr lang="en-GB" sz="1600" dirty="0">
              <a:solidFill>
                <a:srgbClr val="00B0F0"/>
              </a:solidFill>
            </a:endParaRPr>
          </a:p>
          <a:p>
            <a:r>
              <a:rPr lang="en-GB" sz="1600" dirty="0">
                <a:solidFill>
                  <a:srgbClr val="00B0F0"/>
                </a:solidFill>
              </a:rPr>
              <a:t>On the cloud portal users are converted from text to audio files to enable them to be played when  using the Dial by Name feature .</a:t>
            </a:r>
          </a:p>
          <a:p>
            <a:endParaRPr lang="en-GB" sz="1600" dirty="0">
              <a:solidFill>
                <a:srgbClr val="00B0F0"/>
              </a:solidFill>
            </a:endParaRPr>
          </a:p>
          <a:p>
            <a:r>
              <a:rPr lang="en-GB" sz="1600" dirty="0">
                <a:solidFill>
                  <a:srgbClr val="00B0F0"/>
                </a:solidFill>
              </a:rPr>
              <a:t>When using an Auto Attendant, the external caller can enter part of name on dial pad to find user/group name.</a:t>
            </a:r>
          </a:p>
          <a:p>
            <a:endParaRPr lang="en-GB" sz="1600" dirty="0">
              <a:solidFill>
                <a:srgbClr val="00B0F0"/>
              </a:solidFill>
            </a:endParaRPr>
          </a:p>
          <a:p>
            <a:r>
              <a:rPr lang="en-GB" sz="1600" dirty="0">
                <a:solidFill>
                  <a:srgbClr val="00B0F0"/>
                </a:solidFill>
              </a:rPr>
              <a:t>The auto attendant then searches on database and will play all matched user(s)/group(s) names listed within the selected range. External callers will then be able to select user(s) or group(s) by pressing short dial digit.</a:t>
            </a:r>
          </a:p>
          <a:p>
            <a:endParaRPr lang="en-GB" sz="1600" dirty="0">
              <a:solidFill>
                <a:srgbClr val="00B0F0"/>
              </a:solidFill>
            </a:endParaRPr>
          </a:p>
          <a:p>
            <a:r>
              <a:rPr lang="en-GB" sz="1600" dirty="0">
                <a:solidFill>
                  <a:srgbClr val="00B0F0"/>
                </a:solidFill>
              </a:rPr>
              <a:t>On voicemail when a user is sending a message they are able to enter part of name on dial pad to find user record to send to. The voicemail user can then select the recipient by selecting a listed digit.</a:t>
            </a:r>
          </a:p>
        </p:txBody>
      </p:sp>
    </p:spTree>
    <p:extLst>
      <p:ext uri="{BB962C8B-B14F-4D97-AF65-F5344CB8AC3E}">
        <p14:creationId xmlns:p14="http://schemas.microsoft.com/office/powerpoint/2010/main" val="3249794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Dial by Name – Voicemail Configuration</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882277"/>
            <a:ext cx="9317421" cy="4462760"/>
          </a:xfrm>
          <a:prstGeom prst="rect">
            <a:avLst/>
          </a:prstGeom>
          <a:noFill/>
        </p:spPr>
        <p:txBody>
          <a:bodyPr wrap="square" rtlCol="0">
            <a:spAutoFit/>
          </a:bodyPr>
          <a:lstStyle/>
          <a:p>
            <a:r>
              <a:rPr lang="en-GB" sz="1400" dirty="0">
                <a:solidFill>
                  <a:srgbClr val="00B0F0"/>
                </a:solidFill>
              </a:rPr>
              <a:t>For auto attendants you will need to enable Dial By Name to be used, this is set within;</a:t>
            </a:r>
          </a:p>
          <a:p>
            <a:endParaRPr lang="en-GB" sz="1400" dirty="0">
              <a:solidFill>
                <a:srgbClr val="00B0F0"/>
              </a:solidFill>
            </a:endParaRPr>
          </a:p>
          <a:p>
            <a:r>
              <a:rPr lang="en-GB" sz="1400" dirty="0">
                <a:solidFill>
                  <a:srgbClr val="00B0F0"/>
                </a:solidFill>
              </a:rPr>
              <a:t>Customer Manager Portal &gt; Voicemail Service &gt; Service Number &gt; Use Dial by Name </a:t>
            </a:r>
          </a:p>
          <a:p>
            <a:endParaRPr lang="en-GB" sz="1400" dirty="0">
              <a:solidFill>
                <a:srgbClr val="00B0F0"/>
              </a:solidFill>
            </a:endParaRPr>
          </a:p>
          <a:p>
            <a:r>
              <a:rPr lang="en-GB" sz="1400" dirty="0">
                <a:solidFill>
                  <a:srgbClr val="00B0F0"/>
                </a:solidFill>
              </a:rPr>
              <a:t>There are two options you can select from for dial by name usage as shown below: </a:t>
            </a:r>
          </a:p>
          <a:p>
            <a:endParaRPr lang="en-GB" sz="1400" dirty="0">
              <a:solidFill>
                <a:srgbClr val="00B0F0"/>
              </a:solidFill>
            </a:endParaRPr>
          </a:p>
          <a:p>
            <a:r>
              <a:rPr lang="en-GB" sz="1400" dirty="0">
                <a:solidFill>
                  <a:srgbClr val="00B0F0"/>
                </a:solidFill>
              </a:rPr>
              <a:t>Use Dial by Name Usage</a:t>
            </a:r>
          </a:p>
          <a:p>
            <a:pPr marL="285750" indent="-285750">
              <a:buFont typeface="Arial" panose="020B0604020202020204" pitchFamily="34" charset="0"/>
              <a:buChar char="•"/>
            </a:pPr>
            <a:r>
              <a:rPr lang="en-GB" sz="1400" dirty="0">
                <a:solidFill>
                  <a:srgbClr val="00B0F0"/>
                </a:solidFill>
              </a:rPr>
              <a:t>You have two options Use Dial by Name which is enabled</a:t>
            </a:r>
          </a:p>
          <a:p>
            <a:pPr marL="285750" indent="-285750">
              <a:buFont typeface="Arial" panose="020B0604020202020204" pitchFamily="34" charset="0"/>
              <a:buChar char="•"/>
            </a:pPr>
            <a:r>
              <a:rPr lang="en-GB" sz="1400" dirty="0">
                <a:solidFill>
                  <a:srgbClr val="00B0F0"/>
                </a:solidFill>
              </a:rPr>
              <a:t>The other option Not Used which is disabled </a:t>
            </a:r>
          </a:p>
          <a:p>
            <a:pPr marL="285750" indent="-285750">
              <a:buFont typeface="Arial" panose="020B0604020202020204" pitchFamily="34" charset="0"/>
              <a:buChar char="•"/>
            </a:pPr>
            <a:endParaRPr lang="en-GB" sz="1400" dirty="0">
              <a:solidFill>
                <a:srgbClr val="00B0F0"/>
              </a:solidFill>
            </a:endParaRPr>
          </a:p>
          <a:p>
            <a:r>
              <a:rPr lang="en-GB" sz="1400" dirty="0">
                <a:solidFill>
                  <a:srgbClr val="00B0F0"/>
                </a:solidFill>
              </a:rPr>
              <a:t>Dial by Name Play Type</a:t>
            </a:r>
          </a:p>
          <a:p>
            <a:pPr marL="285750" indent="-285750">
              <a:buFont typeface="Arial" panose="020B0604020202020204" pitchFamily="34" charset="0"/>
              <a:buChar char="•"/>
            </a:pPr>
            <a:r>
              <a:rPr lang="en-GB" sz="1400" dirty="0">
                <a:solidFill>
                  <a:srgbClr val="00B0F0"/>
                </a:solidFill>
              </a:rPr>
              <a:t>There are two options: Extension Play - which will list the user name and extensions number e.g. </a:t>
            </a:r>
            <a:r>
              <a:rPr lang="nn-NO" sz="1400" dirty="0">
                <a:solidFill>
                  <a:srgbClr val="00B0F0"/>
                </a:solidFill>
              </a:rPr>
              <a:t>1003 John Davis , 1008 </a:t>
            </a:r>
            <a:r>
              <a:rPr lang="en-GB" sz="1400" dirty="0">
                <a:solidFill>
                  <a:srgbClr val="00B0F0"/>
                </a:solidFill>
              </a:rPr>
              <a:t>Jimmy Smith, you will have to then enter the extension number to select the user you would like to dial. </a:t>
            </a:r>
          </a:p>
          <a:p>
            <a:pPr marL="285750" indent="-285750">
              <a:buFont typeface="Arial" panose="020B0604020202020204" pitchFamily="34" charset="0"/>
              <a:buChar char="•"/>
            </a:pPr>
            <a:r>
              <a:rPr lang="en-GB" sz="1400" dirty="0">
                <a:solidFill>
                  <a:srgbClr val="00B0F0"/>
                </a:solidFill>
              </a:rPr>
              <a:t>The second option is Short Dial - this will list the users and then ask you to select a user listed with the number provided e.g. 1# </a:t>
            </a:r>
            <a:r>
              <a:rPr lang="nn-NO" sz="1400" dirty="0">
                <a:solidFill>
                  <a:srgbClr val="00B0F0"/>
                </a:solidFill>
              </a:rPr>
              <a:t>1003 John Davis , 2# 1008 </a:t>
            </a:r>
            <a:r>
              <a:rPr lang="en-GB" sz="1400" dirty="0">
                <a:solidFill>
                  <a:srgbClr val="00B0F0"/>
                </a:solidFill>
              </a:rPr>
              <a:t>Jimmy Smith</a:t>
            </a:r>
          </a:p>
          <a:p>
            <a:endParaRPr lang="en-GB" sz="1400" dirty="0">
              <a:solidFill>
                <a:srgbClr val="00B0F0"/>
              </a:solidFill>
            </a:endParaRPr>
          </a:p>
          <a:p>
            <a:endParaRPr lang="en-GB" sz="1400" dirty="0">
              <a:solidFill>
                <a:srgbClr val="00B0F0"/>
              </a:solidFill>
            </a:endParaRPr>
          </a:p>
          <a:p>
            <a:endParaRPr lang="en-GB" sz="1600" dirty="0">
              <a:solidFill>
                <a:srgbClr val="00B0F0"/>
              </a:solidFill>
            </a:endParaRPr>
          </a:p>
          <a:p>
            <a:r>
              <a:rPr lang="en-GB" sz="1600" dirty="0">
                <a:solidFill>
                  <a:srgbClr val="00B0F0"/>
                </a:solidFill>
              </a:rPr>
              <a:t> </a:t>
            </a:r>
          </a:p>
        </p:txBody>
      </p:sp>
      <p:pic>
        <p:nvPicPr>
          <p:cNvPr id="5" name="Picture 4">
            <a:extLst>
              <a:ext uri="{FF2B5EF4-FFF2-40B4-BE49-F238E27FC236}">
                <a16:creationId xmlns:a16="http://schemas.microsoft.com/office/drawing/2014/main" id="{C311CB37-9C96-4571-8E08-F3089AE45214}"/>
              </a:ext>
            </a:extLst>
          </p:cNvPr>
          <p:cNvPicPr>
            <a:picLocks noChangeAspect="1"/>
          </p:cNvPicPr>
          <p:nvPr/>
        </p:nvPicPr>
        <p:blipFill>
          <a:blip r:embed="rId2"/>
          <a:stretch>
            <a:fillRect/>
          </a:stretch>
        </p:blipFill>
        <p:spPr>
          <a:xfrm>
            <a:off x="776348" y="4411385"/>
            <a:ext cx="8524754" cy="2423192"/>
          </a:xfrm>
          <a:prstGeom prst="rect">
            <a:avLst/>
          </a:prstGeom>
        </p:spPr>
      </p:pic>
    </p:spTree>
    <p:extLst>
      <p:ext uri="{BB962C8B-B14F-4D97-AF65-F5344CB8AC3E}">
        <p14:creationId xmlns:p14="http://schemas.microsoft.com/office/powerpoint/2010/main" val="2344021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Dial by Name – Voicemail Configuration</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66655"/>
            <a:ext cx="9317421" cy="5047536"/>
          </a:xfrm>
          <a:prstGeom prst="rect">
            <a:avLst/>
          </a:prstGeom>
          <a:noFill/>
        </p:spPr>
        <p:txBody>
          <a:bodyPr wrap="square" rtlCol="0">
            <a:spAutoFit/>
          </a:bodyPr>
          <a:lstStyle/>
          <a:p>
            <a:r>
              <a:rPr lang="en-GB" sz="1400" dirty="0">
                <a:solidFill>
                  <a:srgbClr val="00B0F0"/>
                </a:solidFill>
              </a:rPr>
              <a:t>To create a voicemail using Dial by Name you will need to follow the steps shown below:</a:t>
            </a:r>
          </a:p>
          <a:p>
            <a:endParaRPr lang="en-GB" sz="1400" dirty="0">
              <a:solidFill>
                <a:srgbClr val="00B0F0"/>
              </a:solidFill>
            </a:endParaRPr>
          </a:p>
          <a:p>
            <a:pPr marL="342900" indent="-342900">
              <a:buFont typeface="+mj-lt"/>
              <a:buAutoNum type="arabicPeriod"/>
            </a:pPr>
            <a:r>
              <a:rPr lang="en-GB" sz="1400" dirty="0">
                <a:solidFill>
                  <a:srgbClr val="00B0F0"/>
                </a:solidFill>
              </a:rPr>
              <a:t>Creating a new voice message (access to voicemail main menu and dial 3 to send a message)</a:t>
            </a:r>
          </a:p>
          <a:p>
            <a:pPr marL="342900" indent="-342900">
              <a:buFont typeface="+mj-lt"/>
              <a:buAutoNum type="arabicPeriod"/>
            </a:pPr>
            <a:r>
              <a:rPr lang="en-GB" sz="1400" dirty="0">
                <a:solidFill>
                  <a:srgbClr val="00B0F0"/>
                </a:solidFill>
              </a:rPr>
              <a:t>After recording a voice mail message, select ‘search by name’ option.</a:t>
            </a:r>
          </a:p>
          <a:p>
            <a:pPr marL="342900" indent="-342900">
              <a:buFont typeface="+mj-lt"/>
              <a:buAutoNum type="arabicPeriod"/>
            </a:pPr>
            <a:r>
              <a:rPr lang="en-GB" sz="1400" dirty="0">
                <a:solidFill>
                  <a:srgbClr val="00B0F0"/>
                </a:solidFill>
              </a:rPr>
              <a:t>Select name search method (Partial or Full)</a:t>
            </a:r>
          </a:p>
          <a:p>
            <a:pPr marL="342900" indent="-342900">
              <a:buFont typeface="+mj-lt"/>
              <a:buAutoNum type="arabicPeriod"/>
            </a:pPr>
            <a:r>
              <a:rPr lang="en-GB" sz="1400" dirty="0">
                <a:solidFill>
                  <a:srgbClr val="00B0F0"/>
                </a:solidFill>
              </a:rPr>
              <a:t>Dial first name and last name separated by ‘0’ and ‘#’ to end</a:t>
            </a:r>
          </a:p>
          <a:p>
            <a:pPr marL="342900" indent="-342900">
              <a:buFont typeface="+mj-lt"/>
              <a:buAutoNum type="arabicPeriod"/>
            </a:pPr>
            <a:r>
              <a:rPr lang="en-GB" sz="1400" dirty="0">
                <a:solidFill>
                  <a:srgbClr val="00B0F0"/>
                </a:solidFill>
              </a:rPr>
              <a:t>VM will play index and name of each extension searched by input</a:t>
            </a:r>
          </a:p>
          <a:p>
            <a:pPr marL="342900" indent="-342900">
              <a:buFont typeface="+mj-lt"/>
              <a:buAutoNum type="arabicPeriod"/>
            </a:pPr>
            <a:r>
              <a:rPr lang="en-GB" sz="1400" dirty="0">
                <a:solidFill>
                  <a:srgbClr val="00B0F0"/>
                </a:solidFill>
              </a:rPr>
              <a:t>Dial the index to select the extension</a:t>
            </a:r>
          </a:p>
          <a:p>
            <a:pPr marL="342900" indent="-342900">
              <a:buFont typeface="+mj-lt"/>
              <a:buAutoNum type="arabicPeriod"/>
            </a:pPr>
            <a:r>
              <a:rPr lang="en-GB" sz="1400" dirty="0">
                <a:solidFill>
                  <a:srgbClr val="00B0F0"/>
                </a:solidFill>
              </a:rPr>
              <a:t>VM message will be left to the extension</a:t>
            </a:r>
          </a:p>
          <a:p>
            <a:endParaRPr lang="en-GB" sz="1400" dirty="0">
              <a:solidFill>
                <a:srgbClr val="00B0F0"/>
              </a:solidFill>
            </a:endParaRPr>
          </a:p>
          <a:p>
            <a:endParaRPr lang="en-GB" sz="1400" dirty="0">
              <a:solidFill>
                <a:srgbClr val="00B0F0"/>
              </a:solidFill>
            </a:endParaRPr>
          </a:p>
          <a:p>
            <a:r>
              <a:rPr lang="en-GB" sz="1400" dirty="0">
                <a:solidFill>
                  <a:srgbClr val="00B0F0"/>
                </a:solidFill>
              </a:rPr>
              <a:t>When sending a voicemail using Dial by Name, the options are available as below:</a:t>
            </a:r>
          </a:p>
          <a:p>
            <a:endParaRPr lang="en-GB" sz="1400" dirty="0">
              <a:solidFill>
                <a:srgbClr val="00B0F0"/>
              </a:solidFill>
            </a:endParaRPr>
          </a:p>
          <a:p>
            <a:r>
              <a:rPr lang="en-GB" sz="1400" dirty="0">
                <a:solidFill>
                  <a:srgbClr val="00B0F0"/>
                </a:solidFill>
              </a:rPr>
              <a:t>Dial by Partial Name Search </a:t>
            </a:r>
          </a:p>
          <a:p>
            <a:pPr marL="285750" indent="-285750">
              <a:buFont typeface="Arial" panose="020B0604020202020204" pitchFamily="34" charset="0"/>
              <a:buChar char="•"/>
            </a:pPr>
            <a:r>
              <a:rPr lang="en-GB" sz="1400" dirty="0">
                <a:solidFill>
                  <a:srgbClr val="00B0F0"/>
                </a:solidFill>
              </a:rPr>
              <a:t>Will allow you to use the keypad to dial the user/group name but you do not have to put a correct match it will then list all users found on the system with these letters. The input method is first name + 0 + last name #</a:t>
            </a:r>
          </a:p>
          <a:p>
            <a:pPr marL="285750" indent="-285750">
              <a:buFont typeface="Arial" panose="020B0604020202020204" pitchFamily="34" charset="0"/>
              <a:buChar char="•"/>
            </a:pPr>
            <a:r>
              <a:rPr lang="en-GB" sz="1400" dirty="0">
                <a:solidFill>
                  <a:srgbClr val="00B0F0"/>
                </a:solidFill>
              </a:rPr>
              <a:t>0 is separator, # is end digit</a:t>
            </a:r>
          </a:p>
          <a:p>
            <a:pPr marL="285750" indent="-285750">
              <a:buFont typeface="Arial" panose="020B0604020202020204" pitchFamily="34" charset="0"/>
              <a:buChar char="•"/>
            </a:pPr>
            <a:r>
              <a:rPr lang="en-GB" sz="1400" dirty="0">
                <a:solidFill>
                  <a:srgbClr val="00B0F0"/>
                </a:solidFill>
              </a:rPr>
              <a:t>Example for ‘James Kim’ Partial name Search : ‘526054#’ or ‘526370#’ or ‘546#’ </a:t>
            </a:r>
          </a:p>
          <a:p>
            <a:pPr marL="285750" indent="-285750">
              <a:buFont typeface="Arial" panose="020B0604020202020204" pitchFamily="34" charset="0"/>
              <a:buChar char="•"/>
            </a:pPr>
            <a:endParaRPr lang="en-GB" sz="1400" dirty="0">
              <a:solidFill>
                <a:srgbClr val="00B0F0"/>
              </a:solidFill>
            </a:endParaRPr>
          </a:p>
          <a:p>
            <a:r>
              <a:rPr lang="en-GB" sz="1400" dirty="0">
                <a:solidFill>
                  <a:srgbClr val="00B0F0"/>
                </a:solidFill>
              </a:rPr>
              <a:t>Dial by Full Name Search </a:t>
            </a:r>
          </a:p>
          <a:p>
            <a:pPr marL="285750" indent="-285750">
              <a:buFont typeface="Arial" panose="020B0604020202020204" pitchFamily="34" charset="0"/>
              <a:buChar char="•"/>
            </a:pPr>
            <a:r>
              <a:rPr lang="en-GB" sz="1400" dirty="0">
                <a:solidFill>
                  <a:srgbClr val="00B0F0"/>
                </a:solidFill>
              </a:rPr>
              <a:t>Will allow you to use the keypad to dial the user/group name you must complete a exact match for it to provide you with the user details. </a:t>
            </a:r>
          </a:p>
          <a:p>
            <a:pPr marL="285750" indent="-285750">
              <a:buFont typeface="Arial" panose="020B0604020202020204" pitchFamily="34" charset="0"/>
              <a:buChar char="•"/>
            </a:pPr>
            <a:r>
              <a:rPr lang="en-GB" sz="1400" dirty="0">
                <a:solidFill>
                  <a:srgbClr val="00B0F0"/>
                </a:solidFill>
              </a:rPr>
              <a:t>Example for ‘James Kim’ Full name Search : ‘526370546#’</a:t>
            </a:r>
          </a:p>
        </p:txBody>
      </p:sp>
    </p:spTree>
    <p:extLst>
      <p:ext uri="{BB962C8B-B14F-4D97-AF65-F5344CB8AC3E}">
        <p14:creationId xmlns:p14="http://schemas.microsoft.com/office/powerpoint/2010/main" val="3512684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Dial by Name – Auto Attendant Configuration </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66655"/>
            <a:ext cx="9317421" cy="3816429"/>
          </a:xfrm>
          <a:prstGeom prst="rect">
            <a:avLst/>
          </a:prstGeom>
          <a:noFill/>
        </p:spPr>
        <p:txBody>
          <a:bodyPr wrap="square" rtlCol="0">
            <a:spAutoFit/>
          </a:bodyPr>
          <a:lstStyle/>
          <a:p>
            <a:r>
              <a:rPr lang="en-GB" sz="1400" dirty="0">
                <a:solidFill>
                  <a:srgbClr val="00B0F0"/>
                </a:solidFill>
              </a:rPr>
              <a:t>For auto attendants you will need to enable Dial By Name to be used, this is set within;</a:t>
            </a:r>
          </a:p>
          <a:p>
            <a:endParaRPr lang="en-GB" sz="1400" dirty="0">
              <a:solidFill>
                <a:srgbClr val="00B0F0"/>
              </a:solidFill>
            </a:endParaRPr>
          </a:p>
          <a:p>
            <a:r>
              <a:rPr lang="en-GB" sz="1400" dirty="0">
                <a:solidFill>
                  <a:srgbClr val="00B0F0"/>
                </a:solidFill>
              </a:rPr>
              <a:t>Customer Manager Portal &gt; Auto Attendant &gt; Service Number &gt; Use Dial By Name</a:t>
            </a:r>
          </a:p>
          <a:p>
            <a:endParaRPr lang="en-GB" sz="1400" dirty="0">
              <a:solidFill>
                <a:srgbClr val="00B0F0"/>
              </a:solidFill>
            </a:endParaRPr>
          </a:p>
          <a:p>
            <a:r>
              <a:rPr lang="en-GB" sz="1400" dirty="0">
                <a:solidFill>
                  <a:srgbClr val="00B0F0"/>
                </a:solidFill>
              </a:rPr>
              <a:t>There are two options you can select from for dial by name usage as shown below: </a:t>
            </a:r>
          </a:p>
          <a:p>
            <a:endParaRPr lang="en-GB" sz="1400" dirty="0">
              <a:solidFill>
                <a:srgbClr val="00B0F0"/>
              </a:solidFill>
            </a:endParaRPr>
          </a:p>
          <a:p>
            <a:r>
              <a:rPr lang="en-GB" sz="1400" dirty="0">
                <a:solidFill>
                  <a:srgbClr val="00B0F0"/>
                </a:solidFill>
              </a:rPr>
              <a:t>Use Dial by Name Usage</a:t>
            </a:r>
          </a:p>
          <a:p>
            <a:pPr marL="285750" indent="-285750">
              <a:buFont typeface="Arial" panose="020B0604020202020204" pitchFamily="34" charset="0"/>
              <a:buChar char="•"/>
            </a:pPr>
            <a:r>
              <a:rPr lang="en-GB" sz="1400" dirty="0">
                <a:solidFill>
                  <a:srgbClr val="00B0F0"/>
                </a:solidFill>
              </a:rPr>
              <a:t>You have two options Use Dial by Name which is enabled</a:t>
            </a:r>
          </a:p>
          <a:p>
            <a:pPr marL="285750" indent="-285750">
              <a:buFont typeface="Arial" panose="020B0604020202020204" pitchFamily="34" charset="0"/>
              <a:buChar char="•"/>
            </a:pPr>
            <a:r>
              <a:rPr lang="en-GB" sz="1400" dirty="0">
                <a:solidFill>
                  <a:srgbClr val="00B0F0"/>
                </a:solidFill>
              </a:rPr>
              <a:t>The other option Not Used which is disabled </a:t>
            </a:r>
          </a:p>
          <a:p>
            <a:pPr marL="285750" indent="-285750">
              <a:buFont typeface="Arial" panose="020B0604020202020204" pitchFamily="34" charset="0"/>
              <a:buChar char="•"/>
            </a:pPr>
            <a:endParaRPr lang="en-GB" sz="1400" dirty="0">
              <a:solidFill>
                <a:srgbClr val="00B0F0"/>
              </a:solidFill>
            </a:endParaRPr>
          </a:p>
          <a:p>
            <a:r>
              <a:rPr lang="en-GB" sz="1400" dirty="0">
                <a:solidFill>
                  <a:srgbClr val="00B0F0"/>
                </a:solidFill>
              </a:rPr>
              <a:t>Dial by Name Play Type - There are two options;</a:t>
            </a:r>
          </a:p>
          <a:p>
            <a:pPr marL="285750" indent="-285750">
              <a:buFont typeface="Arial" panose="020B0604020202020204" pitchFamily="34" charset="0"/>
              <a:buChar char="•"/>
            </a:pPr>
            <a:r>
              <a:rPr lang="en-GB" sz="1400" dirty="0">
                <a:solidFill>
                  <a:srgbClr val="00B0F0"/>
                </a:solidFill>
              </a:rPr>
              <a:t>Extension Play which will list the user name and extensions number IE </a:t>
            </a:r>
            <a:r>
              <a:rPr lang="nn-NO" sz="1400" dirty="0">
                <a:solidFill>
                  <a:srgbClr val="00B0F0"/>
                </a:solidFill>
              </a:rPr>
              <a:t>1003 John Davis , 1008 </a:t>
            </a:r>
            <a:r>
              <a:rPr lang="en-GB" sz="1400" dirty="0">
                <a:solidFill>
                  <a:srgbClr val="00B0F0"/>
                </a:solidFill>
              </a:rPr>
              <a:t>Jimmy Smith, you will have to then enter the extension number to select the user you would like to dial. </a:t>
            </a:r>
          </a:p>
          <a:p>
            <a:pPr marL="285750" indent="-285750">
              <a:buFont typeface="Arial" panose="020B0604020202020204" pitchFamily="34" charset="0"/>
              <a:buChar char="•"/>
            </a:pPr>
            <a:r>
              <a:rPr lang="en-GB" sz="1400" dirty="0">
                <a:solidFill>
                  <a:srgbClr val="00B0F0"/>
                </a:solidFill>
              </a:rPr>
              <a:t>The second option is Short Dial this will list the users and then ask you to select a user listed with the number provided IE 1# </a:t>
            </a:r>
            <a:r>
              <a:rPr lang="nn-NO" sz="1400" dirty="0">
                <a:solidFill>
                  <a:srgbClr val="00B0F0"/>
                </a:solidFill>
              </a:rPr>
              <a:t>1003 John Davis , 2# 1008 </a:t>
            </a:r>
            <a:r>
              <a:rPr lang="en-GB" sz="1400" dirty="0">
                <a:solidFill>
                  <a:srgbClr val="00B0F0"/>
                </a:solidFill>
              </a:rPr>
              <a:t>Jimmy Smith</a:t>
            </a:r>
          </a:p>
          <a:p>
            <a:endParaRPr lang="en-GB" sz="1600" dirty="0">
              <a:solidFill>
                <a:srgbClr val="00B0F0"/>
              </a:solidFill>
            </a:endParaRPr>
          </a:p>
          <a:p>
            <a:r>
              <a:rPr lang="en-GB" sz="1600" dirty="0">
                <a:solidFill>
                  <a:srgbClr val="00B0F0"/>
                </a:solidFill>
              </a:rPr>
              <a:t> </a:t>
            </a:r>
          </a:p>
        </p:txBody>
      </p:sp>
      <p:pic>
        <p:nvPicPr>
          <p:cNvPr id="3" name="Picture 2">
            <a:extLst>
              <a:ext uri="{FF2B5EF4-FFF2-40B4-BE49-F238E27FC236}">
                <a16:creationId xmlns:a16="http://schemas.microsoft.com/office/drawing/2014/main" id="{38177027-DDD2-4F46-A99F-80F94D54B20E}"/>
              </a:ext>
            </a:extLst>
          </p:cNvPr>
          <p:cNvPicPr>
            <a:picLocks noChangeAspect="1"/>
          </p:cNvPicPr>
          <p:nvPr/>
        </p:nvPicPr>
        <p:blipFill>
          <a:blip r:embed="rId2"/>
          <a:stretch>
            <a:fillRect/>
          </a:stretch>
        </p:blipFill>
        <p:spPr>
          <a:xfrm>
            <a:off x="1172812" y="4269450"/>
            <a:ext cx="7639749" cy="2480355"/>
          </a:xfrm>
          <a:prstGeom prst="rect">
            <a:avLst/>
          </a:prstGeom>
        </p:spPr>
      </p:pic>
    </p:spTree>
    <p:extLst>
      <p:ext uri="{BB962C8B-B14F-4D97-AF65-F5344CB8AC3E}">
        <p14:creationId xmlns:p14="http://schemas.microsoft.com/office/powerpoint/2010/main" val="154529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Dial by Name – Auto Attendant Configuration </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66655"/>
            <a:ext cx="9317421" cy="1692771"/>
          </a:xfrm>
          <a:prstGeom prst="rect">
            <a:avLst/>
          </a:prstGeom>
          <a:noFill/>
        </p:spPr>
        <p:txBody>
          <a:bodyPr wrap="square" rtlCol="0">
            <a:spAutoFit/>
          </a:bodyPr>
          <a:lstStyle/>
          <a:p>
            <a:r>
              <a:rPr lang="en-GB" sz="1800" dirty="0">
                <a:solidFill>
                  <a:srgbClr val="00B0F0"/>
                </a:solidFill>
              </a:rPr>
              <a:t>Once you have made your service selections you will also need to enter the extensions and hunt groups that you would like to be searchable from the Dial by Name service . </a:t>
            </a:r>
          </a:p>
          <a:p>
            <a:endParaRPr lang="en-GB" sz="1800" dirty="0">
              <a:solidFill>
                <a:srgbClr val="00B0F0"/>
              </a:solidFill>
            </a:endParaRPr>
          </a:p>
          <a:p>
            <a:r>
              <a:rPr lang="en-GB" sz="1800" dirty="0">
                <a:solidFill>
                  <a:srgbClr val="00B0F0"/>
                </a:solidFill>
              </a:rPr>
              <a:t>These users can be added in the members sections below the original options. </a:t>
            </a:r>
          </a:p>
          <a:p>
            <a:endParaRPr lang="en-GB" sz="1600" dirty="0">
              <a:solidFill>
                <a:srgbClr val="00B0F0"/>
              </a:solidFill>
            </a:endParaRPr>
          </a:p>
          <a:p>
            <a:r>
              <a:rPr lang="en-GB" sz="1600" dirty="0">
                <a:solidFill>
                  <a:srgbClr val="00B0F0"/>
                </a:solidFill>
              </a:rPr>
              <a:t> </a:t>
            </a:r>
          </a:p>
        </p:txBody>
      </p:sp>
      <p:pic>
        <p:nvPicPr>
          <p:cNvPr id="5" name="Picture 4">
            <a:extLst>
              <a:ext uri="{FF2B5EF4-FFF2-40B4-BE49-F238E27FC236}">
                <a16:creationId xmlns:a16="http://schemas.microsoft.com/office/drawing/2014/main" id="{6462D52E-B80F-4F15-B6D9-FED8A42A85FD}"/>
              </a:ext>
            </a:extLst>
          </p:cNvPr>
          <p:cNvPicPr>
            <a:picLocks noChangeAspect="1"/>
          </p:cNvPicPr>
          <p:nvPr/>
        </p:nvPicPr>
        <p:blipFill>
          <a:blip r:embed="rId2"/>
          <a:stretch>
            <a:fillRect/>
          </a:stretch>
        </p:blipFill>
        <p:spPr>
          <a:xfrm>
            <a:off x="1208891" y="2157318"/>
            <a:ext cx="7078583" cy="4648294"/>
          </a:xfrm>
          <a:prstGeom prst="rect">
            <a:avLst/>
          </a:prstGeom>
        </p:spPr>
      </p:pic>
    </p:spTree>
    <p:extLst>
      <p:ext uri="{BB962C8B-B14F-4D97-AF65-F5344CB8AC3E}">
        <p14:creationId xmlns:p14="http://schemas.microsoft.com/office/powerpoint/2010/main" val="1261512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Dial by Name – Auto Attendant Configuration </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66655"/>
            <a:ext cx="9317421" cy="4678204"/>
          </a:xfrm>
          <a:prstGeom prst="rect">
            <a:avLst/>
          </a:prstGeom>
          <a:noFill/>
        </p:spPr>
        <p:txBody>
          <a:bodyPr wrap="square" rtlCol="0">
            <a:spAutoFit/>
          </a:bodyPr>
          <a:lstStyle/>
          <a:p>
            <a:r>
              <a:rPr lang="en-GB" sz="1400" dirty="0">
                <a:solidFill>
                  <a:srgbClr val="00B0F0"/>
                </a:solidFill>
              </a:rPr>
              <a:t>You will then be able to amend the search type for Dial by Name, the options are available as below:</a:t>
            </a:r>
          </a:p>
          <a:p>
            <a:endParaRPr lang="en-GB" sz="1400" dirty="0">
              <a:solidFill>
                <a:srgbClr val="00B0F0"/>
              </a:solidFill>
            </a:endParaRPr>
          </a:p>
          <a:p>
            <a:r>
              <a:rPr lang="en-GB" sz="1400" dirty="0">
                <a:solidFill>
                  <a:srgbClr val="00B0F0"/>
                </a:solidFill>
              </a:rPr>
              <a:t>Dial by Partial Name Search </a:t>
            </a:r>
          </a:p>
          <a:p>
            <a:pPr marL="285750" indent="-285750">
              <a:buFont typeface="Arial" panose="020B0604020202020204" pitchFamily="34" charset="0"/>
              <a:buChar char="•"/>
            </a:pPr>
            <a:r>
              <a:rPr lang="en-GB" sz="1400" dirty="0">
                <a:solidFill>
                  <a:srgbClr val="00B0F0"/>
                </a:solidFill>
              </a:rPr>
              <a:t>Will allow you to use the keypad to dial the user/group name but you do not have to put a correct match it will then list all users found on the system with these letters. The input method is first name + 0 + last name #</a:t>
            </a:r>
          </a:p>
          <a:p>
            <a:pPr marL="285750" indent="-285750">
              <a:buFont typeface="Arial" panose="020B0604020202020204" pitchFamily="34" charset="0"/>
              <a:buChar char="•"/>
            </a:pPr>
            <a:r>
              <a:rPr lang="en-GB" sz="1400" dirty="0">
                <a:solidFill>
                  <a:srgbClr val="00B0F0"/>
                </a:solidFill>
              </a:rPr>
              <a:t>0 is separator, # is end digit</a:t>
            </a:r>
          </a:p>
          <a:p>
            <a:pPr marL="285750" indent="-285750">
              <a:buFont typeface="Arial" panose="020B0604020202020204" pitchFamily="34" charset="0"/>
              <a:buChar char="•"/>
            </a:pPr>
            <a:r>
              <a:rPr lang="en-GB" sz="1400" dirty="0">
                <a:solidFill>
                  <a:srgbClr val="00B0F0"/>
                </a:solidFill>
              </a:rPr>
              <a:t>Example for ‘James Kim’ Partial name Search : ‘526054#’ or ‘526370#’ or ‘546#’ </a:t>
            </a:r>
          </a:p>
          <a:p>
            <a:pPr marL="285750" indent="-285750">
              <a:buFont typeface="Arial" panose="020B0604020202020204" pitchFamily="34" charset="0"/>
              <a:buChar char="•"/>
            </a:pPr>
            <a:endParaRPr lang="en-GB" sz="1400" dirty="0">
              <a:solidFill>
                <a:srgbClr val="00B0F0"/>
              </a:solidFill>
            </a:endParaRPr>
          </a:p>
          <a:p>
            <a:r>
              <a:rPr lang="en-GB" sz="1400" dirty="0">
                <a:solidFill>
                  <a:srgbClr val="00B0F0"/>
                </a:solidFill>
              </a:rPr>
              <a:t>Dial by Full Name Search </a:t>
            </a:r>
          </a:p>
          <a:p>
            <a:pPr marL="285750" indent="-285750">
              <a:buFont typeface="Arial" panose="020B0604020202020204" pitchFamily="34" charset="0"/>
              <a:buChar char="•"/>
            </a:pPr>
            <a:r>
              <a:rPr lang="en-GB" sz="1400" dirty="0">
                <a:solidFill>
                  <a:srgbClr val="00B0F0"/>
                </a:solidFill>
              </a:rPr>
              <a:t>Will allow you to use the keypad to dial the user/group name you must complete a exact match for it to provide you with the user details. </a:t>
            </a:r>
          </a:p>
          <a:p>
            <a:pPr marL="285750" indent="-285750">
              <a:buFont typeface="Arial" panose="020B0604020202020204" pitchFamily="34" charset="0"/>
              <a:buChar char="•"/>
            </a:pPr>
            <a:r>
              <a:rPr lang="en-GB" sz="1400" dirty="0">
                <a:solidFill>
                  <a:srgbClr val="00B0F0"/>
                </a:solidFill>
              </a:rPr>
              <a:t>Example for ‘James Kim’ Full name Search : ‘526370546#’</a:t>
            </a: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r>
              <a:rPr lang="en-GB" sz="1400" dirty="0">
                <a:solidFill>
                  <a:srgbClr val="00B0F0"/>
                </a:solidFill>
              </a:rPr>
              <a:t> </a:t>
            </a:r>
          </a:p>
          <a:p>
            <a:endParaRPr lang="en-GB" sz="1400" dirty="0">
              <a:solidFill>
                <a:srgbClr val="00B0F0"/>
              </a:solidFill>
            </a:endParaRPr>
          </a:p>
          <a:p>
            <a:endParaRPr lang="en-GB" sz="1400" dirty="0">
              <a:solidFill>
                <a:srgbClr val="00B0F0"/>
              </a:solidFill>
            </a:endParaRPr>
          </a:p>
          <a:p>
            <a:r>
              <a:rPr lang="en-GB" sz="1400" dirty="0">
                <a:solidFill>
                  <a:srgbClr val="00B0F0"/>
                </a:solidFill>
              </a:rPr>
              <a:t> </a:t>
            </a:r>
          </a:p>
          <a:p>
            <a:endParaRPr lang="en-GB" sz="1600" dirty="0">
              <a:solidFill>
                <a:srgbClr val="00B0F0"/>
              </a:solidFill>
            </a:endParaRPr>
          </a:p>
          <a:p>
            <a:r>
              <a:rPr lang="en-GB" sz="1600" dirty="0">
                <a:solidFill>
                  <a:srgbClr val="00B0F0"/>
                </a:solidFill>
              </a:rPr>
              <a:t> </a:t>
            </a:r>
          </a:p>
        </p:txBody>
      </p:sp>
      <p:pic>
        <p:nvPicPr>
          <p:cNvPr id="5" name="Picture 4">
            <a:extLst>
              <a:ext uri="{FF2B5EF4-FFF2-40B4-BE49-F238E27FC236}">
                <a16:creationId xmlns:a16="http://schemas.microsoft.com/office/drawing/2014/main" id="{9DC070C0-C8D4-4ACF-BF49-A73290A69C91}"/>
              </a:ext>
            </a:extLst>
          </p:cNvPr>
          <p:cNvPicPr>
            <a:picLocks noChangeAspect="1"/>
          </p:cNvPicPr>
          <p:nvPr/>
        </p:nvPicPr>
        <p:blipFill rotWithShape="1">
          <a:blip r:embed="rId2"/>
          <a:srcRect l="398" t="42743"/>
          <a:stretch/>
        </p:blipFill>
        <p:spPr>
          <a:xfrm>
            <a:off x="844116" y="3873500"/>
            <a:ext cx="8389217" cy="2227395"/>
          </a:xfrm>
          <a:prstGeom prst="rect">
            <a:avLst/>
          </a:prstGeom>
        </p:spPr>
      </p:pic>
    </p:spTree>
    <p:extLst>
      <p:ext uri="{BB962C8B-B14F-4D97-AF65-F5344CB8AC3E}">
        <p14:creationId xmlns:p14="http://schemas.microsoft.com/office/powerpoint/2010/main" val="2596611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eMG80 LCM - Overview</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15281"/>
            <a:ext cx="9317421" cy="3139321"/>
          </a:xfrm>
          <a:prstGeom prst="rect">
            <a:avLst/>
          </a:prstGeom>
          <a:noFill/>
        </p:spPr>
        <p:txBody>
          <a:bodyPr wrap="square" rtlCol="0">
            <a:spAutoFit/>
          </a:bodyPr>
          <a:lstStyle/>
          <a:p>
            <a:r>
              <a:rPr lang="en-GB" sz="1400" dirty="0">
                <a:solidFill>
                  <a:srgbClr val="00B0F0"/>
                </a:solidFill>
              </a:rPr>
              <a:t>With the launch of 3.5 you will now be able to use a eMG80 as an LCM (Local Call Manager) for redundancy. </a:t>
            </a:r>
          </a:p>
          <a:p>
            <a:endParaRPr lang="en-GB" sz="1400" dirty="0">
              <a:solidFill>
                <a:srgbClr val="00B0F0"/>
              </a:solidFill>
            </a:endParaRPr>
          </a:p>
          <a:p>
            <a:r>
              <a:rPr lang="en-GB" sz="1400" dirty="0">
                <a:solidFill>
                  <a:srgbClr val="00B0F0"/>
                </a:solidFill>
              </a:rPr>
              <a:t>In a normal working state all phones will be connected to the cloud, if there was any failure that meant that the eMG80 and Cloud could not communicate then you can fall back to using ISDN or Analogue lines on the local system. </a:t>
            </a:r>
          </a:p>
          <a:p>
            <a:endParaRPr lang="en-GB" sz="1400" dirty="0">
              <a:solidFill>
                <a:srgbClr val="00B0F0"/>
              </a:solidFill>
            </a:endParaRPr>
          </a:p>
          <a:p>
            <a:r>
              <a:rPr lang="en-GB" sz="1400" dirty="0">
                <a:solidFill>
                  <a:srgbClr val="00B0F0"/>
                </a:solidFill>
              </a:rPr>
              <a:t>Things to note:</a:t>
            </a:r>
          </a:p>
          <a:p>
            <a:endParaRPr lang="en-GB" sz="1400" dirty="0">
              <a:solidFill>
                <a:srgbClr val="00B0F0"/>
              </a:solidFill>
            </a:endParaRPr>
          </a:p>
          <a:p>
            <a:pPr marL="285750" indent="-285750">
              <a:buFont typeface="Arial" panose="020B0604020202020204" pitchFamily="34" charset="0"/>
              <a:buChar char="•"/>
            </a:pPr>
            <a:r>
              <a:rPr lang="en-GB" sz="1400" dirty="0">
                <a:solidFill>
                  <a:srgbClr val="00B0F0"/>
                </a:solidFill>
              </a:rPr>
              <a:t>Conference features cannot be used on an eMG80 in LCM mode.</a:t>
            </a:r>
          </a:p>
          <a:p>
            <a:pPr marL="285750" indent="-285750">
              <a:buFont typeface="Arial" panose="020B0604020202020204" pitchFamily="34" charset="0"/>
              <a:buChar char="•"/>
            </a:pPr>
            <a:r>
              <a:rPr lang="en-GB" sz="1400" dirty="0">
                <a:solidFill>
                  <a:srgbClr val="00B0F0"/>
                </a:solidFill>
              </a:rPr>
              <a:t>You need either a VOIU or VOIB to establish a voice call between TDM and IP devices.</a:t>
            </a:r>
          </a:p>
          <a:p>
            <a:pPr marL="285750" indent="-285750">
              <a:buFont typeface="Arial" panose="020B0604020202020204" pitchFamily="34" charset="0"/>
              <a:buChar char="•"/>
            </a:pPr>
            <a:r>
              <a:rPr lang="en-GB" sz="1400" dirty="0">
                <a:solidFill>
                  <a:srgbClr val="00B0F0"/>
                </a:solidFill>
              </a:rPr>
              <a:t>The following is not supported by the eMG80 in LCM mode:R2 in E1IB, T1IB, VMIU/VMIB, WTIB/SOIB/MCIB/MISU.</a:t>
            </a:r>
          </a:p>
          <a:p>
            <a:pPr marL="285750" indent="-285750">
              <a:buFont typeface="Arial" panose="020B0604020202020204" pitchFamily="34" charset="0"/>
              <a:buChar char="•"/>
            </a:pPr>
            <a:endParaRPr lang="en-GB" sz="1400" dirty="0">
              <a:solidFill>
                <a:srgbClr val="00B0F0"/>
              </a:solidFill>
            </a:endParaRPr>
          </a:p>
          <a:p>
            <a:endParaRPr lang="en-GB" sz="1600" dirty="0">
              <a:solidFill>
                <a:srgbClr val="00B0F0"/>
              </a:solidFill>
            </a:endParaRPr>
          </a:p>
        </p:txBody>
      </p:sp>
      <p:sp>
        <p:nvSpPr>
          <p:cNvPr id="7" name="Rectangle 4">
            <a:extLst>
              <a:ext uri="{FF2B5EF4-FFF2-40B4-BE49-F238E27FC236}">
                <a16:creationId xmlns:a16="http://schemas.microsoft.com/office/drawing/2014/main" id="{2E924047-37C4-4392-958E-652B06C9934A}"/>
              </a:ext>
            </a:extLst>
          </p:cNvPr>
          <p:cNvSpPr>
            <a:spLocks noChangeArrowheads="1"/>
          </p:cNvSpPr>
          <p:nvPr/>
        </p:nvSpPr>
        <p:spPr bwMode="auto">
          <a:xfrm>
            <a:off x="500380" y="2273300"/>
            <a:ext cx="1007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5">
            <a:extLst>
              <a:ext uri="{FF2B5EF4-FFF2-40B4-BE49-F238E27FC236}">
                <a16:creationId xmlns:a16="http://schemas.microsoft.com/office/drawing/2014/main" id="{9EA3B292-7F5D-43B5-9B7E-A8D8F1751621}"/>
              </a:ext>
            </a:extLst>
          </p:cNvPr>
          <p:cNvSpPr>
            <a:spLocks noChangeArrowheads="1"/>
          </p:cNvSpPr>
          <p:nvPr/>
        </p:nvSpPr>
        <p:spPr bwMode="auto">
          <a:xfrm>
            <a:off x="495353" y="6265457"/>
            <a:ext cx="755636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br>
              <a:rPr kumimoji="0" lang="en-GB" altLang="en-US" sz="1400" b="0" i="0" u="none" strike="noStrike" cap="none" normalizeH="0" baseline="0" dirty="0">
                <a:ln>
                  <a:noFill/>
                </a:ln>
                <a:solidFill>
                  <a:schemeClr val="tx1"/>
                </a:solidFill>
                <a:effectLst/>
                <a:latin typeface="Arial" panose="020B0604020202020204" pitchFamily="34" charset="0"/>
              </a:rPr>
            </a:br>
            <a:r>
              <a:rPr lang="en-GB" sz="1400" dirty="0">
                <a:solidFill>
                  <a:srgbClr val="00B0F0"/>
                </a:solidFill>
              </a:rPr>
              <a:t>NOTE: You are unable to use the 1000i handsets on an eMG80 system until unified version 4.</a:t>
            </a:r>
            <a:endParaRPr kumimoji="0" lang="en-GB" altLang="en-US" sz="1400" b="0" i="0" u="none" strike="noStrike" cap="none" normalizeH="0" baseline="0" dirty="0">
              <a:ln>
                <a:noFill/>
              </a:ln>
              <a:solidFill>
                <a:schemeClr val="tx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B70D3459-1643-4375-8FCC-C7F789176C63}"/>
              </a:ext>
            </a:extLst>
          </p:cNvPr>
          <p:cNvSpPr>
            <a:spLocks noChangeArrowheads="1"/>
          </p:cNvSpPr>
          <p:nvPr/>
        </p:nvSpPr>
        <p:spPr bwMode="auto">
          <a:xfrm>
            <a:off x="500380" y="3162300"/>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grpSp>
        <p:nvGrpSpPr>
          <p:cNvPr id="11" name="Group 10">
            <a:extLst>
              <a:ext uri="{FF2B5EF4-FFF2-40B4-BE49-F238E27FC236}">
                <a16:creationId xmlns:a16="http://schemas.microsoft.com/office/drawing/2014/main" id="{03B63E90-AF18-4B57-9CB4-3A64B13B086D}"/>
              </a:ext>
            </a:extLst>
          </p:cNvPr>
          <p:cNvGrpSpPr/>
          <p:nvPr/>
        </p:nvGrpSpPr>
        <p:grpSpPr>
          <a:xfrm>
            <a:off x="868679" y="3512264"/>
            <a:ext cx="8248016" cy="3057525"/>
            <a:chOff x="0" y="0"/>
            <a:chExt cx="8248649" cy="3057525"/>
          </a:xfrm>
        </p:grpSpPr>
        <p:pic>
          <p:nvPicPr>
            <p:cNvPr id="12" name="Picture 11">
              <a:extLst>
                <a:ext uri="{FF2B5EF4-FFF2-40B4-BE49-F238E27FC236}">
                  <a16:creationId xmlns:a16="http://schemas.microsoft.com/office/drawing/2014/main" id="{F957A51F-A804-4DDE-8707-D939EF5909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29605" cy="3057525"/>
            </a:xfrm>
            <a:prstGeom prst="rect">
              <a:avLst/>
            </a:prstGeom>
            <a:noFill/>
            <a:ln>
              <a:noFill/>
            </a:ln>
          </p:spPr>
        </p:pic>
        <p:sp>
          <p:nvSpPr>
            <p:cNvPr id="13" name="Cloud 12">
              <a:extLst>
                <a:ext uri="{FF2B5EF4-FFF2-40B4-BE49-F238E27FC236}">
                  <a16:creationId xmlns:a16="http://schemas.microsoft.com/office/drawing/2014/main" id="{64A28219-BAC2-4835-8C2B-06D05E8864B5}"/>
                </a:ext>
              </a:extLst>
            </p:cNvPr>
            <p:cNvSpPr/>
            <p:nvPr/>
          </p:nvSpPr>
          <p:spPr>
            <a:xfrm>
              <a:off x="5312019" y="234461"/>
              <a:ext cx="2936630" cy="1934308"/>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Text Box 2">
              <a:extLst>
                <a:ext uri="{FF2B5EF4-FFF2-40B4-BE49-F238E27FC236}">
                  <a16:creationId xmlns:a16="http://schemas.microsoft.com/office/drawing/2014/main" id="{C27DE5D1-EAAD-482B-9AA8-6F30F1893486}"/>
                </a:ext>
              </a:extLst>
            </p:cNvPr>
            <p:cNvSpPr txBox="1">
              <a:spLocks noChangeArrowheads="1"/>
            </p:cNvSpPr>
            <p:nvPr/>
          </p:nvSpPr>
          <p:spPr bwMode="auto">
            <a:xfrm>
              <a:off x="5884984" y="896815"/>
              <a:ext cx="1822450" cy="636905"/>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26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iPECS Cloud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242735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eMG80 LCM – LCM Management</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66655"/>
            <a:ext cx="9317421" cy="5539978"/>
          </a:xfrm>
          <a:prstGeom prst="rect">
            <a:avLst/>
          </a:prstGeom>
          <a:noFill/>
        </p:spPr>
        <p:txBody>
          <a:bodyPr wrap="square" rtlCol="0">
            <a:spAutoFit/>
          </a:bodyPr>
          <a:lstStyle/>
          <a:p>
            <a:r>
              <a:rPr lang="en-GB" sz="1400" dirty="0">
                <a:solidFill>
                  <a:srgbClr val="00B0F0"/>
                </a:solidFill>
              </a:rPr>
              <a:t>To utilize an eMG80 as an LCM device you will first need to make sure that you have a licence applied to the system. </a:t>
            </a:r>
          </a:p>
          <a:p>
            <a:endParaRPr lang="en-GB" sz="1400" dirty="0">
              <a:solidFill>
                <a:srgbClr val="00B0F0"/>
              </a:solidFill>
            </a:endParaRPr>
          </a:p>
          <a:p>
            <a:r>
              <a:rPr lang="en-GB" sz="1400" dirty="0">
                <a:solidFill>
                  <a:srgbClr val="00B0F0"/>
                </a:solidFill>
              </a:rPr>
              <a:t>This should then show in LCM Management ready for you to configure. </a:t>
            </a:r>
          </a:p>
          <a:p>
            <a:endParaRPr lang="en-GB" sz="1400" dirty="0">
              <a:solidFill>
                <a:srgbClr val="00B0F0"/>
              </a:solidFill>
            </a:endParaRPr>
          </a:p>
          <a:p>
            <a:r>
              <a:rPr lang="en-GB" sz="1400" dirty="0">
                <a:solidFill>
                  <a:srgbClr val="00B0F0"/>
                </a:solidFill>
              </a:rPr>
              <a:t>If you are to select the LCM that you would like to use you will then be able to enter the:</a:t>
            </a:r>
          </a:p>
          <a:p>
            <a:pPr marL="285750" indent="-285750">
              <a:buFont typeface="Arial" panose="020B0604020202020204" pitchFamily="34" charset="0"/>
              <a:buChar char="•"/>
            </a:pPr>
            <a:endParaRPr lang="en-GB" sz="1400" dirty="0">
              <a:solidFill>
                <a:srgbClr val="00B0F0"/>
              </a:solidFill>
            </a:endParaRPr>
          </a:p>
          <a:p>
            <a:pPr marL="285750" indent="-285750">
              <a:buFont typeface="Arial" panose="020B0604020202020204" pitchFamily="34" charset="0"/>
              <a:buChar char="•"/>
            </a:pPr>
            <a:r>
              <a:rPr lang="en-GB" sz="1400" dirty="0">
                <a:solidFill>
                  <a:srgbClr val="00B0F0"/>
                </a:solidFill>
              </a:rPr>
              <a:t>Name – This will be what you use to select the LCM when assigning a user or site. </a:t>
            </a:r>
          </a:p>
          <a:p>
            <a:pPr marL="285750" indent="-285750">
              <a:buFont typeface="Arial" panose="020B0604020202020204" pitchFamily="34" charset="0"/>
              <a:buChar char="•"/>
            </a:pPr>
            <a:r>
              <a:rPr lang="en-GB" sz="1400" dirty="0">
                <a:solidFill>
                  <a:srgbClr val="00B0F0"/>
                </a:solidFill>
              </a:rPr>
              <a:t>REP IP – This is the internal IP of the unit</a:t>
            </a:r>
          </a:p>
          <a:p>
            <a:pPr marL="285750" indent="-285750">
              <a:buFont typeface="Arial" panose="020B0604020202020204" pitchFamily="34" charset="0"/>
              <a:buChar char="•"/>
            </a:pPr>
            <a:r>
              <a:rPr lang="en-GB" sz="1400" dirty="0">
                <a:solidFill>
                  <a:srgbClr val="00B0F0"/>
                </a:solidFill>
              </a:rPr>
              <a:t>Firewall IP – This is the external WAN IP for the site. </a:t>
            </a:r>
          </a:p>
          <a:p>
            <a:endParaRPr lang="en-GB" sz="1400" dirty="0">
              <a:solidFill>
                <a:srgbClr val="00B0F0"/>
              </a:solidFill>
            </a:endParaRPr>
          </a:p>
          <a:p>
            <a:r>
              <a:rPr lang="en-GB" sz="1400" dirty="0">
                <a:solidFill>
                  <a:srgbClr val="00B0F0"/>
                </a:solidFill>
              </a:rPr>
              <a:t>When all of the correct information has been entered then you should see the device as Connected. </a:t>
            </a: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r>
              <a:rPr lang="en-GB" sz="1400" dirty="0">
                <a:solidFill>
                  <a:srgbClr val="00B0F0"/>
                </a:solidFill>
              </a:rPr>
              <a:t> </a:t>
            </a:r>
          </a:p>
          <a:p>
            <a:endParaRPr lang="en-GB" sz="1400" dirty="0">
              <a:solidFill>
                <a:srgbClr val="00B0F0"/>
              </a:solidFill>
            </a:endParaRPr>
          </a:p>
          <a:p>
            <a:endParaRPr lang="en-GB" sz="1400" dirty="0">
              <a:solidFill>
                <a:srgbClr val="00B0F0"/>
              </a:solidFill>
            </a:endParaRPr>
          </a:p>
          <a:p>
            <a:r>
              <a:rPr lang="en-GB" sz="1400" dirty="0">
                <a:solidFill>
                  <a:srgbClr val="00B0F0"/>
                </a:solidFill>
              </a:rPr>
              <a:t> </a:t>
            </a:r>
          </a:p>
          <a:p>
            <a:endParaRPr lang="en-GB" sz="1600" dirty="0">
              <a:solidFill>
                <a:srgbClr val="00B0F0"/>
              </a:solidFill>
            </a:endParaRPr>
          </a:p>
          <a:p>
            <a:r>
              <a:rPr lang="en-GB" sz="1600" dirty="0">
                <a:solidFill>
                  <a:srgbClr val="00B0F0"/>
                </a:solidFill>
              </a:rPr>
              <a:t> </a:t>
            </a:r>
          </a:p>
        </p:txBody>
      </p:sp>
      <p:sp>
        <p:nvSpPr>
          <p:cNvPr id="7" name="Rectangle 4">
            <a:extLst>
              <a:ext uri="{FF2B5EF4-FFF2-40B4-BE49-F238E27FC236}">
                <a16:creationId xmlns:a16="http://schemas.microsoft.com/office/drawing/2014/main" id="{2E924047-37C4-4392-958E-652B06C9934A}"/>
              </a:ext>
            </a:extLst>
          </p:cNvPr>
          <p:cNvSpPr>
            <a:spLocks noChangeArrowheads="1"/>
          </p:cNvSpPr>
          <p:nvPr/>
        </p:nvSpPr>
        <p:spPr bwMode="auto">
          <a:xfrm>
            <a:off x="500380" y="2273300"/>
            <a:ext cx="1007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7">
            <a:extLst>
              <a:ext uri="{FF2B5EF4-FFF2-40B4-BE49-F238E27FC236}">
                <a16:creationId xmlns:a16="http://schemas.microsoft.com/office/drawing/2014/main" id="{B70D3459-1643-4375-8FCC-C7F789176C63}"/>
              </a:ext>
            </a:extLst>
          </p:cNvPr>
          <p:cNvSpPr>
            <a:spLocks noChangeArrowheads="1"/>
          </p:cNvSpPr>
          <p:nvPr/>
        </p:nvSpPr>
        <p:spPr bwMode="auto">
          <a:xfrm>
            <a:off x="500380" y="3162300"/>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88E0C9F6-38BF-4D35-BFF2-65DF331A2A51}"/>
              </a:ext>
            </a:extLst>
          </p:cNvPr>
          <p:cNvPicPr>
            <a:picLocks noChangeAspect="1"/>
          </p:cNvPicPr>
          <p:nvPr/>
        </p:nvPicPr>
        <p:blipFill>
          <a:blip r:embed="rId2"/>
          <a:stretch>
            <a:fillRect/>
          </a:stretch>
        </p:blipFill>
        <p:spPr>
          <a:xfrm>
            <a:off x="1499419" y="3705731"/>
            <a:ext cx="6806381" cy="3067668"/>
          </a:xfrm>
          <a:prstGeom prst="rect">
            <a:avLst/>
          </a:prstGeom>
        </p:spPr>
      </p:pic>
    </p:spTree>
    <p:extLst>
      <p:ext uri="{BB962C8B-B14F-4D97-AF65-F5344CB8AC3E}">
        <p14:creationId xmlns:p14="http://schemas.microsoft.com/office/powerpoint/2010/main" val="1490195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eMG80 LCM – Board Management</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66655"/>
            <a:ext cx="9317421" cy="4462760"/>
          </a:xfrm>
          <a:prstGeom prst="rect">
            <a:avLst/>
          </a:prstGeom>
          <a:noFill/>
        </p:spPr>
        <p:txBody>
          <a:bodyPr wrap="square" rtlCol="0">
            <a:spAutoFit/>
          </a:bodyPr>
          <a:lstStyle/>
          <a:p>
            <a:r>
              <a:rPr lang="en-GB" sz="1400" dirty="0">
                <a:solidFill>
                  <a:srgbClr val="00B0F0"/>
                </a:solidFill>
              </a:rPr>
              <a:t>Configuration on the eMG80 slots can be done through the eMG80 section of the portal. </a:t>
            </a:r>
          </a:p>
          <a:p>
            <a:endParaRPr lang="en-GB" sz="1400" dirty="0">
              <a:solidFill>
                <a:srgbClr val="00B0F0"/>
              </a:solidFill>
            </a:endParaRPr>
          </a:p>
          <a:p>
            <a:r>
              <a:rPr lang="en-GB" sz="1400" dirty="0">
                <a:solidFill>
                  <a:srgbClr val="00B0F0"/>
                </a:solidFill>
              </a:rPr>
              <a:t>From here you are able to see the slot numbers that you will need to match with the boards installed in the eMG80 unit. </a:t>
            </a:r>
          </a:p>
          <a:p>
            <a:endParaRPr lang="en-GB" sz="1400" dirty="0">
              <a:solidFill>
                <a:srgbClr val="00B0F0"/>
              </a:solidFill>
            </a:endParaRPr>
          </a:p>
          <a:p>
            <a:r>
              <a:rPr lang="en-GB" sz="1400" dirty="0">
                <a:solidFill>
                  <a:srgbClr val="00B0F0"/>
                </a:solidFill>
              </a:rPr>
              <a:t>You are also able to configure the expansion EMG from the same screen. </a:t>
            </a: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r>
              <a:rPr lang="en-GB" sz="1400" dirty="0">
                <a:solidFill>
                  <a:srgbClr val="00B0F0"/>
                </a:solidFill>
              </a:rPr>
              <a:t> </a:t>
            </a:r>
          </a:p>
          <a:p>
            <a:endParaRPr lang="en-GB" sz="1400" dirty="0">
              <a:solidFill>
                <a:srgbClr val="00B0F0"/>
              </a:solidFill>
            </a:endParaRPr>
          </a:p>
          <a:p>
            <a:endParaRPr lang="en-GB" sz="1400" dirty="0">
              <a:solidFill>
                <a:srgbClr val="00B0F0"/>
              </a:solidFill>
            </a:endParaRPr>
          </a:p>
          <a:p>
            <a:r>
              <a:rPr lang="en-GB" sz="1400" dirty="0">
                <a:solidFill>
                  <a:srgbClr val="00B0F0"/>
                </a:solidFill>
              </a:rPr>
              <a:t> </a:t>
            </a:r>
          </a:p>
          <a:p>
            <a:endParaRPr lang="en-GB" sz="1600" dirty="0">
              <a:solidFill>
                <a:srgbClr val="00B0F0"/>
              </a:solidFill>
            </a:endParaRPr>
          </a:p>
          <a:p>
            <a:r>
              <a:rPr lang="en-GB" sz="1600" dirty="0">
                <a:solidFill>
                  <a:srgbClr val="00B0F0"/>
                </a:solidFill>
              </a:rPr>
              <a:t> </a:t>
            </a:r>
          </a:p>
        </p:txBody>
      </p:sp>
      <p:sp>
        <p:nvSpPr>
          <p:cNvPr id="7" name="Rectangle 4">
            <a:extLst>
              <a:ext uri="{FF2B5EF4-FFF2-40B4-BE49-F238E27FC236}">
                <a16:creationId xmlns:a16="http://schemas.microsoft.com/office/drawing/2014/main" id="{2E924047-37C4-4392-958E-652B06C9934A}"/>
              </a:ext>
            </a:extLst>
          </p:cNvPr>
          <p:cNvSpPr>
            <a:spLocks noChangeArrowheads="1"/>
          </p:cNvSpPr>
          <p:nvPr/>
        </p:nvSpPr>
        <p:spPr bwMode="auto">
          <a:xfrm>
            <a:off x="500380" y="2273300"/>
            <a:ext cx="1007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7">
            <a:extLst>
              <a:ext uri="{FF2B5EF4-FFF2-40B4-BE49-F238E27FC236}">
                <a16:creationId xmlns:a16="http://schemas.microsoft.com/office/drawing/2014/main" id="{B70D3459-1643-4375-8FCC-C7F789176C63}"/>
              </a:ext>
            </a:extLst>
          </p:cNvPr>
          <p:cNvSpPr>
            <a:spLocks noChangeArrowheads="1"/>
          </p:cNvSpPr>
          <p:nvPr/>
        </p:nvSpPr>
        <p:spPr bwMode="auto">
          <a:xfrm>
            <a:off x="500380" y="3162300"/>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C76EA9EB-B032-401E-A30B-6DAD9416A6B7}"/>
              </a:ext>
            </a:extLst>
          </p:cNvPr>
          <p:cNvPicPr>
            <a:picLocks noChangeAspect="1"/>
          </p:cNvPicPr>
          <p:nvPr/>
        </p:nvPicPr>
        <p:blipFill>
          <a:blip r:embed="rId2"/>
          <a:stretch>
            <a:fillRect/>
          </a:stretch>
        </p:blipFill>
        <p:spPr>
          <a:xfrm>
            <a:off x="500380" y="3043237"/>
            <a:ext cx="9305925" cy="3228975"/>
          </a:xfrm>
          <a:prstGeom prst="rect">
            <a:avLst/>
          </a:prstGeom>
        </p:spPr>
      </p:pic>
    </p:spTree>
    <p:extLst>
      <p:ext uri="{BB962C8B-B14F-4D97-AF65-F5344CB8AC3E}">
        <p14:creationId xmlns:p14="http://schemas.microsoft.com/office/powerpoint/2010/main" val="1948347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eMG80 LCM – Board Management</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66655"/>
            <a:ext cx="9317421" cy="5324535"/>
          </a:xfrm>
          <a:prstGeom prst="rect">
            <a:avLst/>
          </a:prstGeom>
          <a:noFill/>
        </p:spPr>
        <p:txBody>
          <a:bodyPr wrap="square" rtlCol="0">
            <a:spAutoFit/>
          </a:bodyPr>
          <a:lstStyle/>
          <a:p>
            <a:r>
              <a:rPr lang="en-GB" sz="1400" dirty="0">
                <a:solidFill>
                  <a:srgbClr val="00B0F0"/>
                </a:solidFill>
              </a:rPr>
              <a:t>To configure first select the slot number you would like to identify. </a:t>
            </a:r>
          </a:p>
          <a:p>
            <a:endParaRPr lang="en-GB" sz="1400" dirty="0">
              <a:solidFill>
                <a:srgbClr val="00B0F0"/>
              </a:solidFill>
            </a:endParaRPr>
          </a:p>
          <a:p>
            <a:r>
              <a:rPr lang="en-GB" sz="1400" dirty="0">
                <a:solidFill>
                  <a:srgbClr val="00B0F0"/>
                </a:solidFill>
              </a:rPr>
              <a:t>Once selected you will be able to choose the module that you have installed in that position on the eMG80.</a:t>
            </a:r>
          </a:p>
          <a:p>
            <a:endParaRPr lang="en-GB" sz="1400" dirty="0">
              <a:solidFill>
                <a:srgbClr val="00B0F0"/>
              </a:solidFill>
            </a:endParaRPr>
          </a:p>
          <a:p>
            <a:r>
              <a:rPr lang="en-GB" sz="1400" dirty="0">
                <a:solidFill>
                  <a:srgbClr val="00B0F0"/>
                </a:solidFill>
              </a:rPr>
              <a:t>Once you have chosen your module from the list, you will be able to choose the Gateway Name and MAC Address  </a:t>
            </a:r>
          </a:p>
          <a:p>
            <a:r>
              <a:rPr lang="en-GB" sz="1400" dirty="0">
                <a:solidFill>
                  <a:srgbClr val="00B0F0"/>
                </a:solidFill>
              </a:rPr>
              <a:t> </a:t>
            </a:r>
          </a:p>
          <a:p>
            <a:r>
              <a:rPr lang="en-GB" sz="1400" dirty="0">
                <a:solidFill>
                  <a:srgbClr val="00B0F0"/>
                </a:solidFill>
              </a:rPr>
              <a:t>NOTE: Depending on the slot you select you will have different modules available.</a:t>
            </a:r>
          </a:p>
          <a:p>
            <a:endParaRPr lang="en-GB" sz="1400" dirty="0">
              <a:solidFill>
                <a:srgbClr val="00B0F0"/>
              </a:solidFill>
            </a:endParaRPr>
          </a:p>
          <a:p>
            <a:endParaRPr lang="en-GB" sz="1400" dirty="0">
              <a:solidFill>
                <a:srgbClr val="00B0F0"/>
              </a:solidFill>
            </a:endParaRPr>
          </a:p>
          <a:p>
            <a:r>
              <a:rPr lang="en-GB" sz="1400" dirty="0">
                <a:solidFill>
                  <a:srgbClr val="00B0F0"/>
                </a:solidFill>
              </a:rPr>
              <a:t>  </a:t>
            </a: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r>
              <a:rPr lang="en-GB" sz="1400" dirty="0">
                <a:solidFill>
                  <a:srgbClr val="00B0F0"/>
                </a:solidFill>
              </a:rPr>
              <a:t> </a:t>
            </a:r>
          </a:p>
          <a:p>
            <a:endParaRPr lang="en-GB" sz="1400" dirty="0">
              <a:solidFill>
                <a:srgbClr val="00B0F0"/>
              </a:solidFill>
            </a:endParaRPr>
          </a:p>
          <a:p>
            <a:endParaRPr lang="en-GB" sz="1400" dirty="0">
              <a:solidFill>
                <a:srgbClr val="00B0F0"/>
              </a:solidFill>
            </a:endParaRPr>
          </a:p>
          <a:p>
            <a:r>
              <a:rPr lang="en-GB" sz="1400" dirty="0">
                <a:solidFill>
                  <a:srgbClr val="00B0F0"/>
                </a:solidFill>
              </a:rPr>
              <a:t> </a:t>
            </a:r>
          </a:p>
          <a:p>
            <a:endParaRPr lang="en-GB" sz="1600" dirty="0">
              <a:solidFill>
                <a:srgbClr val="00B0F0"/>
              </a:solidFill>
            </a:endParaRPr>
          </a:p>
          <a:p>
            <a:r>
              <a:rPr lang="en-GB" sz="1600" dirty="0">
                <a:solidFill>
                  <a:srgbClr val="00B0F0"/>
                </a:solidFill>
              </a:rPr>
              <a:t> </a:t>
            </a:r>
          </a:p>
        </p:txBody>
      </p:sp>
      <p:sp>
        <p:nvSpPr>
          <p:cNvPr id="7" name="Rectangle 4">
            <a:extLst>
              <a:ext uri="{FF2B5EF4-FFF2-40B4-BE49-F238E27FC236}">
                <a16:creationId xmlns:a16="http://schemas.microsoft.com/office/drawing/2014/main" id="{2E924047-37C4-4392-958E-652B06C9934A}"/>
              </a:ext>
            </a:extLst>
          </p:cNvPr>
          <p:cNvSpPr>
            <a:spLocks noChangeArrowheads="1"/>
          </p:cNvSpPr>
          <p:nvPr/>
        </p:nvSpPr>
        <p:spPr bwMode="auto">
          <a:xfrm>
            <a:off x="500380" y="2273300"/>
            <a:ext cx="1007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7">
            <a:extLst>
              <a:ext uri="{FF2B5EF4-FFF2-40B4-BE49-F238E27FC236}">
                <a16:creationId xmlns:a16="http://schemas.microsoft.com/office/drawing/2014/main" id="{B70D3459-1643-4375-8FCC-C7F789176C63}"/>
              </a:ext>
            </a:extLst>
          </p:cNvPr>
          <p:cNvSpPr>
            <a:spLocks noChangeArrowheads="1"/>
          </p:cNvSpPr>
          <p:nvPr/>
        </p:nvSpPr>
        <p:spPr bwMode="auto">
          <a:xfrm>
            <a:off x="500380" y="3162300"/>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C9B2E4F0-B7F7-459F-8A97-5B45252253C0}"/>
              </a:ext>
            </a:extLst>
          </p:cNvPr>
          <p:cNvPicPr>
            <a:picLocks noChangeAspect="1"/>
          </p:cNvPicPr>
          <p:nvPr/>
        </p:nvPicPr>
        <p:blipFill>
          <a:blip r:embed="rId2"/>
          <a:stretch>
            <a:fillRect/>
          </a:stretch>
        </p:blipFill>
        <p:spPr>
          <a:xfrm>
            <a:off x="2747962" y="4659237"/>
            <a:ext cx="4581525" cy="1791915"/>
          </a:xfrm>
          <a:prstGeom prst="rect">
            <a:avLst/>
          </a:prstGeom>
        </p:spPr>
      </p:pic>
      <p:pic>
        <p:nvPicPr>
          <p:cNvPr id="8" name="Picture 7">
            <a:extLst>
              <a:ext uri="{FF2B5EF4-FFF2-40B4-BE49-F238E27FC236}">
                <a16:creationId xmlns:a16="http://schemas.microsoft.com/office/drawing/2014/main" id="{CC7EA528-8111-4935-B2D9-D00C34459BC0}"/>
              </a:ext>
            </a:extLst>
          </p:cNvPr>
          <p:cNvPicPr>
            <a:picLocks noChangeAspect="1"/>
          </p:cNvPicPr>
          <p:nvPr/>
        </p:nvPicPr>
        <p:blipFill>
          <a:blip r:embed="rId3"/>
          <a:stretch>
            <a:fillRect/>
          </a:stretch>
        </p:blipFill>
        <p:spPr>
          <a:xfrm>
            <a:off x="2701924" y="2730500"/>
            <a:ext cx="4581525" cy="1829977"/>
          </a:xfrm>
          <a:prstGeom prst="rect">
            <a:avLst/>
          </a:prstGeom>
        </p:spPr>
      </p:pic>
    </p:spTree>
    <p:extLst>
      <p:ext uri="{BB962C8B-B14F-4D97-AF65-F5344CB8AC3E}">
        <p14:creationId xmlns:p14="http://schemas.microsoft.com/office/powerpoint/2010/main" val="325419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8698" y="2310332"/>
            <a:ext cx="7324931" cy="1479767"/>
          </a:xfrm>
        </p:spPr>
        <p:txBody>
          <a:bodyPr/>
          <a:lstStyle/>
          <a:p>
            <a:r>
              <a:rPr lang="en-AU" altLang="ja-JP" dirty="0" err="1"/>
              <a:t>iPECS</a:t>
            </a:r>
            <a:r>
              <a:rPr lang="en-AU" altLang="ja-JP" dirty="0"/>
              <a:t> Cloud 3.5 Features </a:t>
            </a:r>
            <a:endParaRPr lang="ja-JP" altLang="en-US" dirty="0"/>
          </a:p>
        </p:txBody>
      </p:sp>
      <p:pic>
        <p:nvPicPr>
          <p:cNvPr id="12" name="Picture 11" descr="A close up of a logo&#10;&#10;Description automatically generated">
            <a:extLst>
              <a:ext uri="{FF2B5EF4-FFF2-40B4-BE49-F238E27FC236}">
                <a16:creationId xmlns:a16="http://schemas.microsoft.com/office/drawing/2014/main" id="{7888FD93-362A-4242-85AC-2CA32B8712F5}"/>
              </a:ext>
            </a:extLst>
          </p:cNvPr>
          <p:cNvPicPr>
            <a:picLocks noChangeAspect="1"/>
          </p:cNvPicPr>
          <p:nvPr/>
        </p:nvPicPr>
        <p:blipFill>
          <a:blip r:embed="rId2"/>
          <a:stretch>
            <a:fillRect/>
          </a:stretch>
        </p:blipFill>
        <p:spPr>
          <a:xfrm>
            <a:off x="613821" y="2631758"/>
            <a:ext cx="1096446" cy="704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eMG80 LCM – Board Managem</a:t>
            </a:r>
            <a:r>
              <a:rPr lang="en-GB" dirty="0">
                <a:solidFill>
                  <a:srgbClr val="FF0000"/>
                </a:solidFill>
              </a:rPr>
              <a:t>ent</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5109091"/>
          </a:xfrm>
          <a:prstGeom prst="rect">
            <a:avLst/>
          </a:prstGeom>
          <a:noFill/>
        </p:spPr>
        <p:txBody>
          <a:bodyPr wrap="square" rtlCol="0">
            <a:spAutoFit/>
          </a:bodyPr>
          <a:lstStyle/>
          <a:p>
            <a:r>
              <a:rPr lang="en-GB" sz="1400" dirty="0">
                <a:solidFill>
                  <a:srgbClr val="00B0F0"/>
                </a:solidFill>
              </a:rPr>
              <a:t>You will then be able to see if the gateway is registered or not in the Connected field. </a:t>
            </a:r>
          </a:p>
          <a:p>
            <a:endParaRPr lang="en-GB" sz="1400" dirty="0">
              <a:solidFill>
                <a:srgbClr val="00B0F0"/>
              </a:solidFill>
            </a:endParaRPr>
          </a:p>
          <a:p>
            <a:r>
              <a:rPr lang="en-GB" sz="1400" dirty="0">
                <a:solidFill>
                  <a:srgbClr val="00B0F0"/>
                </a:solidFill>
              </a:rPr>
              <a:t>If you would like to see what is allocated to the board select the magnified glass icon </a:t>
            </a: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r>
              <a:rPr lang="en-GB" sz="1400" dirty="0">
                <a:solidFill>
                  <a:srgbClr val="00B0F0"/>
                </a:solidFill>
              </a:rPr>
              <a:t>This will then provide the information in a new popup window. </a:t>
            </a: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r>
              <a:rPr lang="en-GB" sz="1400" dirty="0">
                <a:solidFill>
                  <a:srgbClr val="00B0F0"/>
                </a:solidFill>
              </a:rPr>
              <a:t> </a:t>
            </a:r>
          </a:p>
          <a:p>
            <a:endParaRPr lang="en-GB" sz="1400" dirty="0">
              <a:solidFill>
                <a:srgbClr val="00B0F0"/>
              </a:solidFill>
            </a:endParaRPr>
          </a:p>
          <a:p>
            <a:endParaRPr lang="en-GB" sz="1400" dirty="0">
              <a:solidFill>
                <a:srgbClr val="00B0F0"/>
              </a:solidFill>
            </a:endParaRPr>
          </a:p>
          <a:p>
            <a:r>
              <a:rPr lang="en-GB" sz="1400" dirty="0">
                <a:solidFill>
                  <a:srgbClr val="00B0F0"/>
                </a:solidFill>
              </a:rPr>
              <a:t> </a:t>
            </a:r>
          </a:p>
          <a:p>
            <a:endParaRPr lang="en-GB" sz="1600" dirty="0">
              <a:solidFill>
                <a:srgbClr val="00B0F0"/>
              </a:solidFill>
            </a:endParaRPr>
          </a:p>
          <a:p>
            <a:r>
              <a:rPr lang="en-GB" sz="1600" dirty="0">
                <a:solidFill>
                  <a:srgbClr val="00B0F0"/>
                </a:solidFill>
              </a:rPr>
              <a:t> </a:t>
            </a:r>
          </a:p>
        </p:txBody>
      </p:sp>
      <p:sp>
        <p:nvSpPr>
          <p:cNvPr id="7" name="Rectangle 4">
            <a:extLst>
              <a:ext uri="{FF2B5EF4-FFF2-40B4-BE49-F238E27FC236}">
                <a16:creationId xmlns:a16="http://schemas.microsoft.com/office/drawing/2014/main" id="{2E924047-37C4-4392-958E-652B06C9934A}"/>
              </a:ext>
            </a:extLst>
          </p:cNvPr>
          <p:cNvSpPr>
            <a:spLocks noChangeArrowheads="1"/>
          </p:cNvSpPr>
          <p:nvPr/>
        </p:nvSpPr>
        <p:spPr bwMode="auto">
          <a:xfrm>
            <a:off x="500380" y="2273300"/>
            <a:ext cx="1007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7">
            <a:extLst>
              <a:ext uri="{FF2B5EF4-FFF2-40B4-BE49-F238E27FC236}">
                <a16:creationId xmlns:a16="http://schemas.microsoft.com/office/drawing/2014/main" id="{B70D3459-1643-4375-8FCC-C7F789176C63}"/>
              </a:ext>
            </a:extLst>
          </p:cNvPr>
          <p:cNvSpPr>
            <a:spLocks noChangeArrowheads="1"/>
          </p:cNvSpPr>
          <p:nvPr/>
        </p:nvSpPr>
        <p:spPr bwMode="auto">
          <a:xfrm>
            <a:off x="500380" y="3162300"/>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194AF75C-D04D-465B-985F-671E040855DF}"/>
              </a:ext>
            </a:extLst>
          </p:cNvPr>
          <p:cNvPicPr>
            <a:picLocks noChangeAspect="1"/>
          </p:cNvPicPr>
          <p:nvPr/>
        </p:nvPicPr>
        <p:blipFill rotWithShape="1">
          <a:blip r:embed="rId3"/>
          <a:srcRect l="21053" t="14258" r="10526" b="15152"/>
          <a:stretch/>
        </p:blipFill>
        <p:spPr>
          <a:xfrm>
            <a:off x="7200900" y="1511444"/>
            <a:ext cx="123825" cy="114300"/>
          </a:xfrm>
          <a:prstGeom prst="rect">
            <a:avLst/>
          </a:prstGeom>
        </p:spPr>
      </p:pic>
      <p:pic>
        <p:nvPicPr>
          <p:cNvPr id="5" name="Picture 4">
            <a:extLst>
              <a:ext uri="{FF2B5EF4-FFF2-40B4-BE49-F238E27FC236}">
                <a16:creationId xmlns:a16="http://schemas.microsoft.com/office/drawing/2014/main" id="{FCEFF262-FBF3-42FF-A5AE-53527F1B29E9}"/>
              </a:ext>
            </a:extLst>
          </p:cNvPr>
          <p:cNvPicPr>
            <a:picLocks noChangeAspect="1"/>
          </p:cNvPicPr>
          <p:nvPr/>
        </p:nvPicPr>
        <p:blipFill rotWithShape="1">
          <a:blip r:embed="rId4"/>
          <a:srcRect l="1042" t="1895" r="2182"/>
          <a:stretch/>
        </p:blipFill>
        <p:spPr>
          <a:xfrm>
            <a:off x="1814512" y="4248198"/>
            <a:ext cx="4719638" cy="1971682"/>
          </a:xfrm>
          <a:prstGeom prst="rect">
            <a:avLst/>
          </a:prstGeom>
        </p:spPr>
      </p:pic>
      <p:sp>
        <p:nvSpPr>
          <p:cNvPr id="10" name="Rectangle 9">
            <a:extLst>
              <a:ext uri="{FF2B5EF4-FFF2-40B4-BE49-F238E27FC236}">
                <a16:creationId xmlns:a16="http://schemas.microsoft.com/office/drawing/2014/main" id="{BEDB053B-737D-450E-BAF5-A205F6CD1FC8}"/>
              </a:ext>
            </a:extLst>
          </p:cNvPr>
          <p:cNvSpPr/>
          <p:nvPr/>
        </p:nvSpPr>
        <p:spPr>
          <a:xfrm>
            <a:off x="1193800" y="1993900"/>
            <a:ext cx="5702300" cy="133027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7511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eMG80 LCM – Board </a:t>
            </a:r>
            <a:r>
              <a:rPr lang="en-GB" dirty="0">
                <a:solidFill>
                  <a:srgbClr val="2ABDF2"/>
                </a:solidFill>
              </a:rPr>
              <a:t>Management</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1661993"/>
          </a:xfrm>
          <a:prstGeom prst="rect">
            <a:avLst/>
          </a:prstGeom>
          <a:noFill/>
        </p:spPr>
        <p:txBody>
          <a:bodyPr wrap="square" rtlCol="0">
            <a:spAutoFit/>
          </a:bodyPr>
          <a:lstStyle/>
          <a:p>
            <a:r>
              <a:rPr lang="en-GB" sz="1400" dirty="0">
                <a:solidFill>
                  <a:srgbClr val="00B0F0"/>
                </a:solidFill>
              </a:rPr>
              <a:t>eMG80 in an LCM supports the bellow slot configuration. </a:t>
            </a:r>
          </a:p>
          <a:p>
            <a:r>
              <a:rPr lang="en-GB" sz="1400" dirty="0">
                <a:solidFill>
                  <a:srgbClr val="00B0F0"/>
                </a:solidFill>
              </a:rPr>
              <a:t> </a:t>
            </a:r>
          </a:p>
          <a:p>
            <a:endParaRPr lang="en-GB" sz="1400" dirty="0">
              <a:solidFill>
                <a:srgbClr val="00B0F0"/>
              </a:solidFill>
            </a:endParaRPr>
          </a:p>
          <a:p>
            <a:endParaRPr lang="en-GB" sz="1400" dirty="0">
              <a:solidFill>
                <a:srgbClr val="00B0F0"/>
              </a:solidFill>
            </a:endParaRPr>
          </a:p>
          <a:p>
            <a:r>
              <a:rPr lang="en-GB" sz="1400" dirty="0">
                <a:solidFill>
                  <a:srgbClr val="00B0F0"/>
                </a:solidFill>
              </a:rPr>
              <a:t> </a:t>
            </a:r>
          </a:p>
          <a:p>
            <a:endParaRPr lang="en-GB" sz="1600" dirty="0">
              <a:solidFill>
                <a:srgbClr val="00B0F0"/>
              </a:solidFill>
            </a:endParaRPr>
          </a:p>
          <a:p>
            <a:r>
              <a:rPr lang="en-GB" sz="1600" dirty="0">
                <a:solidFill>
                  <a:srgbClr val="00B0F0"/>
                </a:solidFill>
              </a:rPr>
              <a:t> </a:t>
            </a:r>
          </a:p>
        </p:txBody>
      </p:sp>
      <p:sp>
        <p:nvSpPr>
          <p:cNvPr id="7" name="Rectangle 4">
            <a:extLst>
              <a:ext uri="{FF2B5EF4-FFF2-40B4-BE49-F238E27FC236}">
                <a16:creationId xmlns:a16="http://schemas.microsoft.com/office/drawing/2014/main" id="{2E924047-37C4-4392-958E-652B06C9934A}"/>
              </a:ext>
            </a:extLst>
          </p:cNvPr>
          <p:cNvSpPr>
            <a:spLocks noChangeArrowheads="1"/>
          </p:cNvSpPr>
          <p:nvPr/>
        </p:nvSpPr>
        <p:spPr bwMode="auto">
          <a:xfrm>
            <a:off x="500380" y="2273300"/>
            <a:ext cx="1007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7">
            <a:extLst>
              <a:ext uri="{FF2B5EF4-FFF2-40B4-BE49-F238E27FC236}">
                <a16:creationId xmlns:a16="http://schemas.microsoft.com/office/drawing/2014/main" id="{B70D3459-1643-4375-8FCC-C7F789176C63}"/>
              </a:ext>
            </a:extLst>
          </p:cNvPr>
          <p:cNvSpPr>
            <a:spLocks noChangeArrowheads="1"/>
          </p:cNvSpPr>
          <p:nvPr/>
        </p:nvSpPr>
        <p:spPr bwMode="auto">
          <a:xfrm>
            <a:off x="500380" y="3162300"/>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F53A7F99-8465-4A79-AB4A-D9B127559F6E}"/>
              </a:ext>
            </a:extLst>
          </p:cNvPr>
          <p:cNvPicPr>
            <a:picLocks noChangeAspect="1"/>
          </p:cNvPicPr>
          <p:nvPr/>
        </p:nvPicPr>
        <p:blipFill>
          <a:blip r:embed="rId3"/>
          <a:stretch>
            <a:fillRect/>
          </a:stretch>
        </p:blipFill>
        <p:spPr>
          <a:xfrm>
            <a:off x="2229643" y="1463446"/>
            <a:ext cx="5618163" cy="5108803"/>
          </a:xfrm>
          <a:prstGeom prst="rect">
            <a:avLst/>
          </a:prstGeom>
        </p:spPr>
      </p:pic>
    </p:spTree>
    <p:extLst>
      <p:ext uri="{BB962C8B-B14F-4D97-AF65-F5344CB8AC3E}">
        <p14:creationId xmlns:p14="http://schemas.microsoft.com/office/powerpoint/2010/main" val="2426993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eMG80 LCM – Board </a:t>
            </a:r>
            <a:r>
              <a:rPr lang="en-GB" dirty="0">
                <a:solidFill>
                  <a:srgbClr val="2ABDF2"/>
                </a:solidFill>
              </a:rPr>
              <a:t>Management</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1015663"/>
          </a:xfrm>
          <a:prstGeom prst="rect">
            <a:avLst/>
          </a:prstGeom>
          <a:noFill/>
        </p:spPr>
        <p:txBody>
          <a:bodyPr wrap="square" rtlCol="0">
            <a:spAutoFit/>
          </a:bodyPr>
          <a:lstStyle/>
          <a:p>
            <a:r>
              <a:rPr lang="en-GB" sz="1400" dirty="0">
                <a:solidFill>
                  <a:srgbClr val="00B0F0"/>
                </a:solidFill>
              </a:rPr>
              <a:t>When setting a BRIB2 you will need to configure some additional options when setting up </a:t>
            </a:r>
          </a:p>
          <a:p>
            <a:r>
              <a:rPr lang="en-GB" sz="1400" dirty="0">
                <a:solidFill>
                  <a:srgbClr val="00B0F0"/>
                </a:solidFill>
              </a:rPr>
              <a:t> </a:t>
            </a:r>
          </a:p>
          <a:p>
            <a:r>
              <a:rPr lang="en-GB" sz="1400" dirty="0">
                <a:solidFill>
                  <a:srgbClr val="00B0F0"/>
                </a:solidFill>
              </a:rPr>
              <a:t>You will additionally need to configure the trunk channels used by the board and TEI Type. </a:t>
            </a:r>
          </a:p>
          <a:p>
            <a:r>
              <a:rPr lang="en-GB" sz="1600" dirty="0">
                <a:solidFill>
                  <a:srgbClr val="00B0F0"/>
                </a:solidFill>
              </a:rPr>
              <a:t> </a:t>
            </a:r>
          </a:p>
        </p:txBody>
      </p:sp>
      <p:sp>
        <p:nvSpPr>
          <p:cNvPr id="7" name="Rectangle 4">
            <a:extLst>
              <a:ext uri="{FF2B5EF4-FFF2-40B4-BE49-F238E27FC236}">
                <a16:creationId xmlns:a16="http://schemas.microsoft.com/office/drawing/2014/main" id="{2E924047-37C4-4392-958E-652B06C9934A}"/>
              </a:ext>
            </a:extLst>
          </p:cNvPr>
          <p:cNvSpPr>
            <a:spLocks noChangeArrowheads="1"/>
          </p:cNvSpPr>
          <p:nvPr/>
        </p:nvSpPr>
        <p:spPr bwMode="auto">
          <a:xfrm>
            <a:off x="500380" y="2273300"/>
            <a:ext cx="1007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7">
            <a:extLst>
              <a:ext uri="{FF2B5EF4-FFF2-40B4-BE49-F238E27FC236}">
                <a16:creationId xmlns:a16="http://schemas.microsoft.com/office/drawing/2014/main" id="{B70D3459-1643-4375-8FCC-C7F789176C63}"/>
              </a:ext>
            </a:extLst>
          </p:cNvPr>
          <p:cNvSpPr>
            <a:spLocks noChangeArrowheads="1"/>
          </p:cNvSpPr>
          <p:nvPr/>
        </p:nvSpPr>
        <p:spPr bwMode="auto">
          <a:xfrm>
            <a:off x="500380" y="3162300"/>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878A61F2-08DF-4787-8A45-A9B730E86DC2}"/>
              </a:ext>
            </a:extLst>
          </p:cNvPr>
          <p:cNvPicPr>
            <a:picLocks noChangeAspect="1"/>
          </p:cNvPicPr>
          <p:nvPr/>
        </p:nvPicPr>
        <p:blipFill>
          <a:blip r:embed="rId3"/>
          <a:stretch>
            <a:fillRect/>
          </a:stretch>
        </p:blipFill>
        <p:spPr>
          <a:xfrm>
            <a:off x="457200" y="2273300"/>
            <a:ext cx="8077200" cy="3377050"/>
          </a:xfrm>
          <a:prstGeom prst="rect">
            <a:avLst/>
          </a:prstGeom>
        </p:spPr>
      </p:pic>
    </p:spTree>
    <p:extLst>
      <p:ext uri="{BB962C8B-B14F-4D97-AF65-F5344CB8AC3E}">
        <p14:creationId xmlns:p14="http://schemas.microsoft.com/office/powerpoint/2010/main" val="2165467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PRS ( Phone Redirection Service) Provisioning </a:t>
            </a:r>
            <a:endParaRPr lang="en-GB" dirty="0">
              <a:solidFill>
                <a:srgbClr val="2ABDF2"/>
              </a:solidFill>
            </a:endParaRP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2739211"/>
          </a:xfrm>
          <a:prstGeom prst="rect">
            <a:avLst/>
          </a:prstGeom>
          <a:noFill/>
        </p:spPr>
        <p:txBody>
          <a:bodyPr wrap="square" rtlCol="0">
            <a:spAutoFit/>
          </a:bodyPr>
          <a:lstStyle/>
          <a:p>
            <a:r>
              <a:rPr lang="en-GB" sz="1400" dirty="0">
                <a:solidFill>
                  <a:srgbClr val="00B0F0"/>
                </a:solidFill>
              </a:rPr>
              <a:t>Until Cloud P3.1, the public IP address of Cloud must be manually entered in to any LIP terminal</a:t>
            </a:r>
          </a:p>
          <a:p>
            <a:r>
              <a:rPr lang="en-GB" sz="1400" dirty="0">
                <a:solidFill>
                  <a:srgbClr val="00B0F0"/>
                </a:solidFill>
              </a:rPr>
              <a:t>for registration. With PRS this step is removed for a simple provisioning process. </a:t>
            </a:r>
          </a:p>
          <a:p>
            <a:endParaRPr lang="en-GB" sz="1400" dirty="0">
              <a:solidFill>
                <a:srgbClr val="00B0F0"/>
              </a:solidFill>
            </a:endParaRPr>
          </a:p>
          <a:p>
            <a:r>
              <a:rPr lang="en-GB" sz="1400" dirty="0">
                <a:solidFill>
                  <a:srgbClr val="00B0F0"/>
                </a:solidFill>
              </a:rPr>
              <a:t>PRS is synchronized with the cloud so no extra steps are needed to use the service. </a:t>
            </a:r>
          </a:p>
          <a:p>
            <a:pPr marL="285750" indent="-285750">
              <a:buFont typeface="Arial" panose="020B0604020202020204" pitchFamily="34" charset="0"/>
              <a:buChar char="•"/>
            </a:pPr>
            <a:endParaRPr lang="en-GB" sz="1400" dirty="0">
              <a:solidFill>
                <a:srgbClr val="00B0F0"/>
              </a:solidFill>
            </a:endParaRPr>
          </a:p>
          <a:p>
            <a:r>
              <a:rPr lang="en-GB" sz="1400" dirty="0">
                <a:solidFill>
                  <a:srgbClr val="00B0F0"/>
                </a:solidFill>
              </a:rPr>
              <a:t>PRS is only available on bellow phone models:</a:t>
            </a:r>
          </a:p>
          <a:p>
            <a:endParaRPr lang="en-GB" sz="1400" dirty="0">
              <a:solidFill>
                <a:srgbClr val="00B0F0"/>
              </a:solidFill>
            </a:endParaRPr>
          </a:p>
          <a:p>
            <a:pPr marL="285750" indent="-285750">
              <a:buFont typeface="Arial" panose="020B0604020202020204" pitchFamily="34" charset="0"/>
              <a:buChar char="•"/>
            </a:pPr>
            <a:r>
              <a:rPr lang="en-GB" sz="1400" dirty="0">
                <a:solidFill>
                  <a:srgbClr val="00B0F0"/>
                </a:solidFill>
              </a:rPr>
              <a:t>1010i </a:t>
            </a:r>
          </a:p>
          <a:p>
            <a:pPr marL="285750" indent="-285750">
              <a:buFont typeface="Arial" panose="020B0604020202020204" pitchFamily="34" charset="0"/>
              <a:buChar char="•"/>
            </a:pPr>
            <a:r>
              <a:rPr lang="en-GB" sz="1400" dirty="0">
                <a:solidFill>
                  <a:srgbClr val="00B0F0"/>
                </a:solidFill>
              </a:rPr>
              <a:t>1030i</a:t>
            </a:r>
          </a:p>
          <a:p>
            <a:pPr marL="285750" indent="-285750">
              <a:buFont typeface="Arial" panose="020B0604020202020204" pitchFamily="34" charset="0"/>
              <a:buChar char="•"/>
            </a:pPr>
            <a:r>
              <a:rPr lang="en-GB" sz="1400" dirty="0">
                <a:solidFill>
                  <a:srgbClr val="00B0F0"/>
                </a:solidFill>
              </a:rPr>
              <a:t>1040i</a:t>
            </a:r>
          </a:p>
          <a:p>
            <a:pPr marL="285750" indent="-285750">
              <a:buFont typeface="Arial" panose="020B0604020202020204" pitchFamily="34" charset="0"/>
              <a:buChar char="•"/>
            </a:pPr>
            <a:r>
              <a:rPr lang="en-GB" sz="1400" dirty="0">
                <a:solidFill>
                  <a:srgbClr val="00B0F0"/>
                </a:solidFill>
              </a:rPr>
              <a:t>1050i</a:t>
            </a:r>
            <a:r>
              <a:rPr lang="en-GB" sz="1600" dirty="0">
                <a:solidFill>
                  <a:srgbClr val="00B0F0"/>
                </a:solidFill>
              </a:rPr>
              <a:t> </a:t>
            </a:r>
          </a:p>
          <a:p>
            <a:endParaRPr lang="en-GB" sz="1600" dirty="0">
              <a:solidFill>
                <a:srgbClr val="00B0F0"/>
              </a:solidFill>
            </a:endParaRPr>
          </a:p>
        </p:txBody>
      </p:sp>
      <p:sp>
        <p:nvSpPr>
          <p:cNvPr id="7" name="Rectangle 4">
            <a:extLst>
              <a:ext uri="{FF2B5EF4-FFF2-40B4-BE49-F238E27FC236}">
                <a16:creationId xmlns:a16="http://schemas.microsoft.com/office/drawing/2014/main" id="{2E924047-37C4-4392-958E-652B06C9934A}"/>
              </a:ext>
            </a:extLst>
          </p:cNvPr>
          <p:cNvSpPr>
            <a:spLocks noChangeArrowheads="1"/>
          </p:cNvSpPr>
          <p:nvPr/>
        </p:nvSpPr>
        <p:spPr bwMode="auto">
          <a:xfrm>
            <a:off x="500380" y="2273300"/>
            <a:ext cx="1007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7">
            <a:extLst>
              <a:ext uri="{FF2B5EF4-FFF2-40B4-BE49-F238E27FC236}">
                <a16:creationId xmlns:a16="http://schemas.microsoft.com/office/drawing/2014/main" id="{B70D3459-1643-4375-8FCC-C7F789176C63}"/>
              </a:ext>
            </a:extLst>
          </p:cNvPr>
          <p:cNvSpPr>
            <a:spLocks noChangeArrowheads="1"/>
          </p:cNvSpPr>
          <p:nvPr/>
        </p:nvSpPr>
        <p:spPr bwMode="auto">
          <a:xfrm>
            <a:off x="500380" y="3162300"/>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81CCDB10-D7B1-4F94-83F3-E2740E3BC378}"/>
              </a:ext>
            </a:extLst>
          </p:cNvPr>
          <p:cNvGrpSpPr/>
          <p:nvPr/>
        </p:nvGrpSpPr>
        <p:grpSpPr>
          <a:xfrm>
            <a:off x="881380" y="3396539"/>
            <a:ext cx="7030129" cy="3296869"/>
            <a:chOff x="1196787" y="1200078"/>
            <a:chExt cx="6852806" cy="5333963"/>
          </a:xfrm>
        </p:grpSpPr>
        <p:pic>
          <p:nvPicPr>
            <p:cNvPr id="10" name="그래픽 8" descr="지구본 - 아시아">
              <a:extLst>
                <a:ext uri="{FF2B5EF4-FFF2-40B4-BE49-F238E27FC236}">
                  <a16:creationId xmlns:a16="http://schemas.microsoft.com/office/drawing/2014/main" id="{041E6D4E-2D03-4680-94B0-B9A6039DB27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55128" y="3315734"/>
              <a:ext cx="391294" cy="391293"/>
            </a:xfrm>
            <a:prstGeom prst="rect">
              <a:avLst/>
            </a:prstGeom>
          </p:spPr>
        </p:pic>
        <p:pic>
          <p:nvPicPr>
            <p:cNvPr id="11" name="그래픽 10" descr="남자">
              <a:extLst>
                <a:ext uri="{FF2B5EF4-FFF2-40B4-BE49-F238E27FC236}">
                  <a16:creationId xmlns:a16="http://schemas.microsoft.com/office/drawing/2014/main" id="{A6FED203-7CAC-4E45-BEA9-289683FD8CA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81949" y="3116631"/>
              <a:ext cx="867394" cy="867395"/>
            </a:xfrm>
            <a:prstGeom prst="rect">
              <a:avLst/>
            </a:prstGeom>
          </p:spPr>
        </p:pic>
        <p:pic>
          <p:nvPicPr>
            <p:cNvPr id="12" name="그래픽 12" descr="태블릿">
              <a:extLst>
                <a:ext uri="{FF2B5EF4-FFF2-40B4-BE49-F238E27FC236}">
                  <a16:creationId xmlns:a16="http://schemas.microsoft.com/office/drawing/2014/main" id="{441BE0D1-D806-408F-83BE-0816CD561A3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42737" y="3028516"/>
              <a:ext cx="922357" cy="1071381"/>
            </a:xfrm>
            <a:prstGeom prst="rect">
              <a:avLst/>
            </a:prstGeom>
          </p:spPr>
        </p:pic>
        <p:pic>
          <p:nvPicPr>
            <p:cNvPr id="13" name="그래픽 18" descr="전화">
              <a:extLst>
                <a:ext uri="{FF2B5EF4-FFF2-40B4-BE49-F238E27FC236}">
                  <a16:creationId xmlns:a16="http://schemas.microsoft.com/office/drawing/2014/main" id="{1F456E83-2EF4-4C4F-AD49-C77D8B55660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497388" y="3358259"/>
              <a:ext cx="552205" cy="552206"/>
            </a:xfrm>
            <a:prstGeom prst="rect">
              <a:avLst/>
            </a:prstGeom>
          </p:spPr>
        </p:pic>
        <p:pic>
          <p:nvPicPr>
            <p:cNvPr id="14" name="그래픽 22" descr="데이터베이스">
              <a:extLst>
                <a:ext uri="{FF2B5EF4-FFF2-40B4-BE49-F238E27FC236}">
                  <a16:creationId xmlns:a16="http://schemas.microsoft.com/office/drawing/2014/main" id="{306FA489-8F2F-4045-81F6-2FF54100CB8F}"/>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601001" y="1786248"/>
              <a:ext cx="344978" cy="344978"/>
            </a:xfrm>
            <a:prstGeom prst="rect">
              <a:avLst/>
            </a:prstGeom>
          </p:spPr>
        </p:pic>
        <p:pic>
          <p:nvPicPr>
            <p:cNvPr id="15" name="그래픽 24" descr="목록">
              <a:extLst>
                <a:ext uri="{FF2B5EF4-FFF2-40B4-BE49-F238E27FC236}">
                  <a16:creationId xmlns:a16="http://schemas.microsoft.com/office/drawing/2014/main" id="{84DECDD6-CD43-405D-A5EA-D37B2052F32F}"/>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96787" y="3236784"/>
              <a:ext cx="643593" cy="643595"/>
            </a:xfrm>
            <a:prstGeom prst="rect">
              <a:avLst/>
            </a:prstGeom>
          </p:spPr>
        </p:pic>
        <p:pic>
          <p:nvPicPr>
            <p:cNvPr id="16" name="그래픽 29" descr="클라우드 컴퓨팅">
              <a:extLst>
                <a:ext uri="{FF2B5EF4-FFF2-40B4-BE49-F238E27FC236}">
                  <a16:creationId xmlns:a16="http://schemas.microsoft.com/office/drawing/2014/main" id="{C8F41A80-08E3-4716-8CCF-BE6C4CA7F966}"/>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818051" y="1200078"/>
              <a:ext cx="1026096" cy="1026095"/>
            </a:xfrm>
            <a:prstGeom prst="rect">
              <a:avLst/>
            </a:prstGeom>
          </p:spPr>
        </p:pic>
        <p:sp>
          <p:nvSpPr>
            <p:cNvPr id="17" name="TextBox 16">
              <a:extLst>
                <a:ext uri="{FF2B5EF4-FFF2-40B4-BE49-F238E27FC236}">
                  <a16:creationId xmlns:a16="http://schemas.microsoft.com/office/drawing/2014/main" id="{5883473B-952D-4DCE-B279-83441DA96F98}"/>
                </a:ext>
              </a:extLst>
            </p:cNvPr>
            <p:cNvSpPr txBox="1"/>
            <p:nvPr/>
          </p:nvSpPr>
          <p:spPr>
            <a:xfrm>
              <a:off x="2867850" y="3926599"/>
              <a:ext cx="1396472" cy="461665"/>
            </a:xfrm>
            <a:prstGeom prst="rect">
              <a:avLst/>
            </a:prstGeom>
            <a:noFill/>
          </p:spPr>
          <p:txBody>
            <a:bodyPr wrap="square" rtlCol="0">
              <a:spAutoFit/>
            </a:bodyPr>
            <a:lstStyle/>
            <a:p>
              <a:r>
                <a:rPr kumimoji="1" lang="en-US" altLang="ko-KR" sz="1200" b="1" dirty="0" err="1">
                  <a:solidFill>
                    <a:srgbClr val="2ABDF2"/>
                  </a:solidFill>
                </a:rPr>
                <a:t>iPECS</a:t>
              </a:r>
              <a:r>
                <a:rPr kumimoji="1" lang="en-US" altLang="ko-KR" sz="1200" b="1" dirty="0">
                  <a:solidFill>
                    <a:srgbClr val="2ABDF2"/>
                  </a:solidFill>
                </a:rPr>
                <a:t> Cloud Portal </a:t>
              </a:r>
              <a:endParaRPr kumimoji="1" lang="ko-KR" altLang="en-US" sz="1200" b="1" dirty="0">
                <a:solidFill>
                  <a:srgbClr val="2ABDF2"/>
                </a:solidFill>
              </a:endParaRPr>
            </a:p>
          </p:txBody>
        </p:sp>
        <p:cxnSp>
          <p:nvCxnSpPr>
            <p:cNvPr id="18" name="직선 화살표 연결선 39">
              <a:extLst>
                <a:ext uri="{FF2B5EF4-FFF2-40B4-BE49-F238E27FC236}">
                  <a16:creationId xmlns:a16="http://schemas.microsoft.com/office/drawing/2014/main" id="{EF632E51-4668-424C-9C9C-459716AD0395}"/>
                </a:ext>
              </a:extLst>
            </p:cNvPr>
            <p:cNvCxnSpPr>
              <a:cxnSpLocks/>
            </p:cNvCxnSpPr>
            <p:nvPr/>
          </p:nvCxnSpPr>
          <p:spPr>
            <a:xfrm>
              <a:off x="1804041" y="3638440"/>
              <a:ext cx="1063809" cy="6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D16BFD-4072-4E65-9267-D92031A02A4C}"/>
                </a:ext>
              </a:extLst>
            </p:cNvPr>
            <p:cNvSpPr txBox="1"/>
            <p:nvPr/>
          </p:nvSpPr>
          <p:spPr>
            <a:xfrm>
              <a:off x="1722246" y="3194402"/>
              <a:ext cx="1271848" cy="276999"/>
            </a:xfrm>
            <a:prstGeom prst="rect">
              <a:avLst/>
            </a:prstGeom>
            <a:noFill/>
          </p:spPr>
          <p:txBody>
            <a:bodyPr wrap="square" rtlCol="0">
              <a:spAutoFit/>
            </a:bodyPr>
            <a:lstStyle/>
            <a:p>
              <a:r>
                <a:rPr kumimoji="1" lang="en-US" altLang="ko-KR" sz="1200" b="1" dirty="0"/>
                <a:t>Receive Order</a:t>
              </a:r>
              <a:endParaRPr kumimoji="1" lang="ko-KR" altLang="en-US" sz="1200" b="1" dirty="0"/>
            </a:p>
          </p:txBody>
        </p:sp>
        <p:sp>
          <p:nvSpPr>
            <p:cNvPr id="20" name="TextBox 19">
              <a:extLst>
                <a:ext uri="{FF2B5EF4-FFF2-40B4-BE49-F238E27FC236}">
                  <a16:creationId xmlns:a16="http://schemas.microsoft.com/office/drawing/2014/main" id="{6AB6DEAE-2164-4417-A01F-B90B939868AC}"/>
                </a:ext>
              </a:extLst>
            </p:cNvPr>
            <p:cNvSpPr txBox="1"/>
            <p:nvPr/>
          </p:nvSpPr>
          <p:spPr>
            <a:xfrm>
              <a:off x="6766932" y="2279411"/>
              <a:ext cx="1271848" cy="276999"/>
            </a:xfrm>
            <a:prstGeom prst="rect">
              <a:avLst/>
            </a:prstGeom>
            <a:noFill/>
          </p:spPr>
          <p:txBody>
            <a:bodyPr wrap="square" rtlCol="0">
              <a:spAutoFit/>
            </a:bodyPr>
            <a:lstStyle/>
            <a:p>
              <a:r>
                <a:rPr kumimoji="1" lang="en-US" altLang="ko-KR" sz="1200" b="1" dirty="0" err="1">
                  <a:solidFill>
                    <a:srgbClr val="2ABDF2"/>
                  </a:solidFill>
                </a:rPr>
                <a:t>iPECS</a:t>
              </a:r>
              <a:r>
                <a:rPr kumimoji="1" lang="en-US" altLang="ko-KR" sz="1200" b="1" dirty="0">
                  <a:solidFill>
                    <a:srgbClr val="2ABDF2"/>
                  </a:solidFill>
                </a:rPr>
                <a:t> PRS</a:t>
              </a:r>
              <a:endParaRPr kumimoji="1" lang="ko-KR" altLang="en-US" sz="1200" b="1" dirty="0">
                <a:solidFill>
                  <a:srgbClr val="2ABDF2"/>
                </a:solidFill>
              </a:endParaRPr>
            </a:p>
          </p:txBody>
        </p:sp>
        <p:sp>
          <p:nvSpPr>
            <p:cNvPr id="21" name="TextBox 20">
              <a:extLst>
                <a:ext uri="{FF2B5EF4-FFF2-40B4-BE49-F238E27FC236}">
                  <a16:creationId xmlns:a16="http://schemas.microsoft.com/office/drawing/2014/main" id="{05C9D5EB-A2DF-4D87-9CFB-202772971DFA}"/>
                </a:ext>
              </a:extLst>
            </p:cNvPr>
            <p:cNvSpPr txBox="1"/>
            <p:nvPr/>
          </p:nvSpPr>
          <p:spPr>
            <a:xfrm>
              <a:off x="6699079" y="3958489"/>
              <a:ext cx="1271848" cy="276999"/>
            </a:xfrm>
            <a:prstGeom prst="rect">
              <a:avLst/>
            </a:prstGeom>
            <a:noFill/>
          </p:spPr>
          <p:txBody>
            <a:bodyPr wrap="square" rtlCol="0">
              <a:spAutoFit/>
            </a:bodyPr>
            <a:lstStyle/>
            <a:p>
              <a:r>
                <a:rPr kumimoji="1" lang="en-US" altLang="ko-KR" sz="1200" b="1" dirty="0">
                  <a:solidFill>
                    <a:srgbClr val="2ABDF2"/>
                  </a:solidFill>
                </a:rPr>
                <a:t>End Users</a:t>
              </a:r>
              <a:endParaRPr kumimoji="1" lang="ko-KR" altLang="en-US" sz="1200" b="1" dirty="0">
                <a:solidFill>
                  <a:srgbClr val="2ABDF2"/>
                </a:solidFill>
              </a:endParaRPr>
            </a:p>
          </p:txBody>
        </p:sp>
        <p:cxnSp>
          <p:nvCxnSpPr>
            <p:cNvPr id="22" name="직선 화살표 연결선 51">
              <a:extLst>
                <a:ext uri="{FF2B5EF4-FFF2-40B4-BE49-F238E27FC236}">
                  <a16:creationId xmlns:a16="http://schemas.microsoft.com/office/drawing/2014/main" id="{D2F52652-B0FF-44F4-8C47-AE6DC191AF1F}"/>
                </a:ext>
              </a:extLst>
            </p:cNvPr>
            <p:cNvCxnSpPr>
              <a:cxnSpLocks/>
            </p:cNvCxnSpPr>
            <p:nvPr/>
          </p:nvCxnSpPr>
          <p:spPr>
            <a:xfrm flipV="1">
              <a:off x="3903865" y="2011336"/>
              <a:ext cx="2834689" cy="1460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직선 화살표 연결선 52">
              <a:extLst>
                <a:ext uri="{FF2B5EF4-FFF2-40B4-BE49-F238E27FC236}">
                  <a16:creationId xmlns:a16="http://schemas.microsoft.com/office/drawing/2014/main" id="{F5876DF0-FD59-47C7-919D-35E4A0D186E6}"/>
                </a:ext>
              </a:extLst>
            </p:cNvPr>
            <p:cNvCxnSpPr>
              <a:cxnSpLocks/>
            </p:cNvCxnSpPr>
            <p:nvPr/>
          </p:nvCxnSpPr>
          <p:spPr>
            <a:xfrm flipV="1">
              <a:off x="3903865" y="3609901"/>
              <a:ext cx="2583330" cy="35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직선 화살표 연결선 54">
              <a:extLst>
                <a:ext uri="{FF2B5EF4-FFF2-40B4-BE49-F238E27FC236}">
                  <a16:creationId xmlns:a16="http://schemas.microsoft.com/office/drawing/2014/main" id="{00277CBD-73FD-4462-8CDA-949C14F96F0D}"/>
                </a:ext>
              </a:extLst>
            </p:cNvPr>
            <p:cNvCxnSpPr>
              <a:cxnSpLocks/>
            </p:cNvCxnSpPr>
            <p:nvPr/>
          </p:nvCxnSpPr>
          <p:spPr>
            <a:xfrm>
              <a:off x="3901371" y="3845524"/>
              <a:ext cx="2785710" cy="1934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63">
              <a:extLst>
                <a:ext uri="{FF2B5EF4-FFF2-40B4-BE49-F238E27FC236}">
                  <a16:creationId xmlns:a16="http://schemas.microsoft.com/office/drawing/2014/main" id="{E1992E9C-669F-49CC-B148-46E900D27B30}"/>
                </a:ext>
              </a:extLst>
            </p:cNvPr>
            <p:cNvCxnSpPr>
              <a:cxnSpLocks/>
            </p:cNvCxnSpPr>
            <p:nvPr/>
          </p:nvCxnSpPr>
          <p:spPr>
            <a:xfrm flipH="1" flipV="1">
              <a:off x="7402856" y="2592784"/>
              <a:ext cx="263617" cy="817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직선 화살표 연결선 69">
              <a:extLst>
                <a:ext uri="{FF2B5EF4-FFF2-40B4-BE49-F238E27FC236}">
                  <a16:creationId xmlns:a16="http://schemas.microsoft.com/office/drawing/2014/main" id="{CB02A514-2BFC-4F76-8AB7-426F14E6CB7B}"/>
                </a:ext>
              </a:extLst>
            </p:cNvPr>
            <p:cNvCxnSpPr>
              <a:cxnSpLocks/>
            </p:cNvCxnSpPr>
            <p:nvPr/>
          </p:nvCxnSpPr>
          <p:spPr>
            <a:xfrm>
              <a:off x="7529675" y="2601769"/>
              <a:ext cx="268853" cy="808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76">
              <a:extLst>
                <a:ext uri="{FF2B5EF4-FFF2-40B4-BE49-F238E27FC236}">
                  <a16:creationId xmlns:a16="http://schemas.microsoft.com/office/drawing/2014/main" id="{3B6AA73D-9F3C-4B4A-B16B-6E3264134E59}"/>
                </a:ext>
              </a:extLst>
            </p:cNvPr>
            <p:cNvCxnSpPr>
              <a:cxnSpLocks/>
            </p:cNvCxnSpPr>
            <p:nvPr/>
          </p:nvCxnSpPr>
          <p:spPr>
            <a:xfrm flipV="1">
              <a:off x="7362093" y="3914336"/>
              <a:ext cx="271892" cy="1679786"/>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직선 화살표 연결선 77">
              <a:extLst>
                <a:ext uri="{FF2B5EF4-FFF2-40B4-BE49-F238E27FC236}">
                  <a16:creationId xmlns:a16="http://schemas.microsoft.com/office/drawing/2014/main" id="{E664CE62-41AE-40BF-909E-F5B1634BD2A4}"/>
                </a:ext>
              </a:extLst>
            </p:cNvPr>
            <p:cNvCxnSpPr>
              <a:cxnSpLocks/>
            </p:cNvCxnSpPr>
            <p:nvPr/>
          </p:nvCxnSpPr>
          <p:spPr>
            <a:xfrm flipH="1">
              <a:off x="7522723" y="3897827"/>
              <a:ext cx="270570" cy="1696295"/>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1" name="그래픽 35" descr="DVD 플레이어">
              <a:extLst>
                <a:ext uri="{FF2B5EF4-FFF2-40B4-BE49-F238E27FC236}">
                  <a16:creationId xmlns:a16="http://schemas.microsoft.com/office/drawing/2014/main" id="{92A8C1B6-0FC7-4577-8EC8-F2D19F010782}"/>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6761958" y="5304961"/>
              <a:ext cx="1105593" cy="1105593"/>
            </a:xfrm>
            <a:prstGeom prst="rect">
              <a:avLst/>
            </a:prstGeom>
          </p:spPr>
        </p:pic>
        <p:sp>
          <p:nvSpPr>
            <p:cNvPr id="32" name="TextBox 31">
              <a:extLst>
                <a:ext uri="{FF2B5EF4-FFF2-40B4-BE49-F238E27FC236}">
                  <a16:creationId xmlns:a16="http://schemas.microsoft.com/office/drawing/2014/main" id="{3131D75B-031F-4C3F-9B8B-D69AE84A23C0}"/>
                </a:ext>
              </a:extLst>
            </p:cNvPr>
            <p:cNvSpPr txBox="1"/>
            <p:nvPr/>
          </p:nvSpPr>
          <p:spPr>
            <a:xfrm>
              <a:off x="6766932" y="6072376"/>
              <a:ext cx="1271848" cy="461665"/>
            </a:xfrm>
            <a:prstGeom prst="rect">
              <a:avLst/>
            </a:prstGeom>
            <a:noFill/>
          </p:spPr>
          <p:txBody>
            <a:bodyPr wrap="square" rtlCol="0">
              <a:spAutoFit/>
            </a:bodyPr>
            <a:lstStyle/>
            <a:p>
              <a:r>
                <a:rPr kumimoji="1" lang="en-US" altLang="ko-KR" sz="1200" b="1" dirty="0" err="1">
                  <a:solidFill>
                    <a:srgbClr val="2ABDF2"/>
                  </a:solidFill>
                </a:rPr>
                <a:t>iPECS</a:t>
              </a:r>
              <a:r>
                <a:rPr kumimoji="1" lang="en-US" altLang="ko-KR" sz="1200" b="1" dirty="0">
                  <a:solidFill>
                    <a:srgbClr val="2ABDF2"/>
                  </a:solidFill>
                </a:rPr>
                <a:t> Cloud Call Manager </a:t>
              </a:r>
              <a:endParaRPr kumimoji="1" lang="ko-KR" altLang="en-US" sz="1200" b="1" dirty="0">
                <a:solidFill>
                  <a:srgbClr val="2ABDF2"/>
                </a:solidFill>
              </a:endParaRPr>
            </a:p>
          </p:txBody>
        </p:sp>
      </p:grpSp>
    </p:spTree>
    <p:extLst>
      <p:ext uri="{BB962C8B-B14F-4D97-AF65-F5344CB8AC3E}">
        <p14:creationId xmlns:p14="http://schemas.microsoft.com/office/powerpoint/2010/main" val="127787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UCE Mobile Visual Voicemail – Overview  </a:t>
            </a:r>
            <a:endParaRPr lang="en-GB" dirty="0">
              <a:solidFill>
                <a:srgbClr val="2ABDF2"/>
              </a:solidFill>
            </a:endParaRP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1169551"/>
          </a:xfrm>
          <a:prstGeom prst="rect">
            <a:avLst/>
          </a:prstGeom>
          <a:noFill/>
        </p:spPr>
        <p:txBody>
          <a:bodyPr wrap="square" rtlCol="0">
            <a:spAutoFit/>
          </a:bodyPr>
          <a:lstStyle/>
          <a:p>
            <a:r>
              <a:rPr lang="en-GB" sz="1400" dirty="0">
                <a:solidFill>
                  <a:srgbClr val="00B0F0"/>
                </a:solidFill>
              </a:rPr>
              <a:t>In Cloud 3.1 when a user clicked the voicemail indication icon the phone would dial voicemail for you and you would have retrieve the voicemail message through accessing your mail box in the same way you would with a LIP phone.</a:t>
            </a:r>
          </a:p>
          <a:p>
            <a:endParaRPr lang="en-GB" sz="1400" dirty="0">
              <a:solidFill>
                <a:srgbClr val="00B0F0"/>
              </a:solidFill>
            </a:endParaRPr>
          </a:p>
          <a:p>
            <a:r>
              <a:rPr lang="en-GB" sz="1400" dirty="0">
                <a:solidFill>
                  <a:srgbClr val="00B0F0"/>
                </a:solidFill>
              </a:rPr>
              <a:t>In 3.5 you will have a new visual voicemail mobile portal, this allows the user to interface with their voicemails in an easy to use manner. </a:t>
            </a:r>
            <a:endParaRPr lang="en-GB" sz="1600" dirty="0">
              <a:solidFill>
                <a:srgbClr val="00B0F0"/>
              </a:solidFill>
            </a:endParaRPr>
          </a:p>
        </p:txBody>
      </p:sp>
      <p:sp>
        <p:nvSpPr>
          <p:cNvPr id="7" name="Rectangle 4">
            <a:extLst>
              <a:ext uri="{FF2B5EF4-FFF2-40B4-BE49-F238E27FC236}">
                <a16:creationId xmlns:a16="http://schemas.microsoft.com/office/drawing/2014/main" id="{2E924047-37C4-4392-958E-652B06C9934A}"/>
              </a:ext>
            </a:extLst>
          </p:cNvPr>
          <p:cNvSpPr>
            <a:spLocks noChangeArrowheads="1"/>
          </p:cNvSpPr>
          <p:nvPr/>
        </p:nvSpPr>
        <p:spPr bwMode="auto">
          <a:xfrm>
            <a:off x="500380" y="2273300"/>
            <a:ext cx="1007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7">
            <a:extLst>
              <a:ext uri="{FF2B5EF4-FFF2-40B4-BE49-F238E27FC236}">
                <a16:creationId xmlns:a16="http://schemas.microsoft.com/office/drawing/2014/main" id="{B70D3459-1643-4375-8FCC-C7F789176C63}"/>
              </a:ext>
            </a:extLst>
          </p:cNvPr>
          <p:cNvSpPr>
            <a:spLocks noChangeArrowheads="1"/>
          </p:cNvSpPr>
          <p:nvPr/>
        </p:nvSpPr>
        <p:spPr bwMode="auto">
          <a:xfrm>
            <a:off x="500380" y="3162300"/>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35" name="Picture 34">
            <a:extLst>
              <a:ext uri="{FF2B5EF4-FFF2-40B4-BE49-F238E27FC236}">
                <a16:creationId xmlns:a16="http://schemas.microsoft.com/office/drawing/2014/main" id="{7039DA81-9B9C-44AB-A54D-66304C3571A8}"/>
              </a:ext>
            </a:extLst>
          </p:cNvPr>
          <p:cNvPicPr>
            <a:picLocks noChangeAspect="1"/>
          </p:cNvPicPr>
          <p:nvPr/>
        </p:nvPicPr>
        <p:blipFill>
          <a:blip r:embed="rId3"/>
          <a:stretch>
            <a:fillRect/>
          </a:stretch>
        </p:blipFill>
        <p:spPr>
          <a:xfrm>
            <a:off x="1641520" y="2300222"/>
            <a:ext cx="2082420" cy="4200655"/>
          </a:xfrm>
          <a:prstGeom prst="rect">
            <a:avLst/>
          </a:prstGeom>
        </p:spPr>
      </p:pic>
      <p:pic>
        <p:nvPicPr>
          <p:cNvPr id="36" name="Picture 35">
            <a:extLst>
              <a:ext uri="{FF2B5EF4-FFF2-40B4-BE49-F238E27FC236}">
                <a16:creationId xmlns:a16="http://schemas.microsoft.com/office/drawing/2014/main" id="{99E3EDD4-6D3A-4006-9F83-539EEDEE9837}"/>
              </a:ext>
            </a:extLst>
          </p:cNvPr>
          <p:cNvPicPr>
            <a:picLocks noChangeAspect="1"/>
          </p:cNvPicPr>
          <p:nvPr/>
        </p:nvPicPr>
        <p:blipFill>
          <a:blip r:embed="rId4"/>
          <a:stretch>
            <a:fillRect/>
          </a:stretch>
        </p:blipFill>
        <p:spPr>
          <a:xfrm>
            <a:off x="5705856" y="2273300"/>
            <a:ext cx="2084995" cy="4200654"/>
          </a:xfrm>
          <a:prstGeom prst="rect">
            <a:avLst/>
          </a:prstGeom>
        </p:spPr>
      </p:pic>
      <p:sp>
        <p:nvSpPr>
          <p:cNvPr id="37" name="Rectangle 36">
            <a:extLst>
              <a:ext uri="{FF2B5EF4-FFF2-40B4-BE49-F238E27FC236}">
                <a16:creationId xmlns:a16="http://schemas.microsoft.com/office/drawing/2014/main" id="{482BB7C4-779F-45C4-983C-42F9F57E414A}"/>
              </a:ext>
            </a:extLst>
          </p:cNvPr>
          <p:cNvSpPr/>
          <p:nvPr/>
        </p:nvSpPr>
        <p:spPr>
          <a:xfrm>
            <a:off x="3340894" y="3709988"/>
            <a:ext cx="243554" cy="12143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8207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UCE Mobile Visual Voicemail - Portal Layout</a:t>
            </a:r>
            <a:endParaRPr lang="en-GB" dirty="0">
              <a:solidFill>
                <a:srgbClr val="2ABDF2"/>
              </a:solidFill>
            </a:endParaRP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1384995"/>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rgbClr val="00B0F0"/>
                </a:solidFill>
              </a:rPr>
              <a:t>Within the mobile voicemail portal you are able to see the below information: </a:t>
            </a:r>
          </a:p>
          <a:p>
            <a:pPr marL="285750" indent="-285750">
              <a:buFont typeface="Arial" panose="020B0604020202020204" pitchFamily="34" charset="0"/>
              <a:buChar char="•"/>
            </a:pPr>
            <a:endParaRPr lang="en-GB" sz="1400" dirty="0">
              <a:solidFill>
                <a:srgbClr val="00B0F0"/>
              </a:solidFill>
            </a:endParaRPr>
          </a:p>
          <a:p>
            <a:pPr marL="342900" indent="-342900">
              <a:buFont typeface="+mj-lt"/>
              <a:buAutoNum type="arabicPeriod"/>
            </a:pPr>
            <a:r>
              <a:rPr lang="en-GB" sz="1400" dirty="0">
                <a:solidFill>
                  <a:srgbClr val="00B0F0"/>
                </a:solidFill>
              </a:rPr>
              <a:t>User / Usage information</a:t>
            </a:r>
          </a:p>
          <a:p>
            <a:pPr marL="342900" indent="-342900">
              <a:buFont typeface="+mj-lt"/>
              <a:buAutoNum type="arabicPeriod"/>
            </a:pPr>
            <a:r>
              <a:rPr lang="en-GB" sz="1400" dirty="0">
                <a:solidFill>
                  <a:srgbClr val="00B0F0"/>
                </a:solidFill>
              </a:rPr>
              <a:t>Play / Download / Forward / Delete voicemail message</a:t>
            </a:r>
          </a:p>
          <a:p>
            <a:pPr marL="342900" indent="-342900">
              <a:buFont typeface="+mj-lt"/>
              <a:buAutoNum type="arabicPeriod"/>
            </a:pPr>
            <a:r>
              <a:rPr lang="en-GB" sz="1400" dirty="0">
                <a:solidFill>
                  <a:srgbClr val="00B0F0"/>
                </a:solidFill>
              </a:rPr>
              <a:t>Apply filter for searching.</a:t>
            </a:r>
          </a:p>
          <a:p>
            <a:pPr marL="342900" indent="-342900">
              <a:buFont typeface="+mj-lt"/>
              <a:buAutoNum type="arabicPeriod"/>
            </a:pPr>
            <a:r>
              <a:rPr lang="en-GB" sz="1400" dirty="0">
                <a:solidFill>
                  <a:srgbClr val="00B0F0"/>
                </a:solidFill>
              </a:rPr>
              <a:t>Unread messages are shown in blue, and read messages are shown in black.</a:t>
            </a:r>
            <a:endParaRPr lang="en-GB" sz="1600" dirty="0">
              <a:solidFill>
                <a:srgbClr val="00B0F0"/>
              </a:solidFill>
            </a:endParaRPr>
          </a:p>
        </p:txBody>
      </p:sp>
      <p:sp>
        <p:nvSpPr>
          <p:cNvPr id="7" name="Rectangle 4">
            <a:extLst>
              <a:ext uri="{FF2B5EF4-FFF2-40B4-BE49-F238E27FC236}">
                <a16:creationId xmlns:a16="http://schemas.microsoft.com/office/drawing/2014/main" id="{2E924047-37C4-4392-958E-652B06C9934A}"/>
              </a:ext>
            </a:extLst>
          </p:cNvPr>
          <p:cNvSpPr>
            <a:spLocks noChangeArrowheads="1"/>
          </p:cNvSpPr>
          <p:nvPr/>
        </p:nvSpPr>
        <p:spPr bwMode="auto">
          <a:xfrm>
            <a:off x="500380" y="2244882"/>
            <a:ext cx="1007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7">
            <a:extLst>
              <a:ext uri="{FF2B5EF4-FFF2-40B4-BE49-F238E27FC236}">
                <a16:creationId xmlns:a16="http://schemas.microsoft.com/office/drawing/2014/main" id="{B70D3459-1643-4375-8FCC-C7F789176C63}"/>
              </a:ext>
            </a:extLst>
          </p:cNvPr>
          <p:cNvSpPr>
            <a:spLocks noChangeArrowheads="1"/>
          </p:cNvSpPr>
          <p:nvPr/>
        </p:nvSpPr>
        <p:spPr bwMode="auto">
          <a:xfrm>
            <a:off x="500380" y="3162300"/>
            <a:ext cx="10077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2F348A5B-3A29-4F0B-8383-5252DAA13956}"/>
              </a:ext>
            </a:extLst>
          </p:cNvPr>
          <p:cNvPicPr>
            <a:picLocks noChangeAspect="1"/>
          </p:cNvPicPr>
          <p:nvPr/>
        </p:nvPicPr>
        <p:blipFill>
          <a:blip r:embed="rId3"/>
          <a:stretch>
            <a:fillRect/>
          </a:stretch>
        </p:blipFill>
        <p:spPr>
          <a:xfrm>
            <a:off x="3288228" y="2719358"/>
            <a:ext cx="1964586" cy="3980996"/>
          </a:xfrm>
          <a:prstGeom prst="rect">
            <a:avLst/>
          </a:prstGeom>
        </p:spPr>
      </p:pic>
      <p:pic>
        <p:nvPicPr>
          <p:cNvPr id="8" name="Picture 7">
            <a:extLst>
              <a:ext uri="{FF2B5EF4-FFF2-40B4-BE49-F238E27FC236}">
                <a16:creationId xmlns:a16="http://schemas.microsoft.com/office/drawing/2014/main" id="{E9BBA110-90F8-4BC1-BB78-521CCB8B6465}"/>
              </a:ext>
            </a:extLst>
          </p:cNvPr>
          <p:cNvPicPr>
            <a:picLocks noChangeAspect="1"/>
          </p:cNvPicPr>
          <p:nvPr/>
        </p:nvPicPr>
        <p:blipFill>
          <a:blip r:embed="rId4"/>
          <a:stretch>
            <a:fillRect/>
          </a:stretch>
        </p:blipFill>
        <p:spPr>
          <a:xfrm>
            <a:off x="933723" y="2778311"/>
            <a:ext cx="1654570" cy="1270413"/>
          </a:xfrm>
          <a:prstGeom prst="rect">
            <a:avLst/>
          </a:prstGeom>
        </p:spPr>
      </p:pic>
      <p:pic>
        <p:nvPicPr>
          <p:cNvPr id="14" name="Picture 13">
            <a:extLst>
              <a:ext uri="{FF2B5EF4-FFF2-40B4-BE49-F238E27FC236}">
                <a16:creationId xmlns:a16="http://schemas.microsoft.com/office/drawing/2014/main" id="{D737CF2A-182A-4510-A683-38A1879A56C6}"/>
              </a:ext>
            </a:extLst>
          </p:cNvPr>
          <p:cNvPicPr>
            <a:picLocks noChangeAspect="1"/>
          </p:cNvPicPr>
          <p:nvPr/>
        </p:nvPicPr>
        <p:blipFill>
          <a:blip r:embed="rId5"/>
          <a:stretch>
            <a:fillRect/>
          </a:stretch>
        </p:blipFill>
        <p:spPr>
          <a:xfrm>
            <a:off x="933723" y="4764173"/>
            <a:ext cx="1619473" cy="1749833"/>
          </a:xfrm>
          <a:prstGeom prst="rect">
            <a:avLst/>
          </a:prstGeom>
        </p:spPr>
      </p:pic>
      <p:pic>
        <p:nvPicPr>
          <p:cNvPr id="15" name="Picture 14">
            <a:extLst>
              <a:ext uri="{FF2B5EF4-FFF2-40B4-BE49-F238E27FC236}">
                <a16:creationId xmlns:a16="http://schemas.microsoft.com/office/drawing/2014/main" id="{B532558B-708A-409D-94A6-2057E1734D6B}"/>
              </a:ext>
            </a:extLst>
          </p:cNvPr>
          <p:cNvPicPr>
            <a:picLocks noChangeAspect="1"/>
          </p:cNvPicPr>
          <p:nvPr/>
        </p:nvPicPr>
        <p:blipFill>
          <a:blip r:embed="rId6"/>
          <a:stretch>
            <a:fillRect/>
          </a:stretch>
        </p:blipFill>
        <p:spPr>
          <a:xfrm>
            <a:off x="6187746" y="2719358"/>
            <a:ext cx="1985690" cy="3980996"/>
          </a:xfrm>
          <a:prstGeom prst="rect">
            <a:avLst/>
          </a:prstGeom>
        </p:spPr>
      </p:pic>
      <p:cxnSp>
        <p:nvCxnSpPr>
          <p:cNvPr id="19" name="Straight Arrow Connector 18">
            <a:extLst>
              <a:ext uri="{FF2B5EF4-FFF2-40B4-BE49-F238E27FC236}">
                <a16:creationId xmlns:a16="http://schemas.microsoft.com/office/drawing/2014/main" id="{984A2E67-225F-4DFC-AF62-6695A9B81D4E}"/>
              </a:ext>
            </a:extLst>
          </p:cNvPr>
          <p:cNvCxnSpPr>
            <a:cxnSpLocks/>
          </p:cNvCxnSpPr>
          <p:nvPr/>
        </p:nvCxnSpPr>
        <p:spPr>
          <a:xfrm>
            <a:off x="4992687" y="3264408"/>
            <a:ext cx="1178534" cy="145076"/>
          </a:xfrm>
          <a:prstGeom prst="straightConnector1">
            <a:avLst/>
          </a:prstGeom>
          <a:ln w="28575">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87628EA0-8BB0-4360-AF3A-B19812C50061}"/>
              </a:ext>
            </a:extLst>
          </p:cNvPr>
          <p:cNvCxnSpPr>
            <a:cxnSpLocks/>
            <a:endCxn id="14" idx="3"/>
          </p:cNvCxnSpPr>
          <p:nvPr/>
        </p:nvCxnSpPr>
        <p:spPr>
          <a:xfrm flipH="1">
            <a:off x="2553196" y="4124953"/>
            <a:ext cx="1128856" cy="1514137"/>
          </a:xfrm>
          <a:prstGeom prst="straightConnector1">
            <a:avLst/>
          </a:prstGeom>
          <a:ln w="28575">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8606A130-6348-41B7-AE1F-FD16D6528818}"/>
              </a:ext>
            </a:extLst>
          </p:cNvPr>
          <p:cNvCxnSpPr>
            <a:cxnSpLocks/>
            <a:endCxn id="8" idx="3"/>
          </p:cNvCxnSpPr>
          <p:nvPr/>
        </p:nvCxnSpPr>
        <p:spPr>
          <a:xfrm flipH="1">
            <a:off x="2588293" y="3264408"/>
            <a:ext cx="987736" cy="149110"/>
          </a:xfrm>
          <a:prstGeom prst="straightConnector1">
            <a:avLst/>
          </a:prstGeom>
          <a:ln w="28575">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A957D376-32A8-4BCA-AC33-3F4EAF9CE47B}"/>
              </a:ext>
            </a:extLst>
          </p:cNvPr>
          <p:cNvSpPr txBox="1"/>
          <p:nvPr/>
        </p:nvSpPr>
        <p:spPr>
          <a:xfrm>
            <a:off x="2202420" y="2806470"/>
            <a:ext cx="301752" cy="338554"/>
          </a:xfrm>
          <a:prstGeom prst="rect">
            <a:avLst/>
          </a:prstGeom>
          <a:noFill/>
        </p:spPr>
        <p:txBody>
          <a:bodyPr wrap="square" rtlCol="0">
            <a:spAutoFit/>
          </a:bodyPr>
          <a:lstStyle/>
          <a:p>
            <a:r>
              <a:rPr lang="en-GB" sz="1600" b="1" dirty="0">
                <a:solidFill>
                  <a:srgbClr val="2ABDF2"/>
                </a:solidFill>
              </a:rPr>
              <a:t>1</a:t>
            </a:r>
          </a:p>
        </p:txBody>
      </p:sp>
      <p:sp>
        <p:nvSpPr>
          <p:cNvPr id="41" name="TextBox 40">
            <a:extLst>
              <a:ext uri="{FF2B5EF4-FFF2-40B4-BE49-F238E27FC236}">
                <a16:creationId xmlns:a16="http://schemas.microsoft.com/office/drawing/2014/main" id="{4B56AE25-AF31-43CB-A53B-C92CFE250890}"/>
              </a:ext>
            </a:extLst>
          </p:cNvPr>
          <p:cNvSpPr txBox="1"/>
          <p:nvPr/>
        </p:nvSpPr>
        <p:spPr>
          <a:xfrm>
            <a:off x="2168153" y="4793468"/>
            <a:ext cx="249936" cy="338554"/>
          </a:xfrm>
          <a:prstGeom prst="rect">
            <a:avLst/>
          </a:prstGeom>
          <a:noFill/>
        </p:spPr>
        <p:txBody>
          <a:bodyPr wrap="square" rtlCol="0">
            <a:spAutoFit/>
          </a:bodyPr>
          <a:lstStyle/>
          <a:p>
            <a:r>
              <a:rPr lang="en-GB" sz="1600" b="1" dirty="0">
                <a:solidFill>
                  <a:srgbClr val="2ABDF2"/>
                </a:solidFill>
              </a:rPr>
              <a:t>2</a:t>
            </a:r>
          </a:p>
        </p:txBody>
      </p:sp>
      <p:sp>
        <p:nvSpPr>
          <p:cNvPr id="43" name="TextBox 42">
            <a:extLst>
              <a:ext uri="{FF2B5EF4-FFF2-40B4-BE49-F238E27FC236}">
                <a16:creationId xmlns:a16="http://schemas.microsoft.com/office/drawing/2014/main" id="{792B26D1-54B2-4C7D-B5F3-F0CB5B310471}"/>
              </a:ext>
            </a:extLst>
          </p:cNvPr>
          <p:cNvSpPr txBox="1"/>
          <p:nvPr/>
        </p:nvSpPr>
        <p:spPr>
          <a:xfrm>
            <a:off x="7743982" y="2823746"/>
            <a:ext cx="249936" cy="338554"/>
          </a:xfrm>
          <a:prstGeom prst="rect">
            <a:avLst/>
          </a:prstGeom>
          <a:noFill/>
        </p:spPr>
        <p:txBody>
          <a:bodyPr wrap="square" rtlCol="0">
            <a:spAutoFit/>
          </a:bodyPr>
          <a:lstStyle/>
          <a:p>
            <a:r>
              <a:rPr lang="en-GB" sz="1600" b="1" dirty="0">
                <a:solidFill>
                  <a:srgbClr val="2ABDF2"/>
                </a:solidFill>
              </a:rPr>
              <a:t>3</a:t>
            </a:r>
          </a:p>
        </p:txBody>
      </p:sp>
    </p:spTree>
    <p:extLst>
      <p:ext uri="{BB962C8B-B14F-4D97-AF65-F5344CB8AC3E}">
        <p14:creationId xmlns:p14="http://schemas.microsoft.com/office/powerpoint/2010/main" val="2250305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Site Based Time Zones - Standard Time Zone</a:t>
            </a:r>
            <a:endParaRPr lang="en-GB" dirty="0">
              <a:solidFill>
                <a:srgbClr val="2ABDF2"/>
              </a:solidFill>
            </a:endParaRP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1384995"/>
          </a:xfrm>
          <a:prstGeom prst="rect">
            <a:avLst/>
          </a:prstGeom>
          <a:noFill/>
        </p:spPr>
        <p:txBody>
          <a:bodyPr wrap="square" rtlCol="0">
            <a:spAutoFit/>
          </a:bodyPr>
          <a:lstStyle/>
          <a:p>
            <a:r>
              <a:rPr lang="en-GB" sz="1400" dirty="0">
                <a:solidFill>
                  <a:srgbClr val="00B0F0"/>
                </a:solidFill>
              </a:rPr>
              <a:t>Another feature coming with the Cloud 3.5 update is site based time zones, this allows customers to have a different time set per customer and will affect the day night routing, as well as the time displayed on the users phone if they are linked with a site that has a different time zone.</a:t>
            </a:r>
          </a:p>
          <a:p>
            <a:endParaRPr lang="en-GB" sz="1400" dirty="0">
              <a:solidFill>
                <a:srgbClr val="00B0F0"/>
              </a:solidFill>
            </a:endParaRPr>
          </a:p>
          <a:p>
            <a:r>
              <a:rPr lang="en-GB" sz="1400" dirty="0">
                <a:solidFill>
                  <a:srgbClr val="00B0F0"/>
                </a:solidFill>
              </a:rPr>
              <a:t>Due to this change you can now set this in two areas, the first location that this can be set is in Company &gt; Company Details &gt; Standard Time Zone </a:t>
            </a:r>
            <a:endParaRPr lang="en-GB" sz="1600" dirty="0">
              <a:solidFill>
                <a:srgbClr val="00B0F0"/>
              </a:solidFill>
            </a:endParaRPr>
          </a:p>
        </p:txBody>
      </p:sp>
      <p:pic>
        <p:nvPicPr>
          <p:cNvPr id="3" name="Picture 2">
            <a:extLst>
              <a:ext uri="{FF2B5EF4-FFF2-40B4-BE49-F238E27FC236}">
                <a16:creationId xmlns:a16="http://schemas.microsoft.com/office/drawing/2014/main" id="{ABAB5575-30E3-4D58-871D-082147A6BFE5}"/>
              </a:ext>
            </a:extLst>
          </p:cNvPr>
          <p:cNvPicPr>
            <a:picLocks noChangeAspect="1"/>
          </p:cNvPicPr>
          <p:nvPr/>
        </p:nvPicPr>
        <p:blipFill rotWithShape="1">
          <a:blip r:embed="rId3"/>
          <a:srcRect l="2000" t="1747" r="2493" b="5116"/>
          <a:stretch/>
        </p:blipFill>
        <p:spPr>
          <a:xfrm>
            <a:off x="1719072" y="2459092"/>
            <a:ext cx="5705856" cy="4129130"/>
          </a:xfrm>
          <a:prstGeom prst="rect">
            <a:avLst/>
          </a:prstGeom>
        </p:spPr>
      </p:pic>
    </p:spTree>
    <p:extLst>
      <p:ext uri="{BB962C8B-B14F-4D97-AF65-F5344CB8AC3E}">
        <p14:creationId xmlns:p14="http://schemas.microsoft.com/office/powerpoint/2010/main" val="3102684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Site Based Time Zones – Time Schedule </a:t>
            </a:r>
            <a:endParaRPr lang="en-GB" dirty="0">
              <a:solidFill>
                <a:srgbClr val="2ABDF2"/>
              </a:solidFill>
            </a:endParaRP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2492990"/>
          </a:xfrm>
          <a:prstGeom prst="rect">
            <a:avLst/>
          </a:prstGeom>
          <a:noFill/>
        </p:spPr>
        <p:txBody>
          <a:bodyPr wrap="square" rtlCol="0">
            <a:spAutoFit/>
          </a:bodyPr>
          <a:lstStyle/>
          <a:p>
            <a:r>
              <a:rPr lang="en-GB" sz="1400" dirty="0">
                <a:solidFill>
                  <a:srgbClr val="00B0F0"/>
                </a:solidFill>
              </a:rPr>
              <a:t>Once you have configured this setting at a company level, you will be able to choose if you follow the same time zone or select your own time specifically for a Time Schedule. </a:t>
            </a:r>
          </a:p>
          <a:p>
            <a:endParaRPr lang="en-GB" sz="1400" dirty="0">
              <a:solidFill>
                <a:srgbClr val="00B0F0"/>
              </a:solidFill>
            </a:endParaRPr>
          </a:p>
          <a:p>
            <a:r>
              <a:rPr lang="en-GB" sz="1400" dirty="0">
                <a:solidFill>
                  <a:srgbClr val="00B0F0"/>
                </a:solidFill>
              </a:rPr>
              <a:t>This can be set in Company &gt; Time Schedule &gt; Standard Time zone </a:t>
            </a:r>
          </a:p>
          <a:p>
            <a:endParaRPr lang="en-GB" sz="1400" dirty="0">
              <a:solidFill>
                <a:srgbClr val="00B0F0"/>
              </a:solidFill>
            </a:endParaRPr>
          </a:p>
          <a:p>
            <a:r>
              <a:rPr lang="en-GB" sz="1400" dirty="0">
                <a:solidFill>
                  <a:srgbClr val="00B0F0"/>
                </a:solidFill>
              </a:rPr>
              <a:t>From this section you will be able to select either the Company Standard Time Zone previously set.</a:t>
            </a:r>
          </a:p>
          <a:p>
            <a:br>
              <a:rPr lang="en-GB" sz="1400" dirty="0">
                <a:solidFill>
                  <a:srgbClr val="00B0F0"/>
                </a:solidFill>
              </a:rPr>
            </a:br>
            <a:r>
              <a:rPr lang="en-GB" sz="1400" dirty="0">
                <a:solidFill>
                  <a:srgbClr val="00B0F0"/>
                </a:solidFill>
              </a:rPr>
              <a:t>Alternatively you can choose to override and select your own time zone for the specific Time Schedule you are configuring. </a:t>
            </a:r>
          </a:p>
          <a:p>
            <a:endParaRPr lang="en-GB" sz="1400" dirty="0">
              <a:solidFill>
                <a:srgbClr val="00B0F0"/>
              </a:solidFill>
            </a:endParaRPr>
          </a:p>
          <a:p>
            <a:endParaRPr lang="en-GB" sz="1600" dirty="0">
              <a:solidFill>
                <a:srgbClr val="00B0F0"/>
              </a:solidFill>
            </a:endParaRPr>
          </a:p>
        </p:txBody>
      </p:sp>
      <p:grpSp>
        <p:nvGrpSpPr>
          <p:cNvPr id="7" name="Group 6">
            <a:extLst>
              <a:ext uri="{FF2B5EF4-FFF2-40B4-BE49-F238E27FC236}">
                <a16:creationId xmlns:a16="http://schemas.microsoft.com/office/drawing/2014/main" id="{3146980B-084F-4564-AA5F-44987A3BE0AD}"/>
              </a:ext>
            </a:extLst>
          </p:cNvPr>
          <p:cNvGrpSpPr/>
          <p:nvPr/>
        </p:nvGrpSpPr>
        <p:grpSpPr>
          <a:xfrm>
            <a:off x="1271519" y="3591036"/>
            <a:ext cx="7050024" cy="3003209"/>
            <a:chOff x="539495" y="4813234"/>
            <a:chExt cx="6821425" cy="2665921"/>
          </a:xfrm>
        </p:grpSpPr>
        <p:pic>
          <p:nvPicPr>
            <p:cNvPr id="5" name="Picture 4">
              <a:extLst>
                <a:ext uri="{FF2B5EF4-FFF2-40B4-BE49-F238E27FC236}">
                  <a16:creationId xmlns:a16="http://schemas.microsoft.com/office/drawing/2014/main" id="{BB90DA2C-2935-4F97-8CF5-C2854F800B2D}"/>
                </a:ext>
              </a:extLst>
            </p:cNvPr>
            <p:cNvPicPr>
              <a:picLocks noChangeAspect="1"/>
            </p:cNvPicPr>
            <p:nvPr/>
          </p:nvPicPr>
          <p:blipFill rotWithShape="1">
            <a:blip r:embed="rId3"/>
            <a:srcRect l="1168" t="58755" r="2028" b="1"/>
            <a:stretch/>
          </p:blipFill>
          <p:spPr>
            <a:xfrm>
              <a:off x="539495" y="4813234"/>
              <a:ext cx="6821425" cy="1649478"/>
            </a:xfrm>
            <a:prstGeom prst="rect">
              <a:avLst/>
            </a:prstGeom>
            <a:effectLst/>
          </p:spPr>
        </p:pic>
        <p:pic>
          <p:nvPicPr>
            <p:cNvPr id="6" name="Picture 5">
              <a:extLst>
                <a:ext uri="{FF2B5EF4-FFF2-40B4-BE49-F238E27FC236}">
                  <a16:creationId xmlns:a16="http://schemas.microsoft.com/office/drawing/2014/main" id="{930C9E3F-3191-4E88-AAE6-736C39289237}"/>
                </a:ext>
              </a:extLst>
            </p:cNvPr>
            <p:cNvPicPr>
              <a:picLocks noChangeAspect="1"/>
            </p:cNvPicPr>
            <p:nvPr/>
          </p:nvPicPr>
          <p:blipFill>
            <a:blip r:embed="rId4"/>
            <a:stretch>
              <a:fillRect/>
            </a:stretch>
          </p:blipFill>
          <p:spPr>
            <a:xfrm>
              <a:off x="3879914" y="5637972"/>
              <a:ext cx="2125536" cy="1841183"/>
            </a:xfrm>
            <a:prstGeom prst="rect">
              <a:avLst/>
            </a:prstGeom>
            <a:effectLst/>
          </p:spPr>
        </p:pic>
      </p:grpSp>
      <p:pic>
        <p:nvPicPr>
          <p:cNvPr id="8" name="Picture 7">
            <a:extLst>
              <a:ext uri="{FF2B5EF4-FFF2-40B4-BE49-F238E27FC236}">
                <a16:creationId xmlns:a16="http://schemas.microsoft.com/office/drawing/2014/main" id="{9B849484-9337-49CE-8701-B9CB1504D507}"/>
              </a:ext>
            </a:extLst>
          </p:cNvPr>
          <p:cNvPicPr>
            <a:picLocks noChangeAspect="1"/>
          </p:cNvPicPr>
          <p:nvPr/>
        </p:nvPicPr>
        <p:blipFill>
          <a:blip r:embed="rId5"/>
          <a:stretch>
            <a:fillRect/>
          </a:stretch>
        </p:blipFill>
        <p:spPr>
          <a:xfrm>
            <a:off x="1326886" y="3367165"/>
            <a:ext cx="6994657" cy="294512"/>
          </a:xfrm>
          <a:prstGeom prst="rect">
            <a:avLst/>
          </a:prstGeom>
        </p:spPr>
      </p:pic>
    </p:spTree>
    <p:extLst>
      <p:ext uri="{BB962C8B-B14F-4D97-AF65-F5344CB8AC3E}">
        <p14:creationId xmlns:p14="http://schemas.microsoft.com/office/powerpoint/2010/main" val="433539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Site Based Time Zones – Site Management </a:t>
            </a:r>
            <a:endParaRPr lang="en-GB" dirty="0">
              <a:solidFill>
                <a:srgbClr val="2ABDF2"/>
              </a:solidFill>
            </a:endParaRP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1846659"/>
          </a:xfrm>
          <a:prstGeom prst="rect">
            <a:avLst/>
          </a:prstGeom>
          <a:noFill/>
        </p:spPr>
        <p:txBody>
          <a:bodyPr wrap="square" rtlCol="0">
            <a:spAutoFit/>
          </a:bodyPr>
          <a:lstStyle/>
          <a:p>
            <a:r>
              <a:rPr lang="en-GB" sz="1400" dirty="0">
                <a:solidFill>
                  <a:srgbClr val="00B0F0"/>
                </a:solidFill>
              </a:rPr>
              <a:t>You are then able to link the Time schedule to the site as currently available in version 3.1</a:t>
            </a:r>
          </a:p>
          <a:p>
            <a:endParaRPr lang="en-GB" sz="1400" dirty="0">
              <a:solidFill>
                <a:srgbClr val="00B0F0"/>
              </a:solidFill>
            </a:endParaRPr>
          </a:p>
          <a:p>
            <a:r>
              <a:rPr lang="en-GB" sz="1400" dirty="0">
                <a:solidFill>
                  <a:srgbClr val="00B0F0"/>
                </a:solidFill>
              </a:rPr>
              <a:t>Navigate to in Company &gt; Site Management &gt; Select a Site &gt; Time Schedule </a:t>
            </a:r>
          </a:p>
          <a:p>
            <a:endParaRPr lang="en-GB" sz="1400" dirty="0">
              <a:solidFill>
                <a:srgbClr val="00B0F0"/>
              </a:solidFill>
            </a:endParaRPr>
          </a:p>
          <a:p>
            <a:r>
              <a:rPr lang="en-GB" sz="1400" dirty="0">
                <a:solidFill>
                  <a:srgbClr val="00B0F0"/>
                </a:solidFill>
              </a:rPr>
              <a:t>From here you are able to select to use either the company defined Time Schedule or override with your own custom defined time schedule that could have another time zone attached to it. </a:t>
            </a:r>
          </a:p>
          <a:p>
            <a:endParaRPr lang="en-GB" sz="1400" dirty="0">
              <a:solidFill>
                <a:srgbClr val="00B0F0"/>
              </a:solidFill>
            </a:endParaRPr>
          </a:p>
          <a:p>
            <a:endParaRPr lang="en-GB" sz="1600" dirty="0">
              <a:solidFill>
                <a:srgbClr val="00B0F0"/>
              </a:solidFill>
            </a:endParaRPr>
          </a:p>
        </p:txBody>
      </p:sp>
      <p:grpSp>
        <p:nvGrpSpPr>
          <p:cNvPr id="14" name="Group 13">
            <a:extLst>
              <a:ext uri="{FF2B5EF4-FFF2-40B4-BE49-F238E27FC236}">
                <a16:creationId xmlns:a16="http://schemas.microsoft.com/office/drawing/2014/main" id="{42DD1C51-703D-45E9-923B-0CE4B0188F14}"/>
              </a:ext>
            </a:extLst>
          </p:cNvPr>
          <p:cNvGrpSpPr/>
          <p:nvPr/>
        </p:nvGrpSpPr>
        <p:grpSpPr>
          <a:xfrm>
            <a:off x="1087190" y="2551058"/>
            <a:ext cx="7903072" cy="4042631"/>
            <a:chOff x="1716416" y="4255875"/>
            <a:chExt cx="5135967" cy="2328787"/>
          </a:xfrm>
        </p:grpSpPr>
        <p:grpSp>
          <p:nvGrpSpPr>
            <p:cNvPr id="12" name="Group 11">
              <a:extLst>
                <a:ext uri="{FF2B5EF4-FFF2-40B4-BE49-F238E27FC236}">
                  <a16:creationId xmlns:a16="http://schemas.microsoft.com/office/drawing/2014/main" id="{B9EA2B68-3043-4D42-8A6E-2FE4C35B6DB0}"/>
                </a:ext>
              </a:extLst>
            </p:cNvPr>
            <p:cNvGrpSpPr/>
            <p:nvPr/>
          </p:nvGrpSpPr>
          <p:grpSpPr>
            <a:xfrm>
              <a:off x="1716416" y="4361687"/>
              <a:ext cx="5135967" cy="2222975"/>
              <a:chOff x="1716416" y="4361687"/>
              <a:chExt cx="5135967" cy="2222975"/>
            </a:xfrm>
          </p:grpSpPr>
          <p:pic>
            <p:nvPicPr>
              <p:cNvPr id="3" name="Picture 2">
                <a:extLst>
                  <a:ext uri="{FF2B5EF4-FFF2-40B4-BE49-F238E27FC236}">
                    <a16:creationId xmlns:a16="http://schemas.microsoft.com/office/drawing/2014/main" id="{2C28C4EA-C029-40CF-9138-69C4AF8B3FCD}"/>
                  </a:ext>
                </a:extLst>
              </p:cNvPr>
              <p:cNvPicPr>
                <a:picLocks noChangeAspect="1"/>
              </p:cNvPicPr>
              <p:nvPr/>
            </p:nvPicPr>
            <p:blipFill rotWithShape="1">
              <a:blip r:embed="rId3"/>
              <a:srcRect t="46092"/>
              <a:stretch/>
            </p:blipFill>
            <p:spPr>
              <a:xfrm>
                <a:off x="1716416" y="4361687"/>
                <a:ext cx="5135967" cy="2222975"/>
              </a:xfrm>
              <a:prstGeom prst="rect">
                <a:avLst/>
              </a:prstGeom>
            </p:spPr>
          </p:pic>
          <p:pic>
            <p:nvPicPr>
              <p:cNvPr id="8" name="Picture 7">
                <a:extLst>
                  <a:ext uri="{FF2B5EF4-FFF2-40B4-BE49-F238E27FC236}">
                    <a16:creationId xmlns:a16="http://schemas.microsoft.com/office/drawing/2014/main" id="{46F76EBA-DF72-4F50-B62C-AAEE4084CB2A}"/>
                  </a:ext>
                </a:extLst>
              </p:cNvPr>
              <p:cNvPicPr>
                <a:picLocks noChangeAspect="1"/>
              </p:cNvPicPr>
              <p:nvPr/>
            </p:nvPicPr>
            <p:blipFill>
              <a:blip r:embed="rId4"/>
              <a:stretch>
                <a:fillRect/>
              </a:stretch>
            </p:blipFill>
            <p:spPr>
              <a:xfrm>
                <a:off x="4284400" y="5967206"/>
                <a:ext cx="1163293" cy="535576"/>
              </a:xfrm>
              <a:prstGeom prst="rect">
                <a:avLst/>
              </a:prstGeom>
            </p:spPr>
          </p:pic>
        </p:grpSp>
        <p:pic>
          <p:nvPicPr>
            <p:cNvPr id="13" name="Picture 12">
              <a:extLst>
                <a:ext uri="{FF2B5EF4-FFF2-40B4-BE49-F238E27FC236}">
                  <a16:creationId xmlns:a16="http://schemas.microsoft.com/office/drawing/2014/main" id="{20A34BB7-653A-4B90-BF84-E09DCCF0DBA6}"/>
                </a:ext>
              </a:extLst>
            </p:cNvPr>
            <p:cNvPicPr>
              <a:picLocks noChangeAspect="1"/>
            </p:cNvPicPr>
            <p:nvPr/>
          </p:nvPicPr>
          <p:blipFill rotWithShape="1">
            <a:blip r:embed="rId3"/>
            <a:srcRect b="94868"/>
            <a:stretch/>
          </p:blipFill>
          <p:spPr>
            <a:xfrm>
              <a:off x="1716416" y="4255875"/>
              <a:ext cx="5135967" cy="211623"/>
            </a:xfrm>
            <a:prstGeom prst="rect">
              <a:avLst/>
            </a:prstGeom>
          </p:spPr>
        </p:pic>
      </p:grpSp>
    </p:spTree>
    <p:extLst>
      <p:ext uri="{BB962C8B-B14F-4D97-AF65-F5344CB8AC3E}">
        <p14:creationId xmlns:p14="http://schemas.microsoft.com/office/powerpoint/2010/main" val="2923641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Email User Templates – Password Reset / Welcome Email </a:t>
            </a:r>
            <a:endParaRPr lang="en-GB" dirty="0">
              <a:solidFill>
                <a:srgbClr val="2ABDF2"/>
              </a:solidFill>
            </a:endParaRP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3785652"/>
          </a:xfrm>
          <a:prstGeom prst="rect">
            <a:avLst/>
          </a:prstGeom>
          <a:noFill/>
        </p:spPr>
        <p:txBody>
          <a:bodyPr wrap="square" rtlCol="0">
            <a:spAutoFit/>
          </a:bodyPr>
          <a:lstStyle/>
          <a:p>
            <a:r>
              <a:rPr lang="en-GB" sz="1400" dirty="0">
                <a:solidFill>
                  <a:srgbClr val="00B0F0"/>
                </a:solidFill>
              </a:rPr>
              <a:t>Within 3.5 you will be able to define your own password reset and welcome email, this setting is not yet available on the new management portal so the first step you will need to take is to use the EMS link button on the top of the reseller login portal. </a:t>
            </a: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r>
              <a:rPr lang="en-GB" sz="1400" dirty="0">
                <a:solidFill>
                  <a:srgbClr val="00B0F0"/>
                </a:solidFill>
              </a:rPr>
              <a:t>This will take us to a view similar to the previous reseller portal and you can see there is only a small number of options in this portal which will be migrated at a later date. </a:t>
            </a:r>
          </a:p>
          <a:p>
            <a:endParaRPr lang="en-GB" sz="1400" dirty="0">
              <a:solidFill>
                <a:srgbClr val="00B0F0"/>
              </a:solidFill>
            </a:endParaRPr>
          </a:p>
          <a:p>
            <a:r>
              <a:rPr lang="en-GB" sz="1400" dirty="0">
                <a:solidFill>
                  <a:srgbClr val="00B0F0"/>
                </a:solidFill>
              </a:rPr>
              <a:t>Within F/E Portal Management you will find a new option Mail Template Settings. </a:t>
            </a:r>
          </a:p>
          <a:p>
            <a:endParaRPr lang="en-GB" sz="1400" dirty="0">
              <a:solidFill>
                <a:srgbClr val="00B0F0"/>
              </a:solidFill>
            </a:endParaRPr>
          </a:p>
          <a:p>
            <a:endParaRPr lang="en-GB" sz="1600" dirty="0">
              <a:solidFill>
                <a:srgbClr val="00B0F0"/>
              </a:solidFill>
            </a:endParaRPr>
          </a:p>
        </p:txBody>
      </p:sp>
      <p:pic>
        <p:nvPicPr>
          <p:cNvPr id="5" name="Picture 4">
            <a:extLst>
              <a:ext uri="{FF2B5EF4-FFF2-40B4-BE49-F238E27FC236}">
                <a16:creationId xmlns:a16="http://schemas.microsoft.com/office/drawing/2014/main" id="{F9BE9F30-7365-4AF4-9856-F9BF28C923D4}"/>
              </a:ext>
            </a:extLst>
          </p:cNvPr>
          <p:cNvPicPr>
            <a:picLocks noChangeAspect="1"/>
          </p:cNvPicPr>
          <p:nvPr/>
        </p:nvPicPr>
        <p:blipFill rotWithShape="1">
          <a:blip r:embed="rId3"/>
          <a:srcRect t="-523" b="7180"/>
          <a:stretch/>
        </p:blipFill>
        <p:spPr>
          <a:xfrm>
            <a:off x="457200" y="1728216"/>
            <a:ext cx="9230090" cy="1426463"/>
          </a:xfrm>
          <a:prstGeom prst="rect">
            <a:avLst/>
          </a:prstGeom>
        </p:spPr>
      </p:pic>
      <p:pic>
        <p:nvPicPr>
          <p:cNvPr id="6" name="Picture 5">
            <a:extLst>
              <a:ext uri="{FF2B5EF4-FFF2-40B4-BE49-F238E27FC236}">
                <a16:creationId xmlns:a16="http://schemas.microsoft.com/office/drawing/2014/main" id="{8CC66C8C-52E7-43D8-BEB9-9A3FE400CC4F}"/>
              </a:ext>
            </a:extLst>
          </p:cNvPr>
          <p:cNvPicPr>
            <a:picLocks noChangeAspect="1"/>
          </p:cNvPicPr>
          <p:nvPr/>
        </p:nvPicPr>
        <p:blipFill rotWithShape="1">
          <a:blip r:embed="rId4"/>
          <a:srcRect b="58614"/>
          <a:stretch/>
        </p:blipFill>
        <p:spPr>
          <a:xfrm>
            <a:off x="681958" y="4509516"/>
            <a:ext cx="8621457" cy="1790700"/>
          </a:xfrm>
          <a:prstGeom prst="rect">
            <a:avLst/>
          </a:prstGeom>
        </p:spPr>
      </p:pic>
    </p:spTree>
    <p:extLst>
      <p:ext uri="{BB962C8B-B14F-4D97-AF65-F5344CB8AC3E}">
        <p14:creationId xmlns:p14="http://schemas.microsoft.com/office/powerpoint/2010/main" val="3695315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New Handset Range</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1039807"/>
            <a:ext cx="9317421" cy="707886"/>
          </a:xfrm>
          <a:prstGeom prst="rect">
            <a:avLst/>
          </a:prstGeom>
          <a:noFill/>
        </p:spPr>
        <p:txBody>
          <a:bodyPr wrap="square" rtlCol="0">
            <a:spAutoFit/>
          </a:bodyPr>
          <a:lstStyle/>
          <a:p>
            <a:r>
              <a:rPr lang="en-GB" dirty="0">
                <a:solidFill>
                  <a:srgbClr val="00B0F0"/>
                </a:solidFill>
              </a:rPr>
              <a:t>With the launch of 3.5 this will enable support for the new 1000i handset range, this is due to be launched later this coming year. </a:t>
            </a:r>
          </a:p>
        </p:txBody>
      </p:sp>
      <p:sp>
        <p:nvSpPr>
          <p:cNvPr id="7" name="object 12">
            <a:extLst>
              <a:ext uri="{FF2B5EF4-FFF2-40B4-BE49-F238E27FC236}">
                <a16:creationId xmlns:a16="http://schemas.microsoft.com/office/drawing/2014/main" id="{C1AD55B7-2E67-476C-95A8-4607522F4017}"/>
              </a:ext>
            </a:extLst>
          </p:cNvPr>
          <p:cNvSpPr/>
          <p:nvPr/>
        </p:nvSpPr>
        <p:spPr>
          <a:xfrm>
            <a:off x="5535468" y="4250509"/>
            <a:ext cx="2679860" cy="1743233"/>
          </a:xfrm>
          <a:prstGeom prst="rect">
            <a:avLst/>
          </a:prstGeom>
          <a:blipFill>
            <a:blip r:embed="rId2" cstate="print"/>
            <a:stretch>
              <a:fillRect/>
            </a:stretch>
          </a:blipFill>
          <a:ln w="12700">
            <a:noFill/>
          </a:ln>
        </p:spPr>
        <p:txBody>
          <a:bodyPr wrap="square" lIns="0" tIns="0" rIns="0" bIns="0" rtlCol="0"/>
          <a:lstStyle/>
          <a:p>
            <a:endParaRPr sz="2206"/>
          </a:p>
        </p:txBody>
      </p:sp>
      <p:sp>
        <p:nvSpPr>
          <p:cNvPr id="8" name="object 10">
            <a:extLst>
              <a:ext uri="{FF2B5EF4-FFF2-40B4-BE49-F238E27FC236}">
                <a16:creationId xmlns:a16="http://schemas.microsoft.com/office/drawing/2014/main" id="{A6C6FB1C-ED36-43B1-81BC-FA97FA87D042}"/>
              </a:ext>
            </a:extLst>
          </p:cNvPr>
          <p:cNvSpPr/>
          <p:nvPr/>
        </p:nvSpPr>
        <p:spPr>
          <a:xfrm>
            <a:off x="1466968" y="4360995"/>
            <a:ext cx="2517256" cy="1740858"/>
          </a:xfrm>
          <a:prstGeom prst="rect">
            <a:avLst/>
          </a:prstGeom>
          <a:blipFill>
            <a:blip r:embed="rId3" cstate="print"/>
            <a:stretch>
              <a:fillRect/>
            </a:stretch>
          </a:blipFill>
          <a:ln>
            <a:noFill/>
          </a:ln>
        </p:spPr>
        <p:txBody>
          <a:bodyPr wrap="square" lIns="0" tIns="0" rIns="0" bIns="0" rtlCol="0"/>
          <a:lstStyle/>
          <a:p>
            <a:endParaRPr sz="2206"/>
          </a:p>
        </p:txBody>
      </p:sp>
      <p:sp>
        <p:nvSpPr>
          <p:cNvPr id="9" name="object 8">
            <a:extLst>
              <a:ext uri="{FF2B5EF4-FFF2-40B4-BE49-F238E27FC236}">
                <a16:creationId xmlns:a16="http://schemas.microsoft.com/office/drawing/2014/main" id="{CF3D8E62-0FE2-4A0D-8134-712A9C443B20}"/>
              </a:ext>
            </a:extLst>
          </p:cNvPr>
          <p:cNvSpPr/>
          <p:nvPr/>
        </p:nvSpPr>
        <p:spPr>
          <a:xfrm>
            <a:off x="5694751" y="2229698"/>
            <a:ext cx="2212445" cy="1740858"/>
          </a:xfrm>
          <a:prstGeom prst="rect">
            <a:avLst/>
          </a:prstGeom>
          <a:blipFill>
            <a:blip r:embed="rId4" cstate="print"/>
            <a:stretch>
              <a:fillRect/>
            </a:stretch>
          </a:blipFill>
          <a:ln>
            <a:noFill/>
          </a:ln>
        </p:spPr>
        <p:txBody>
          <a:bodyPr wrap="square" lIns="0" tIns="0" rIns="0" bIns="0" rtlCol="0"/>
          <a:lstStyle/>
          <a:p>
            <a:endParaRPr sz="2206"/>
          </a:p>
        </p:txBody>
      </p:sp>
      <p:sp>
        <p:nvSpPr>
          <p:cNvPr id="10" name="object 6">
            <a:extLst>
              <a:ext uri="{FF2B5EF4-FFF2-40B4-BE49-F238E27FC236}">
                <a16:creationId xmlns:a16="http://schemas.microsoft.com/office/drawing/2014/main" id="{749CB769-A553-4D3F-A81C-6FC816DE12F7}"/>
              </a:ext>
            </a:extLst>
          </p:cNvPr>
          <p:cNvSpPr>
            <a:spLocks noChangeAspect="1"/>
          </p:cNvSpPr>
          <p:nvPr/>
        </p:nvSpPr>
        <p:spPr>
          <a:xfrm>
            <a:off x="1429756" y="2224687"/>
            <a:ext cx="2591680" cy="1740856"/>
          </a:xfrm>
          <a:prstGeom prst="rect">
            <a:avLst/>
          </a:prstGeom>
          <a:blipFill>
            <a:blip r:embed="rId5" cstate="print"/>
            <a:stretch>
              <a:fillRect/>
            </a:stretch>
          </a:blipFill>
          <a:ln>
            <a:noFill/>
          </a:ln>
        </p:spPr>
        <p:txBody>
          <a:bodyPr wrap="square" lIns="0" tIns="0" rIns="0" bIns="0" rtlCol="0"/>
          <a:lstStyle/>
          <a:p>
            <a:endParaRPr sz="2206"/>
          </a:p>
        </p:txBody>
      </p:sp>
      <p:sp>
        <p:nvSpPr>
          <p:cNvPr id="11" name="object 7">
            <a:extLst>
              <a:ext uri="{FF2B5EF4-FFF2-40B4-BE49-F238E27FC236}">
                <a16:creationId xmlns:a16="http://schemas.microsoft.com/office/drawing/2014/main" id="{0A88BEEE-AB24-4738-86F6-FAFBE3284695}"/>
              </a:ext>
            </a:extLst>
          </p:cNvPr>
          <p:cNvSpPr txBox="1"/>
          <p:nvPr/>
        </p:nvSpPr>
        <p:spPr>
          <a:xfrm>
            <a:off x="2025960" y="3970556"/>
            <a:ext cx="1233789" cy="198101"/>
          </a:xfrm>
          <a:prstGeom prst="rect">
            <a:avLst/>
          </a:prstGeom>
        </p:spPr>
        <p:txBody>
          <a:bodyPr vert="horz" wrap="square" lIns="0" tIns="13305" rIns="0" bIns="0" rtlCol="0">
            <a:spAutoFit/>
          </a:bodyPr>
          <a:lstStyle/>
          <a:p>
            <a:pPr marL="14006" algn="ctr">
              <a:spcBef>
                <a:spcPts val="105"/>
              </a:spcBef>
            </a:pPr>
            <a:r>
              <a:rPr sz="1200" spc="-11" dirty="0">
                <a:latin typeface="Arial Black" panose="020B0A04020102020204" pitchFamily="34" charset="0"/>
                <a:cs typeface="Calibri"/>
              </a:rPr>
              <a:t>1010i</a:t>
            </a:r>
            <a:endParaRPr lang="en-GB" sz="1050" spc="-11" dirty="0">
              <a:solidFill>
                <a:schemeClr val="accent1"/>
              </a:solidFill>
              <a:latin typeface="Arial Black" panose="020B0A04020102020204" pitchFamily="34" charset="0"/>
              <a:cs typeface="Calibri"/>
            </a:endParaRPr>
          </a:p>
        </p:txBody>
      </p:sp>
      <p:sp>
        <p:nvSpPr>
          <p:cNvPr id="12" name="object 9">
            <a:extLst>
              <a:ext uri="{FF2B5EF4-FFF2-40B4-BE49-F238E27FC236}">
                <a16:creationId xmlns:a16="http://schemas.microsoft.com/office/drawing/2014/main" id="{2968BD9C-3070-4203-A145-CE99A7CDBAE2}"/>
              </a:ext>
            </a:extLst>
          </p:cNvPr>
          <p:cNvSpPr txBox="1"/>
          <p:nvPr/>
        </p:nvSpPr>
        <p:spPr>
          <a:xfrm>
            <a:off x="6290553" y="3965543"/>
            <a:ext cx="1169689" cy="198101"/>
          </a:xfrm>
          <a:prstGeom prst="rect">
            <a:avLst/>
          </a:prstGeom>
        </p:spPr>
        <p:txBody>
          <a:bodyPr vert="horz" wrap="square" lIns="0" tIns="13305" rIns="0" bIns="0" rtlCol="0">
            <a:spAutoFit/>
          </a:bodyPr>
          <a:lstStyle/>
          <a:p>
            <a:pPr marL="14006" algn="ctr">
              <a:spcBef>
                <a:spcPts val="105"/>
              </a:spcBef>
            </a:pPr>
            <a:r>
              <a:rPr sz="1200" spc="-11" dirty="0">
                <a:latin typeface="Arial Black" panose="020B0A04020102020204" pitchFamily="34" charset="0"/>
                <a:cs typeface="Calibri"/>
              </a:rPr>
              <a:t>1030i</a:t>
            </a:r>
            <a:endParaRPr lang="en-GB" sz="1200" spc="-11" dirty="0">
              <a:latin typeface="Arial Black" panose="020B0A04020102020204" pitchFamily="34" charset="0"/>
              <a:cs typeface="Calibri"/>
            </a:endParaRPr>
          </a:p>
        </p:txBody>
      </p:sp>
      <p:sp>
        <p:nvSpPr>
          <p:cNvPr id="13" name="object 11">
            <a:extLst>
              <a:ext uri="{FF2B5EF4-FFF2-40B4-BE49-F238E27FC236}">
                <a16:creationId xmlns:a16="http://schemas.microsoft.com/office/drawing/2014/main" id="{75CD9AE6-8E60-4441-91FB-9ACE65C3DFF5}"/>
              </a:ext>
            </a:extLst>
          </p:cNvPr>
          <p:cNvSpPr txBox="1"/>
          <p:nvPr/>
        </p:nvSpPr>
        <p:spPr>
          <a:xfrm>
            <a:off x="2191443" y="6170591"/>
            <a:ext cx="1068306" cy="198101"/>
          </a:xfrm>
          <a:prstGeom prst="rect">
            <a:avLst/>
          </a:prstGeom>
        </p:spPr>
        <p:txBody>
          <a:bodyPr vert="horz" wrap="square" lIns="0" tIns="13305" rIns="0" bIns="0" rtlCol="0">
            <a:spAutoFit/>
          </a:bodyPr>
          <a:lstStyle/>
          <a:p>
            <a:pPr marL="14006" algn="ctr">
              <a:spcBef>
                <a:spcPts val="105"/>
              </a:spcBef>
            </a:pPr>
            <a:r>
              <a:rPr sz="1200" spc="-11" dirty="0">
                <a:latin typeface="Arial Black" panose="020B0A04020102020204" pitchFamily="34" charset="0"/>
                <a:cs typeface="Calibri"/>
              </a:rPr>
              <a:t>1040i</a:t>
            </a:r>
            <a:endParaRPr lang="en-GB" sz="1200" spc="-11" dirty="0">
              <a:latin typeface="Arial Black" panose="020B0A04020102020204" pitchFamily="34" charset="0"/>
              <a:cs typeface="Calibri"/>
            </a:endParaRPr>
          </a:p>
        </p:txBody>
      </p:sp>
      <p:sp>
        <p:nvSpPr>
          <p:cNvPr id="14" name="object 13">
            <a:extLst>
              <a:ext uri="{FF2B5EF4-FFF2-40B4-BE49-F238E27FC236}">
                <a16:creationId xmlns:a16="http://schemas.microsoft.com/office/drawing/2014/main" id="{DD5FB54E-EA4F-4E75-B48A-44421944FCC2}"/>
              </a:ext>
            </a:extLst>
          </p:cNvPr>
          <p:cNvSpPr txBox="1"/>
          <p:nvPr/>
        </p:nvSpPr>
        <p:spPr>
          <a:xfrm>
            <a:off x="6344940" y="6170590"/>
            <a:ext cx="1060916" cy="198101"/>
          </a:xfrm>
          <a:prstGeom prst="rect">
            <a:avLst/>
          </a:prstGeom>
        </p:spPr>
        <p:txBody>
          <a:bodyPr vert="horz" wrap="square" lIns="0" tIns="13305" rIns="0" bIns="0" rtlCol="0">
            <a:spAutoFit/>
          </a:bodyPr>
          <a:lstStyle/>
          <a:p>
            <a:pPr marL="14006" algn="ctr">
              <a:spcBef>
                <a:spcPts val="105"/>
              </a:spcBef>
            </a:pPr>
            <a:r>
              <a:rPr sz="1200" spc="-11" dirty="0">
                <a:latin typeface="Arial Black" panose="020B0A04020102020204" pitchFamily="34" charset="0"/>
                <a:cs typeface="Calibri"/>
              </a:rPr>
              <a:t>1050i</a:t>
            </a:r>
            <a:endParaRPr lang="en-GB" sz="1200" spc="-11" dirty="0">
              <a:latin typeface="Arial Black" panose="020B0A04020102020204" pitchFamily="34" charset="0"/>
              <a:cs typeface="Calibri"/>
            </a:endParaRPr>
          </a:p>
        </p:txBody>
      </p:sp>
    </p:spTree>
    <p:extLst>
      <p:ext uri="{BB962C8B-B14F-4D97-AF65-F5344CB8AC3E}">
        <p14:creationId xmlns:p14="http://schemas.microsoft.com/office/powerpoint/2010/main" val="376804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Email User Templates – Password Reset / Welcome Email </a:t>
            </a:r>
            <a:endParaRPr lang="en-GB" dirty="0">
              <a:solidFill>
                <a:srgbClr val="2ABDF2"/>
              </a:solidFill>
            </a:endParaRP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738664"/>
          </a:xfrm>
          <a:prstGeom prst="rect">
            <a:avLst/>
          </a:prstGeom>
          <a:noFill/>
        </p:spPr>
        <p:txBody>
          <a:bodyPr wrap="square" rtlCol="0">
            <a:spAutoFit/>
          </a:bodyPr>
          <a:lstStyle/>
          <a:p>
            <a:r>
              <a:rPr lang="en-GB" sz="1400" dirty="0">
                <a:solidFill>
                  <a:srgbClr val="00B0F0"/>
                </a:solidFill>
              </a:rPr>
              <a:t>Within the Mail Template Setting you will be able to first select the mail type you wish to create a new layout for, the options available are Account Information which can be used to send a welcome email, the other option is Login Forgot this will be used if you instigate a password reset.</a:t>
            </a:r>
          </a:p>
        </p:txBody>
      </p:sp>
      <p:pic>
        <p:nvPicPr>
          <p:cNvPr id="7" name="Picture 6">
            <a:extLst>
              <a:ext uri="{FF2B5EF4-FFF2-40B4-BE49-F238E27FC236}">
                <a16:creationId xmlns:a16="http://schemas.microsoft.com/office/drawing/2014/main" id="{EA397D01-7115-472F-BDA9-A8BA8F6C95D8}"/>
              </a:ext>
            </a:extLst>
          </p:cNvPr>
          <p:cNvPicPr>
            <a:picLocks noChangeAspect="1"/>
          </p:cNvPicPr>
          <p:nvPr/>
        </p:nvPicPr>
        <p:blipFill>
          <a:blip r:embed="rId3"/>
          <a:stretch>
            <a:fillRect/>
          </a:stretch>
        </p:blipFill>
        <p:spPr>
          <a:xfrm>
            <a:off x="343885" y="2089404"/>
            <a:ext cx="9544050" cy="3676650"/>
          </a:xfrm>
          <a:prstGeom prst="rect">
            <a:avLst/>
          </a:prstGeom>
        </p:spPr>
      </p:pic>
    </p:spTree>
    <p:extLst>
      <p:ext uri="{BB962C8B-B14F-4D97-AF65-F5344CB8AC3E}">
        <p14:creationId xmlns:p14="http://schemas.microsoft.com/office/powerpoint/2010/main" val="2003197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Email User Templates – Layout</a:t>
            </a:r>
            <a:endParaRPr lang="en-GB" dirty="0">
              <a:solidFill>
                <a:srgbClr val="2ABDF2"/>
              </a:solidFill>
            </a:endParaRP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954107"/>
          </a:xfrm>
          <a:prstGeom prst="rect">
            <a:avLst/>
          </a:prstGeom>
          <a:noFill/>
        </p:spPr>
        <p:txBody>
          <a:bodyPr wrap="square" rtlCol="0">
            <a:spAutoFit/>
          </a:bodyPr>
          <a:lstStyle/>
          <a:p>
            <a:r>
              <a:rPr lang="en-GB" sz="1400" dirty="0">
                <a:solidFill>
                  <a:srgbClr val="00B0F0"/>
                </a:solidFill>
              </a:rPr>
              <a:t>Once you have selected the profile you are going to amend from the drop down list you can select load if you have already created a template to load your information in the text field below. </a:t>
            </a:r>
          </a:p>
          <a:p>
            <a:endParaRPr lang="en-GB" sz="1400" dirty="0">
              <a:solidFill>
                <a:srgbClr val="00B0F0"/>
              </a:solidFill>
            </a:endParaRPr>
          </a:p>
          <a:p>
            <a:r>
              <a:rPr lang="en-GB" sz="1400" dirty="0">
                <a:solidFill>
                  <a:srgbClr val="00B0F0"/>
                </a:solidFill>
              </a:rPr>
              <a:t>If you select Default then the system will populate with the below area with the system default subject and text. </a:t>
            </a:r>
          </a:p>
        </p:txBody>
      </p:sp>
      <p:pic>
        <p:nvPicPr>
          <p:cNvPr id="3" name="Picture 2">
            <a:extLst>
              <a:ext uri="{FF2B5EF4-FFF2-40B4-BE49-F238E27FC236}">
                <a16:creationId xmlns:a16="http://schemas.microsoft.com/office/drawing/2014/main" id="{A1F2D280-951B-415A-90B4-9EDCB4818211}"/>
              </a:ext>
            </a:extLst>
          </p:cNvPr>
          <p:cNvPicPr>
            <a:picLocks noChangeAspect="1"/>
          </p:cNvPicPr>
          <p:nvPr/>
        </p:nvPicPr>
        <p:blipFill rotWithShape="1">
          <a:blip r:embed="rId3"/>
          <a:srcRect b="61953"/>
          <a:stretch/>
        </p:blipFill>
        <p:spPr>
          <a:xfrm>
            <a:off x="457200" y="2424665"/>
            <a:ext cx="8845806" cy="2713519"/>
          </a:xfrm>
          <a:prstGeom prst="rect">
            <a:avLst/>
          </a:prstGeom>
        </p:spPr>
      </p:pic>
    </p:spTree>
    <p:extLst>
      <p:ext uri="{BB962C8B-B14F-4D97-AF65-F5344CB8AC3E}">
        <p14:creationId xmlns:p14="http://schemas.microsoft.com/office/powerpoint/2010/main" val="870645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Email User Templates – Variables </a:t>
            </a:r>
            <a:endParaRPr lang="en-GB" dirty="0">
              <a:solidFill>
                <a:srgbClr val="2ABDF2"/>
              </a:solidFill>
            </a:endParaRP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4401205"/>
          </a:xfrm>
          <a:prstGeom prst="rect">
            <a:avLst/>
          </a:prstGeom>
          <a:noFill/>
        </p:spPr>
        <p:txBody>
          <a:bodyPr wrap="square" rtlCol="0">
            <a:spAutoFit/>
          </a:bodyPr>
          <a:lstStyle/>
          <a:p>
            <a:r>
              <a:rPr lang="en-GB" sz="1400" dirty="0">
                <a:solidFill>
                  <a:srgbClr val="00B0F0"/>
                </a:solidFill>
              </a:rPr>
              <a:t>You will now be able to personalise the subject and text that will display for your customers. </a:t>
            </a:r>
          </a:p>
          <a:p>
            <a:endParaRPr lang="en-GB" sz="1400" dirty="0">
              <a:solidFill>
                <a:srgbClr val="00B0F0"/>
              </a:solidFill>
            </a:endParaRPr>
          </a:p>
          <a:p>
            <a:r>
              <a:rPr lang="en-GB" sz="1400" dirty="0">
                <a:solidFill>
                  <a:srgbClr val="00B0F0"/>
                </a:solidFill>
              </a:rPr>
              <a:t>When creating text you will also be able to enter wildcards using the wand icon dropdown, this will allow you to enter variables shown below.</a:t>
            </a: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r>
              <a:rPr lang="en-GB" sz="1400" dirty="0">
                <a:solidFill>
                  <a:srgbClr val="00B0F0"/>
                </a:solidFill>
              </a:rPr>
              <a:t>This will then pull the correct value when sending the email, this allows for more personalisation in the email.  </a:t>
            </a:r>
          </a:p>
          <a:p>
            <a:endParaRPr lang="en-GB" sz="1400" dirty="0">
              <a:solidFill>
                <a:srgbClr val="00B0F0"/>
              </a:solidFill>
            </a:endParaRPr>
          </a:p>
        </p:txBody>
      </p:sp>
      <p:pic>
        <p:nvPicPr>
          <p:cNvPr id="5" name="Picture 4">
            <a:extLst>
              <a:ext uri="{FF2B5EF4-FFF2-40B4-BE49-F238E27FC236}">
                <a16:creationId xmlns:a16="http://schemas.microsoft.com/office/drawing/2014/main" id="{1B0E9C36-B105-46D1-A93B-55EF87F60672}"/>
              </a:ext>
            </a:extLst>
          </p:cNvPr>
          <p:cNvPicPr>
            <a:picLocks noChangeAspect="1"/>
          </p:cNvPicPr>
          <p:nvPr/>
        </p:nvPicPr>
        <p:blipFill>
          <a:blip r:embed="rId3"/>
          <a:stretch>
            <a:fillRect/>
          </a:stretch>
        </p:blipFill>
        <p:spPr>
          <a:xfrm>
            <a:off x="482599" y="1891098"/>
            <a:ext cx="9105900" cy="2790825"/>
          </a:xfrm>
          <a:prstGeom prst="rect">
            <a:avLst/>
          </a:prstGeom>
        </p:spPr>
      </p:pic>
      <p:pic>
        <p:nvPicPr>
          <p:cNvPr id="7" name="Picture 6">
            <a:extLst>
              <a:ext uri="{FF2B5EF4-FFF2-40B4-BE49-F238E27FC236}">
                <a16:creationId xmlns:a16="http://schemas.microsoft.com/office/drawing/2014/main" id="{6FBFC2A9-9DE2-478D-A9E6-F4B865A160C5}"/>
              </a:ext>
            </a:extLst>
          </p:cNvPr>
          <p:cNvPicPr>
            <a:picLocks noChangeAspect="1"/>
          </p:cNvPicPr>
          <p:nvPr/>
        </p:nvPicPr>
        <p:blipFill rotWithShape="1">
          <a:blip r:embed="rId4"/>
          <a:srcRect t="50831"/>
          <a:stretch/>
        </p:blipFill>
        <p:spPr>
          <a:xfrm>
            <a:off x="336550" y="5232083"/>
            <a:ext cx="9191625" cy="1465897"/>
          </a:xfrm>
          <a:prstGeom prst="rect">
            <a:avLst/>
          </a:prstGeom>
        </p:spPr>
      </p:pic>
    </p:spTree>
    <p:extLst>
      <p:ext uri="{BB962C8B-B14F-4D97-AF65-F5344CB8AC3E}">
        <p14:creationId xmlns:p14="http://schemas.microsoft.com/office/powerpoint/2010/main" val="761094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Email User Templates – Email Options </a:t>
            </a:r>
            <a:endParaRPr lang="en-GB" dirty="0">
              <a:solidFill>
                <a:srgbClr val="2ABDF2"/>
              </a:solidFill>
            </a:endParaRP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2462213"/>
          </a:xfrm>
          <a:prstGeom prst="rect">
            <a:avLst/>
          </a:prstGeom>
          <a:noFill/>
        </p:spPr>
        <p:txBody>
          <a:bodyPr wrap="square" rtlCol="0">
            <a:spAutoFit/>
          </a:bodyPr>
          <a:lstStyle/>
          <a:p>
            <a:r>
              <a:rPr lang="en-GB" sz="1400" dirty="0">
                <a:solidFill>
                  <a:srgbClr val="00B0F0"/>
                </a:solidFill>
              </a:rPr>
              <a:t>You also have the ability to amend the below:</a:t>
            </a:r>
          </a:p>
          <a:p>
            <a:endParaRPr lang="en-GB" sz="1400" dirty="0">
              <a:solidFill>
                <a:srgbClr val="00B0F0"/>
              </a:solidFill>
            </a:endParaRPr>
          </a:p>
          <a:p>
            <a:pPr marL="285750" indent="-285750">
              <a:buFont typeface="Arial" panose="020B0604020202020204" pitchFamily="34" charset="0"/>
              <a:buChar char="•"/>
            </a:pPr>
            <a:r>
              <a:rPr lang="en-GB" sz="1400" dirty="0">
                <a:solidFill>
                  <a:srgbClr val="00B0F0"/>
                </a:solidFill>
              </a:rPr>
              <a:t>Font Type</a:t>
            </a:r>
          </a:p>
          <a:p>
            <a:pPr marL="285750" indent="-285750">
              <a:buFont typeface="Arial" panose="020B0604020202020204" pitchFamily="34" charset="0"/>
              <a:buChar char="•"/>
            </a:pPr>
            <a:r>
              <a:rPr lang="en-GB" sz="1400" dirty="0">
                <a:solidFill>
                  <a:srgbClr val="00B0F0"/>
                </a:solidFill>
              </a:rPr>
              <a:t>Font Size </a:t>
            </a:r>
          </a:p>
          <a:p>
            <a:pPr marL="285750" indent="-285750">
              <a:buFont typeface="Arial" panose="020B0604020202020204" pitchFamily="34" charset="0"/>
              <a:buChar char="•"/>
            </a:pPr>
            <a:r>
              <a:rPr lang="en-GB" sz="1400" dirty="0">
                <a:solidFill>
                  <a:srgbClr val="00B0F0"/>
                </a:solidFill>
              </a:rPr>
              <a:t>Typography </a:t>
            </a:r>
          </a:p>
          <a:p>
            <a:pPr marL="285750" indent="-285750">
              <a:buFont typeface="Arial" panose="020B0604020202020204" pitchFamily="34" charset="0"/>
              <a:buChar char="•"/>
            </a:pPr>
            <a:r>
              <a:rPr lang="en-GB" sz="1400" dirty="0">
                <a:solidFill>
                  <a:srgbClr val="00B0F0"/>
                </a:solidFill>
              </a:rPr>
              <a:t>Text Colour </a:t>
            </a:r>
          </a:p>
          <a:p>
            <a:pPr marL="285750" indent="-285750">
              <a:buFont typeface="Arial" panose="020B0604020202020204" pitchFamily="34" charset="0"/>
              <a:buChar char="•"/>
            </a:pPr>
            <a:r>
              <a:rPr lang="en-GB" sz="1400" dirty="0">
                <a:solidFill>
                  <a:srgbClr val="00B0F0"/>
                </a:solidFill>
              </a:rPr>
              <a:t>Background Colour </a:t>
            </a:r>
          </a:p>
          <a:p>
            <a:pPr marL="285750" indent="-285750">
              <a:buFont typeface="Arial" panose="020B0604020202020204" pitchFamily="34" charset="0"/>
              <a:buChar char="•"/>
            </a:pPr>
            <a:r>
              <a:rPr lang="en-GB" sz="1400" dirty="0">
                <a:solidFill>
                  <a:srgbClr val="00B0F0"/>
                </a:solidFill>
              </a:rPr>
              <a:t>Text Layout Format </a:t>
            </a:r>
          </a:p>
          <a:p>
            <a:pPr marL="285750" indent="-285750">
              <a:buFont typeface="Arial" panose="020B0604020202020204" pitchFamily="34" charset="0"/>
              <a:buChar char="•"/>
            </a:pPr>
            <a:r>
              <a:rPr lang="en-GB" sz="1400" dirty="0">
                <a:solidFill>
                  <a:srgbClr val="00B0F0"/>
                </a:solidFill>
              </a:rPr>
              <a:t>URL Link</a:t>
            </a:r>
          </a:p>
          <a:p>
            <a:pPr marL="285750" indent="-285750">
              <a:buFont typeface="Arial" panose="020B0604020202020204" pitchFamily="34" charset="0"/>
              <a:buChar char="•"/>
            </a:pPr>
            <a:r>
              <a:rPr lang="en-GB" sz="1400" dirty="0">
                <a:solidFill>
                  <a:srgbClr val="00B0F0"/>
                </a:solidFill>
              </a:rPr>
              <a:t>Text </a:t>
            </a:r>
          </a:p>
          <a:p>
            <a:pPr marL="285750" indent="-285750">
              <a:buFont typeface="Arial" panose="020B0604020202020204" pitchFamily="34" charset="0"/>
              <a:buChar char="•"/>
            </a:pPr>
            <a:r>
              <a:rPr lang="en-GB" sz="1400" dirty="0">
                <a:solidFill>
                  <a:srgbClr val="00B0F0"/>
                </a:solidFill>
              </a:rPr>
              <a:t>Image File</a:t>
            </a:r>
          </a:p>
        </p:txBody>
      </p:sp>
      <p:pic>
        <p:nvPicPr>
          <p:cNvPr id="3" name="Picture 2">
            <a:extLst>
              <a:ext uri="{FF2B5EF4-FFF2-40B4-BE49-F238E27FC236}">
                <a16:creationId xmlns:a16="http://schemas.microsoft.com/office/drawing/2014/main" id="{151BCACF-B953-4670-BD3A-9B6BCC245831}"/>
              </a:ext>
            </a:extLst>
          </p:cNvPr>
          <p:cNvPicPr>
            <a:picLocks noChangeAspect="1"/>
          </p:cNvPicPr>
          <p:nvPr/>
        </p:nvPicPr>
        <p:blipFill rotWithShape="1">
          <a:blip r:embed="rId3"/>
          <a:srcRect b="62103"/>
          <a:stretch/>
        </p:blipFill>
        <p:spPr>
          <a:xfrm>
            <a:off x="457200" y="3536310"/>
            <a:ext cx="9191625" cy="2678430"/>
          </a:xfrm>
          <a:prstGeom prst="rect">
            <a:avLst/>
          </a:prstGeom>
        </p:spPr>
      </p:pic>
    </p:spTree>
    <p:extLst>
      <p:ext uri="{BB962C8B-B14F-4D97-AF65-F5344CB8AC3E}">
        <p14:creationId xmlns:p14="http://schemas.microsoft.com/office/powerpoint/2010/main" val="3126890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Email User Templates – Inserting Images and Links </a:t>
            </a:r>
            <a:endParaRPr lang="en-GB" dirty="0">
              <a:solidFill>
                <a:srgbClr val="2ABDF2"/>
              </a:solidFill>
            </a:endParaRPr>
          </a:p>
        </p:txBody>
      </p:sp>
      <p:pic>
        <p:nvPicPr>
          <p:cNvPr id="5" name="Picture 4">
            <a:extLst>
              <a:ext uri="{FF2B5EF4-FFF2-40B4-BE49-F238E27FC236}">
                <a16:creationId xmlns:a16="http://schemas.microsoft.com/office/drawing/2014/main" id="{94EC1ACD-41E5-4AAE-8E67-C63E1F4A2782}"/>
              </a:ext>
            </a:extLst>
          </p:cNvPr>
          <p:cNvPicPr>
            <a:picLocks noChangeAspect="1"/>
          </p:cNvPicPr>
          <p:nvPr/>
        </p:nvPicPr>
        <p:blipFill rotWithShape="1">
          <a:blip r:embed="rId3"/>
          <a:srcRect b="18909"/>
          <a:stretch/>
        </p:blipFill>
        <p:spPr>
          <a:xfrm>
            <a:off x="3628636" y="4160520"/>
            <a:ext cx="5458932" cy="2366010"/>
          </a:xfrm>
          <a:prstGeom prst="rect">
            <a:avLst/>
          </a:prstGeom>
        </p:spPr>
      </p:pic>
      <p:pic>
        <p:nvPicPr>
          <p:cNvPr id="6" name="Picture 5">
            <a:extLst>
              <a:ext uri="{FF2B5EF4-FFF2-40B4-BE49-F238E27FC236}">
                <a16:creationId xmlns:a16="http://schemas.microsoft.com/office/drawing/2014/main" id="{1E8CCD0E-138B-46DA-AC6B-D974F8D9A2C6}"/>
              </a:ext>
            </a:extLst>
          </p:cNvPr>
          <p:cNvPicPr>
            <a:picLocks noChangeAspect="1"/>
          </p:cNvPicPr>
          <p:nvPr/>
        </p:nvPicPr>
        <p:blipFill rotWithShape="1">
          <a:blip r:embed="rId4"/>
          <a:srcRect b="34067"/>
          <a:stretch/>
        </p:blipFill>
        <p:spPr>
          <a:xfrm>
            <a:off x="3628636" y="1256347"/>
            <a:ext cx="5488756" cy="2525078"/>
          </a:xfrm>
          <a:prstGeom prst="rect">
            <a:avLst/>
          </a:prstGeom>
        </p:spPr>
      </p:pic>
      <p:sp>
        <p:nvSpPr>
          <p:cNvPr id="7" name="TextBox 6">
            <a:extLst>
              <a:ext uri="{FF2B5EF4-FFF2-40B4-BE49-F238E27FC236}">
                <a16:creationId xmlns:a16="http://schemas.microsoft.com/office/drawing/2014/main" id="{0A027EAB-2A20-4C99-9343-7339ABAD956D}"/>
              </a:ext>
            </a:extLst>
          </p:cNvPr>
          <p:cNvSpPr txBox="1"/>
          <p:nvPr/>
        </p:nvSpPr>
        <p:spPr>
          <a:xfrm>
            <a:off x="457201" y="978187"/>
            <a:ext cx="3171436" cy="6986528"/>
          </a:xfrm>
          <a:prstGeom prst="rect">
            <a:avLst/>
          </a:prstGeom>
          <a:noFill/>
        </p:spPr>
        <p:txBody>
          <a:bodyPr wrap="square" rtlCol="0">
            <a:spAutoFit/>
          </a:bodyPr>
          <a:lstStyle/>
          <a:p>
            <a:endParaRPr lang="en-GB" sz="1400" dirty="0">
              <a:solidFill>
                <a:srgbClr val="00B0F0"/>
              </a:solidFill>
            </a:endParaRPr>
          </a:p>
          <a:p>
            <a:endParaRPr lang="en-GB" sz="1400" dirty="0">
              <a:solidFill>
                <a:srgbClr val="00B0F0"/>
              </a:solidFill>
            </a:endParaRPr>
          </a:p>
          <a:p>
            <a:r>
              <a:rPr lang="en-GB" sz="1400" dirty="0">
                <a:solidFill>
                  <a:srgbClr val="00B0F0"/>
                </a:solidFill>
              </a:rPr>
              <a:t>Once you have selected insert link you will get a popup, this will allow you to enter what text will display and also the destination when clicked. </a:t>
            </a: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r>
              <a:rPr lang="en-GB" sz="1400" dirty="0">
                <a:solidFill>
                  <a:srgbClr val="00B0F0"/>
                </a:solidFill>
              </a:rPr>
              <a:t>Once you have selected insert image you will get a popup, this will allow you to either select your image file locally.</a:t>
            </a:r>
          </a:p>
          <a:p>
            <a:endParaRPr lang="en-GB" sz="1400" dirty="0">
              <a:solidFill>
                <a:srgbClr val="00B0F0"/>
              </a:solidFill>
            </a:endParaRPr>
          </a:p>
          <a:p>
            <a:r>
              <a:rPr lang="en-GB" sz="1400" dirty="0">
                <a:solidFill>
                  <a:srgbClr val="00B0F0"/>
                </a:solidFill>
              </a:rPr>
              <a:t>Alternatively you are able enter a Web URL to import the image. </a:t>
            </a: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p:txBody>
      </p:sp>
    </p:spTree>
    <p:extLst>
      <p:ext uri="{BB962C8B-B14F-4D97-AF65-F5344CB8AC3E}">
        <p14:creationId xmlns:p14="http://schemas.microsoft.com/office/powerpoint/2010/main" val="2754663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Station Speed Dial Setup on User Portal </a:t>
            </a:r>
            <a:endParaRPr lang="en-GB" dirty="0">
              <a:solidFill>
                <a:srgbClr val="2ABDF2"/>
              </a:solidFill>
            </a:endParaRP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1600438"/>
          </a:xfrm>
          <a:prstGeom prst="rect">
            <a:avLst/>
          </a:prstGeom>
          <a:noFill/>
        </p:spPr>
        <p:txBody>
          <a:bodyPr wrap="square" rtlCol="0">
            <a:spAutoFit/>
          </a:bodyPr>
          <a:lstStyle/>
          <a:p>
            <a:r>
              <a:rPr lang="en-GB" sz="1400" dirty="0">
                <a:solidFill>
                  <a:srgbClr val="00B0F0"/>
                </a:solidFill>
              </a:rPr>
              <a:t>With version 3.5 you are now able to set Station speed dials from the Customer User Portal &gt; Speed Dial menu.</a:t>
            </a:r>
          </a:p>
          <a:p>
            <a:endParaRPr lang="en-GB" sz="1400" dirty="0">
              <a:solidFill>
                <a:srgbClr val="00B0F0"/>
              </a:solidFill>
            </a:endParaRPr>
          </a:p>
          <a:p>
            <a:pPr marL="285750" indent="-285750">
              <a:buFont typeface="Arial" panose="020B0604020202020204" pitchFamily="34" charset="0"/>
              <a:buChar char="•"/>
            </a:pPr>
            <a:r>
              <a:rPr lang="en-GB" sz="1400" dirty="0">
                <a:solidFill>
                  <a:srgbClr val="00B0F0"/>
                </a:solidFill>
              </a:rPr>
              <a:t>Each user can have a maximum of 100 station speed dials.</a:t>
            </a:r>
          </a:p>
          <a:p>
            <a:pPr marL="285750" indent="-285750">
              <a:buFont typeface="Arial" panose="020B0604020202020204" pitchFamily="34" charset="0"/>
              <a:buChar char="•"/>
            </a:pPr>
            <a:r>
              <a:rPr lang="en-GB" sz="1400" dirty="0">
                <a:solidFill>
                  <a:srgbClr val="00B0F0"/>
                </a:solidFill>
              </a:rPr>
              <a:t>Each record can only have 1 number linked with the handset directory, like the company directory. </a:t>
            </a:r>
          </a:p>
          <a:p>
            <a:pPr marL="285750" indent="-285750">
              <a:buFont typeface="Arial" panose="020B0604020202020204" pitchFamily="34" charset="0"/>
              <a:buChar char="•"/>
            </a:pPr>
            <a:r>
              <a:rPr lang="en-GB" sz="1400" dirty="0">
                <a:solidFill>
                  <a:srgbClr val="00B0F0"/>
                </a:solidFill>
              </a:rPr>
              <a:t>To search for station speed dials  use the Speed Dial button or directory then option 1 </a:t>
            </a:r>
          </a:p>
          <a:p>
            <a:pPr marL="285750" indent="-285750">
              <a:buFont typeface="Arial" panose="020B0604020202020204" pitchFamily="34" charset="0"/>
              <a:buChar char="•"/>
            </a:pPr>
            <a:r>
              <a:rPr lang="en-GB" sz="1400" dirty="0">
                <a:solidFill>
                  <a:srgbClr val="00B0F0"/>
                </a:solidFill>
              </a:rPr>
              <a:t>This can created individually or uploaded through an Excel file in bulk. </a:t>
            </a:r>
          </a:p>
          <a:p>
            <a:pPr marL="285750" indent="-285750">
              <a:buFont typeface="Arial" panose="020B0604020202020204" pitchFamily="34" charset="0"/>
              <a:buChar char="•"/>
            </a:pPr>
            <a:r>
              <a:rPr lang="en-GB" sz="1400" dirty="0">
                <a:solidFill>
                  <a:srgbClr val="00B0F0"/>
                </a:solidFill>
              </a:rPr>
              <a:t>You can also use click to dial in the same way that is available from the company directory. </a:t>
            </a:r>
          </a:p>
        </p:txBody>
      </p:sp>
      <p:pic>
        <p:nvPicPr>
          <p:cNvPr id="6" name="Picture 5">
            <a:extLst>
              <a:ext uri="{FF2B5EF4-FFF2-40B4-BE49-F238E27FC236}">
                <a16:creationId xmlns:a16="http://schemas.microsoft.com/office/drawing/2014/main" id="{C8520279-4947-4180-B08B-F458C6EF0091}"/>
              </a:ext>
            </a:extLst>
          </p:cNvPr>
          <p:cNvPicPr>
            <a:picLocks noChangeAspect="1"/>
          </p:cNvPicPr>
          <p:nvPr/>
        </p:nvPicPr>
        <p:blipFill>
          <a:blip r:embed="rId3"/>
          <a:stretch>
            <a:fillRect/>
          </a:stretch>
        </p:blipFill>
        <p:spPr>
          <a:xfrm>
            <a:off x="7147884" y="2722815"/>
            <a:ext cx="1956409" cy="1614163"/>
          </a:xfrm>
          <a:prstGeom prst="rect">
            <a:avLst/>
          </a:prstGeom>
        </p:spPr>
      </p:pic>
      <p:pic>
        <p:nvPicPr>
          <p:cNvPr id="7" name="Picture 6">
            <a:extLst>
              <a:ext uri="{FF2B5EF4-FFF2-40B4-BE49-F238E27FC236}">
                <a16:creationId xmlns:a16="http://schemas.microsoft.com/office/drawing/2014/main" id="{9944EA67-6031-4161-A235-93F58C8D197A}"/>
              </a:ext>
            </a:extLst>
          </p:cNvPr>
          <p:cNvPicPr>
            <a:picLocks noChangeAspect="1"/>
          </p:cNvPicPr>
          <p:nvPr/>
        </p:nvPicPr>
        <p:blipFill>
          <a:blip r:embed="rId4"/>
          <a:stretch>
            <a:fillRect/>
          </a:stretch>
        </p:blipFill>
        <p:spPr>
          <a:xfrm>
            <a:off x="6895939" y="4460185"/>
            <a:ext cx="2460300" cy="1046435"/>
          </a:xfrm>
          <a:prstGeom prst="rect">
            <a:avLst/>
          </a:prstGeom>
        </p:spPr>
      </p:pic>
      <p:pic>
        <p:nvPicPr>
          <p:cNvPr id="8" name="Picture 7">
            <a:extLst>
              <a:ext uri="{FF2B5EF4-FFF2-40B4-BE49-F238E27FC236}">
                <a16:creationId xmlns:a16="http://schemas.microsoft.com/office/drawing/2014/main" id="{9C6A2A05-8C53-45BF-BCDD-C18A01C2CCCC}"/>
              </a:ext>
            </a:extLst>
          </p:cNvPr>
          <p:cNvPicPr>
            <a:picLocks noChangeAspect="1"/>
          </p:cNvPicPr>
          <p:nvPr/>
        </p:nvPicPr>
        <p:blipFill>
          <a:blip r:embed="rId5"/>
          <a:stretch>
            <a:fillRect/>
          </a:stretch>
        </p:blipFill>
        <p:spPr>
          <a:xfrm>
            <a:off x="6895939" y="5607735"/>
            <a:ext cx="2804171" cy="1224897"/>
          </a:xfrm>
          <a:prstGeom prst="rect">
            <a:avLst/>
          </a:prstGeom>
          <a:ln>
            <a:noFill/>
          </a:ln>
          <a:effectLst/>
        </p:spPr>
      </p:pic>
      <p:pic>
        <p:nvPicPr>
          <p:cNvPr id="9" name="Picture 8">
            <a:extLst>
              <a:ext uri="{FF2B5EF4-FFF2-40B4-BE49-F238E27FC236}">
                <a16:creationId xmlns:a16="http://schemas.microsoft.com/office/drawing/2014/main" id="{3E6781B9-A6FD-46E0-B045-A50EA242A724}"/>
              </a:ext>
            </a:extLst>
          </p:cNvPr>
          <p:cNvPicPr>
            <a:picLocks noChangeAspect="1"/>
          </p:cNvPicPr>
          <p:nvPr/>
        </p:nvPicPr>
        <p:blipFill>
          <a:blip r:embed="rId6"/>
          <a:stretch>
            <a:fillRect/>
          </a:stretch>
        </p:blipFill>
        <p:spPr>
          <a:xfrm>
            <a:off x="438503" y="4043057"/>
            <a:ext cx="5724058" cy="2661355"/>
          </a:xfrm>
          <a:prstGeom prst="rect">
            <a:avLst/>
          </a:prstGeom>
        </p:spPr>
      </p:pic>
      <p:pic>
        <p:nvPicPr>
          <p:cNvPr id="13" name="Picture 12">
            <a:extLst>
              <a:ext uri="{FF2B5EF4-FFF2-40B4-BE49-F238E27FC236}">
                <a16:creationId xmlns:a16="http://schemas.microsoft.com/office/drawing/2014/main" id="{3D914680-479C-4079-B55B-5BD48409576C}"/>
              </a:ext>
            </a:extLst>
          </p:cNvPr>
          <p:cNvPicPr>
            <a:picLocks noChangeAspect="1"/>
          </p:cNvPicPr>
          <p:nvPr/>
        </p:nvPicPr>
        <p:blipFill>
          <a:blip r:embed="rId7"/>
          <a:stretch>
            <a:fillRect/>
          </a:stretch>
        </p:blipFill>
        <p:spPr>
          <a:xfrm>
            <a:off x="438503" y="2562152"/>
            <a:ext cx="6088027" cy="856186"/>
          </a:xfrm>
          <a:prstGeom prst="rect">
            <a:avLst/>
          </a:prstGeom>
        </p:spPr>
      </p:pic>
      <p:sp>
        <p:nvSpPr>
          <p:cNvPr id="11" name="Rectangle 10">
            <a:extLst>
              <a:ext uri="{FF2B5EF4-FFF2-40B4-BE49-F238E27FC236}">
                <a16:creationId xmlns:a16="http://schemas.microsoft.com/office/drawing/2014/main" id="{4E3114C7-64A4-41A7-A2E9-2C4AD6836036}"/>
              </a:ext>
            </a:extLst>
          </p:cNvPr>
          <p:cNvSpPr/>
          <p:nvPr/>
        </p:nvSpPr>
        <p:spPr>
          <a:xfrm>
            <a:off x="5757863" y="2709863"/>
            <a:ext cx="721518" cy="97631"/>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9A4E225F-9D9F-4849-A240-97960E389E4B}"/>
              </a:ext>
            </a:extLst>
          </p:cNvPr>
          <p:cNvCxnSpPr>
            <a:cxnSpLocks/>
            <a:stCxn id="11" idx="3"/>
            <a:endCxn id="6" idx="1"/>
          </p:cNvCxnSpPr>
          <p:nvPr/>
        </p:nvCxnSpPr>
        <p:spPr>
          <a:xfrm>
            <a:off x="6479381" y="2758679"/>
            <a:ext cx="668503" cy="771218"/>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D26FBD9C-AAD1-4962-B783-F5326390EF30}"/>
              </a:ext>
            </a:extLst>
          </p:cNvPr>
          <p:cNvCxnSpPr>
            <a:cxnSpLocks/>
          </p:cNvCxnSpPr>
          <p:nvPr/>
        </p:nvCxnSpPr>
        <p:spPr>
          <a:xfrm>
            <a:off x="6162561" y="3395397"/>
            <a:ext cx="733378" cy="1064788"/>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470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Trunk Authorization - Setup </a:t>
            </a:r>
            <a:endParaRPr lang="en-GB" dirty="0">
              <a:solidFill>
                <a:srgbClr val="2ABDF2"/>
              </a:solidFill>
            </a:endParaRP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1169551"/>
          </a:xfrm>
          <a:prstGeom prst="rect">
            <a:avLst/>
          </a:prstGeom>
          <a:noFill/>
        </p:spPr>
        <p:txBody>
          <a:bodyPr wrap="square" rtlCol="0">
            <a:spAutoFit/>
          </a:bodyPr>
          <a:lstStyle/>
          <a:p>
            <a:r>
              <a:rPr lang="en-GB" sz="1400" dirty="0">
                <a:solidFill>
                  <a:srgbClr val="00B0F0"/>
                </a:solidFill>
              </a:rPr>
              <a:t>Trunk Authorization allows you to restrict an individuals ability to make an outgoing call without entering a password to validate the user.</a:t>
            </a:r>
          </a:p>
          <a:p>
            <a:endParaRPr lang="en-GB" sz="1400" dirty="0">
              <a:solidFill>
                <a:srgbClr val="00B0F0"/>
              </a:solidFill>
            </a:endParaRPr>
          </a:p>
          <a:p>
            <a:r>
              <a:rPr lang="en-GB" sz="1400" dirty="0">
                <a:solidFill>
                  <a:srgbClr val="00B0F0"/>
                </a:solidFill>
              </a:rPr>
              <a:t>This setting is configured within Customer Manager &gt; Company &gt; Line Settings &gt; Trunk Authorization </a:t>
            </a:r>
          </a:p>
          <a:p>
            <a:endParaRPr lang="en-GB" sz="1400" dirty="0">
              <a:solidFill>
                <a:srgbClr val="00B0F0"/>
              </a:solidFill>
            </a:endParaRPr>
          </a:p>
        </p:txBody>
      </p:sp>
      <p:pic>
        <p:nvPicPr>
          <p:cNvPr id="5" name="Picture 4">
            <a:extLst>
              <a:ext uri="{FF2B5EF4-FFF2-40B4-BE49-F238E27FC236}">
                <a16:creationId xmlns:a16="http://schemas.microsoft.com/office/drawing/2014/main" id="{EE04BF83-9105-4E43-857F-92ED8287EC53}"/>
              </a:ext>
            </a:extLst>
          </p:cNvPr>
          <p:cNvPicPr>
            <a:picLocks noChangeAspect="1"/>
          </p:cNvPicPr>
          <p:nvPr/>
        </p:nvPicPr>
        <p:blipFill>
          <a:blip r:embed="rId3"/>
          <a:stretch>
            <a:fillRect/>
          </a:stretch>
        </p:blipFill>
        <p:spPr>
          <a:xfrm>
            <a:off x="420687" y="2559719"/>
            <a:ext cx="9144000" cy="3019533"/>
          </a:xfrm>
          <a:prstGeom prst="rect">
            <a:avLst/>
          </a:prstGeom>
        </p:spPr>
      </p:pic>
    </p:spTree>
    <p:extLst>
      <p:ext uri="{BB962C8B-B14F-4D97-AF65-F5344CB8AC3E}">
        <p14:creationId xmlns:p14="http://schemas.microsoft.com/office/powerpoint/2010/main" val="893397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Trunk Authorization - Setup </a:t>
            </a:r>
            <a:endParaRPr lang="en-GB" dirty="0">
              <a:solidFill>
                <a:srgbClr val="2ABDF2"/>
              </a:solidFill>
            </a:endParaRP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6124754"/>
          </a:xfrm>
          <a:prstGeom prst="rect">
            <a:avLst/>
          </a:prstGeom>
          <a:noFill/>
        </p:spPr>
        <p:txBody>
          <a:bodyPr wrap="square" rtlCol="0">
            <a:spAutoFit/>
          </a:bodyPr>
          <a:lstStyle/>
          <a:p>
            <a:r>
              <a:rPr lang="en-GB" sz="1400" dirty="0">
                <a:solidFill>
                  <a:srgbClr val="00B0F0"/>
                </a:solidFill>
              </a:rPr>
              <a:t>To use this first you will need to define the digits that will trigger a user to authenticate when dialling.</a:t>
            </a:r>
          </a:p>
          <a:p>
            <a:endParaRPr lang="en-GB" sz="1400" dirty="0">
              <a:solidFill>
                <a:srgbClr val="00B0F0"/>
              </a:solidFill>
            </a:endParaRPr>
          </a:p>
          <a:p>
            <a:r>
              <a:rPr lang="en-GB" sz="1400" dirty="0">
                <a:solidFill>
                  <a:srgbClr val="00B0F0"/>
                </a:solidFill>
              </a:rPr>
              <a:t>To create a new Trunk Authorization Digit click Add. You will then be able to enter the digit you would like to create a rule for, at this point you also have the ability to set a description. </a:t>
            </a:r>
          </a:p>
          <a:p>
            <a:endParaRPr lang="en-GB" sz="1400" dirty="0">
              <a:solidFill>
                <a:srgbClr val="00B0F0"/>
              </a:solidFill>
            </a:endParaRPr>
          </a:p>
          <a:p>
            <a:r>
              <a:rPr lang="en-GB" sz="1400" dirty="0">
                <a:solidFill>
                  <a:srgbClr val="00B0F0"/>
                </a:solidFill>
              </a:rPr>
              <a:t>Once done select save to create the rule. </a:t>
            </a:r>
          </a:p>
          <a:p>
            <a:endParaRPr lang="en-GB" sz="1400" dirty="0">
              <a:solidFill>
                <a:srgbClr val="00B0F0"/>
              </a:solidFill>
            </a:endParaRPr>
          </a:p>
          <a:p>
            <a:r>
              <a:rPr lang="en-GB" sz="1400" dirty="0">
                <a:solidFill>
                  <a:srgbClr val="00B0F0"/>
                </a:solidFill>
              </a:rPr>
              <a:t>Example : If you set digit to 1 when trying to dial any number starting with 1, you would then have to enter the Extension Password when it shows Enter Auth Code on the screen. </a:t>
            </a: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endParaRPr lang="en-GB" sz="1400" dirty="0">
              <a:solidFill>
                <a:srgbClr val="00B0F0"/>
              </a:solidFill>
            </a:endParaRPr>
          </a:p>
          <a:p>
            <a:r>
              <a:rPr lang="en-GB" sz="1400" dirty="0">
                <a:solidFill>
                  <a:srgbClr val="00B0F0"/>
                </a:solidFill>
              </a:rPr>
              <a:t>(NOTE :  To restrict outbound calls you will need to have a rule created for 9 and 0)</a:t>
            </a:r>
          </a:p>
          <a:p>
            <a:endParaRPr lang="en-GB" sz="1400" dirty="0">
              <a:solidFill>
                <a:srgbClr val="00B0F0"/>
              </a:solidFill>
            </a:endParaRPr>
          </a:p>
        </p:txBody>
      </p:sp>
      <p:pic>
        <p:nvPicPr>
          <p:cNvPr id="3" name="Picture 2">
            <a:extLst>
              <a:ext uri="{FF2B5EF4-FFF2-40B4-BE49-F238E27FC236}">
                <a16:creationId xmlns:a16="http://schemas.microsoft.com/office/drawing/2014/main" id="{3ADFA4F7-1319-42F2-9FD5-127A57766999}"/>
              </a:ext>
            </a:extLst>
          </p:cNvPr>
          <p:cNvPicPr>
            <a:picLocks noChangeAspect="1"/>
          </p:cNvPicPr>
          <p:nvPr/>
        </p:nvPicPr>
        <p:blipFill rotWithShape="1">
          <a:blip r:embed="rId3"/>
          <a:srcRect b="4809"/>
          <a:stretch/>
        </p:blipFill>
        <p:spPr>
          <a:xfrm>
            <a:off x="1865757" y="2977923"/>
            <a:ext cx="6345936" cy="3314927"/>
          </a:xfrm>
          <a:prstGeom prst="rect">
            <a:avLst/>
          </a:prstGeom>
        </p:spPr>
      </p:pic>
    </p:spTree>
    <p:extLst>
      <p:ext uri="{BB962C8B-B14F-4D97-AF65-F5344CB8AC3E}">
        <p14:creationId xmlns:p14="http://schemas.microsoft.com/office/powerpoint/2010/main" val="1918703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Trunk Authorization - Setup </a:t>
            </a:r>
            <a:endParaRPr lang="en-GB" dirty="0">
              <a:solidFill>
                <a:srgbClr val="2ABDF2"/>
              </a:solidFill>
            </a:endParaRP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2246769"/>
          </a:xfrm>
          <a:prstGeom prst="rect">
            <a:avLst/>
          </a:prstGeom>
          <a:noFill/>
        </p:spPr>
        <p:txBody>
          <a:bodyPr wrap="square" rtlCol="0">
            <a:spAutoFit/>
          </a:bodyPr>
          <a:lstStyle/>
          <a:p>
            <a:r>
              <a:rPr lang="en-GB" sz="1400" dirty="0">
                <a:solidFill>
                  <a:srgbClr val="00B0F0"/>
                </a:solidFill>
              </a:rPr>
              <a:t>Once you have created the digits that you would like to instigate Trunk Authorization, you will then need to set the user to use this feature. </a:t>
            </a:r>
          </a:p>
          <a:p>
            <a:endParaRPr lang="en-GB" sz="1400" dirty="0">
              <a:solidFill>
                <a:srgbClr val="00B0F0"/>
              </a:solidFill>
            </a:endParaRPr>
          </a:p>
          <a:p>
            <a:r>
              <a:rPr lang="en-GB" sz="1400" dirty="0">
                <a:solidFill>
                  <a:srgbClr val="00B0F0"/>
                </a:solidFill>
              </a:rPr>
              <a:t>This is done within Customer Manager &gt; User &gt; User Setup &gt; Select the User &gt; Trunk Authorization </a:t>
            </a:r>
          </a:p>
          <a:p>
            <a:endParaRPr lang="en-GB" sz="1400" dirty="0">
              <a:solidFill>
                <a:srgbClr val="00B0F0"/>
              </a:solidFill>
            </a:endParaRPr>
          </a:p>
          <a:p>
            <a:r>
              <a:rPr lang="en-GB" sz="1400" dirty="0">
                <a:solidFill>
                  <a:srgbClr val="00B0F0"/>
                </a:solidFill>
              </a:rPr>
              <a:t>This is configured when creating the user but you can also go back and amend this at any time. </a:t>
            </a:r>
          </a:p>
          <a:p>
            <a:endParaRPr lang="en-GB" sz="1400" dirty="0">
              <a:solidFill>
                <a:srgbClr val="00B0F0"/>
              </a:solidFill>
            </a:endParaRPr>
          </a:p>
          <a:p>
            <a:r>
              <a:rPr lang="en-GB" sz="1400" dirty="0">
                <a:solidFill>
                  <a:srgbClr val="00B0F0"/>
                </a:solidFill>
              </a:rPr>
              <a:t>The options are either Not Used or Use Trunk Authorization Code. </a:t>
            </a:r>
          </a:p>
          <a:p>
            <a:endParaRPr lang="en-GB" sz="1400" dirty="0">
              <a:solidFill>
                <a:srgbClr val="00B0F0"/>
              </a:solidFill>
            </a:endParaRPr>
          </a:p>
          <a:p>
            <a:endParaRPr lang="en-GB" sz="1400" dirty="0">
              <a:solidFill>
                <a:srgbClr val="00B0F0"/>
              </a:solidFill>
            </a:endParaRPr>
          </a:p>
        </p:txBody>
      </p:sp>
      <p:pic>
        <p:nvPicPr>
          <p:cNvPr id="8" name="Picture 7">
            <a:extLst>
              <a:ext uri="{FF2B5EF4-FFF2-40B4-BE49-F238E27FC236}">
                <a16:creationId xmlns:a16="http://schemas.microsoft.com/office/drawing/2014/main" id="{D54ACEBD-256B-4033-B09D-FB4D4D166197}"/>
              </a:ext>
            </a:extLst>
          </p:cNvPr>
          <p:cNvPicPr>
            <a:picLocks noChangeAspect="1"/>
          </p:cNvPicPr>
          <p:nvPr/>
        </p:nvPicPr>
        <p:blipFill rotWithShape="1">
          <a:blip r:embed="rId3"/>
          <a:srcRect r="12099"/>
          <a:stretch/>
        </p:blipFill>
        <p:spPr>
          <a:xfrm>
            <a:off x="563562" y="2848158"/>
            <a:ext cx="8858250" cy="3650780"/>
          </a:xfrm>
          <a:prstGeom prst="rect">
            <a:avLst/>
          </a:prstGeom>
        </p:spPr>
      </p:pic>
    </p:spTree>
    <p:extLst>
      <p:ext uri="{BB962C8B-B14F-4D97-AF65-F5344CB8AC3E}">
        <p14:creationId xmlns:p14="http://schemas.microsoft.com/office/powerpoint/2010/main" val="4112346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Trunk Authorization - Example </a:t>
            </a:r>
            <a:endParaRPr lang="en-GB" dirty="0">
              <a:solidFill>
                <a:srgbClr val="2ABDF2"/>
              </a:solidFill>
            </a:endParaRP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5078313"/>
          </a:xfrm>
          <a:prstGeom prst="rect">
            <a:avLst/>
          </a:prstGeom>
          <a:noFill/>
        </p:spPr>
        <p:txBody>
          <a:bodyPr wrap="square" rtlCol="0">
            <a:spAutoFit/>
          </a:bodyPr>
          <a:lstStyle/>
          <a:p>
            <a:r>
              <a:rPr lang="en-GB" sz="1200" dirty="0">
                <a:solidFill>
                  <a:srgbClr val="2ABDF2"/>
                </a:solidFill>
              </a:rPr>
              <a:t>LIP Phone using Trunk Authorization</a:t>
            </a:r>
          </a:p>
          <a:p>
            <a:endParaRPr lang="en-GB" sz="1200" dirty="0">
              <a:solidFill>
                <a:srgbClr val="2ABDF2"/>
              </a:solidFill>
            </a:endParaRPr>
          </a:p>
          <a:p>
            <a:r>
              <a:rPr lang="en-GB" sz="1200" dirty="0">
                <a:solidFill>
                  <a:srgbClr val="2ABDF2"/>
                </a:solidFill>
              </a:rPr>
              <a:t>Trunk Authorization Digits : 9012</a:t>
            </a:r>
          </a:p>
          <a:p>
            <a:endParaRPr lang="en-GB" sz="1200" dirty="0">
              <a:solidFill>
                <a:srgbClr val="2ABDF2"/>
              </a:solidFill>
            </a:endParaRPr>
          </a:p>
          <a:p>
            <a:r>
              <a:rPr lang="en-GB" sz="1200" dirty="0">
                <a:solidFill>
                  <a:srgbClr val="2ABDF2"/>
                </a:solidFill>
              </a:rPr>
              <a:t>Call to 901234567890</a:t>
            </a:r>
          </a:p>
          <a:p>
            <a:endParaRPr lang="en-GB" sz="1200" dirty="0">
              <a:solidFill>
                <a:srgbClr val="2ABDF2"/>
              </a:solidFill>
            </a:endParaRPr>
          </a:p>
          <a:p>
            <a:pPr marL="342900" indent="-342900">
              <a:buFont typeface="+mj-lt"/>
              <a:buAutoNum type="arabicPeriod"/>
            </a:pPr>
            <a:r>
              <a:rPr lang="en-GB" sz="1200" dirty="0">
                <a:solidFill>
                  <a:srgbClr val="2ABDF2"/>
                </a:solidFill>
              </a:rPr>
              <a:t>Dial 9012</a:t>
            </a:r>
          </a:p>
          <a:p>
            <a:pPr marL="342900" indent="-342900">
              <a:buFont typeface="+mj-lt"/>
              <a:buAutoNum type="arabicPeriod"/>
            </a:pPr>
            <a:r>
              <a:rPr lang="en-GB" sz="1200" dirty="0">
                <a:solidFill>
                  <a:srgbClr val="2ABDF2"/>
                </a:solidFill>
              </a:rPr>
              <a:t>The system displays “ENTER AUTHORIZATION CODE” on the terminal LCD and responds with a voice prompt “Enter Your Password”.</a:t>
            </a:r>
          </a:p>
          <a:p>
            <a:pPr marL="342900" indent="-342900">
              <a:buFont typeface="+mj-lt"/>
              <a:buAutoNum type="arabicPeriod"/>
            </a:pPr>
            <a:r>
              <a:rPr lang="en-GB" sz="1200" dirty="0">
                <a:solidFill>
                  <a:srgbClr val="2ABDF2"/>
                </a:solidFill>
              </a:rPr>
              <a:t>Dial Password, press ‘*’.</a:t>
            </a:r>
          </a:p>
          <a:p>
            <a:pPr marL="342900" indent="-342900">
              <a:buFont typeface="+mj-lt"/>
              <a:buAutoNum type="arabicPeriod"/>
            </a:pPr>
            <a:r>
              <a:rPr lang="en-GB" sz="1200" dirty="0">
                <a:solidFill>
                  <a:srgbClr val="2ABDF2"/>
                </a:solidFill>
              </a:rPr>
              <a:t>Dial the remaining digits(34567890)</a:t>
            </a:r>
          </a:p>
          <a:p>
            <a:pPr marL="342900" indent="-342900">
              <a:buFont typeface="+mj-lt"/>
              <a:buAutoNum type="arabicPeriod"/>
            </a:pPr>
            <a:r>
              <a:rPr lang="en-GB" sz="1200" dirty="0">
                <a:solidFill>
                  <a:srgbClr val="2ABDF2"/>
                </a:solidFill>
              </a:rPr>
              <a:t>The outgoing call will be allowed.</a:t>
            </a:r>
          </a:p>
          <a:p>
            <a:pPr marL="342900" indent="-342900">
              <a:buFont typeface="+mj-lt"/>
              <a:buAutoNum type="arabicPeriod"/>
            </a:pPr>
            <a:endParaRPr lang="en-GB" sz="1200" dirty="0">
              <a:solidFill>
                <a:srgbClr val="2ABDF2"/>
              </a:solidFill>
            </a:endParaRPr>
          </a:p>
          <a:p>
            <a:endParaRPr lang="en-GB" sz="1200" dirty="0">
              <a:solidFill>
                <a:srgbClr val="2ABDF2"/>
              </a:solidFill>
            </a:endParaRPr>
          </a:p>
          <a:p>
            <a:r>
              <a:rPr lang="en-GB" sz="1200" dirty="0">
                <a:solidFill>
                  <a:srgbClr val="2ABDF2"/>
                </a:solidFill>
              </a:rPr>
              <a:t>Sip Phone using Trunk Authorization</a:t>
            </a:r>
          </a:p>
          <a:p>
            <a:endParaRPr lang="en-GB" sz="1200" dirty="0">
              <a:solidFill>
                <a:srgbClr val="2ABDF2"/>
              </a:solidFill>
            </a:endParaRPr>
          </a:p>
          <a:p>
            <a:r>
              <a:rPr lang="en-GB" sz="1200" dirty="0">
                <a:solidFill>
                  <a:srgbClr val="2ABDF2"/>
                </a:solidFill>
              </a:rPr>
              <a:t>Trunk Authorization Digits : 9012</a:t>
            </a:r>
          </a:p>
          <a:p>
            <a:endParaRPr lang="en-GB" sz="1200" dirty="0">
              <a:solidFill>
                <a:srgbClr val="2ABDF2"/>
              </a:solidFill>
            </a:endParaRPr>
          </a:p>
          <a:p>
            <a:r>
              <a:rPr lang="en-GB" sz="1200" dirty="0">
                <a:solidFill>
                  <a:srgbClr val="2ABDF2"/>
                </a:solidFill>
              </a:rPr>
              <a:t>Call To 901234567890</a:t>
            </a:r>
          </a:p>
          <a:p>
            <a:endParaRPr lang="en-GB" sz="1200" dirty="0">
              <a:solidFill>
                <a:srgbClr val="2ABDF2"/>
              </a:solidFill>
            </a:endParaRPr>
          </a:p>
          <a:p>
            <a:pPr marL="228600" indent="-228600">
              <a:buFont typeface="+mj-lt"/>
              <a:buAutoNum type="arabicPeriod"/>
            </a:pPr>
            <a:r>
              <a:rPr lang="en-GB" sz="1200" dirty="0">
                <a:solidFill>
                  <a:srgbClr val="2ABDF2"/>
                </a:solidFill>
              </a:rPr>
              <a:t>Dial 9012 3456 7890</a:t>
            </a:r>
          </a:p>
          <a:p>
            <a:pPr marL="228600" indent="-228600">
              <a:buFont typeface="+mj-lt"/>
              <a:buAutoNum type="arabicPeriod"/>
            </a:pPr>
            <a:r>
              <a:rPr lang="en-GB" sz="1200" dirty="0">
                <a:solidFill>
                  <a:srgbClr val="2ABDF2"/>
                </a:solidFill>
              </a:rPr>
              <a:t>The system responds with a voice prompt, “Enter Your Password”.</a:t>
            </a:r>
          </a:p>
          <a:p>
            <a:pPr marL="228600" indent="-228600">
              <a:buFont typeface="+mj-lt"/>
              <a:buAutoNum type="arabicPeriod"/>
            </a:pPr>
            <a:r>
              <a:rPr lang="en-GB" sz="1200" dirty="0">
                <a:solidFill>
                  <a:srgbClr val="2ABDF2"/>
                </a:solidFill>
              </a:rPr>
              <a:t>Dial Password, press ‘*’.</a:t>
            </a:r>
          </a:p>
          <a:p>
            <a:pPr marL="228600" indent="-228600">
              <a:buFont typeface="+mj-lt"/>
              <a:buAutoNum type="arabicPeriod"/>
            </a:pPr>
            <a:r>
              <a:rPr lang="en-GB" sz="1200" dirty="0">
                <a:solidFill>
                  <a:srgbClr val="2ABDF2"/>
                </a:solidFill>
              </a:rPr>
              <a:t>If password is correct, the outgoing call will be allowed.</a:t>
            </a:r>
          </a:p>
          <a:p>
            <a:endParaRPr lang="en-GB" sz="1200" dirty="0">
              <a:solidFill>
                <a:srgbClr val="2ABDF2"/>
              </a:solidFill>
            </a:endParaRPr>
          </a:p>
          <a:p>
            <a:r>
              <a:rPr lang="en-GB" sz="1200" dirty="0">
                <a:solidFill>
                  <a:srgbClr val="2ABDF2"/>
                </a:solidFill>
              </a:rPr>
              <a:t>If the password is mismatched, the outgoing call will be blocked.</a:t>
            </a:r>
          </a:p>
          <a:p>
            <a:endParaRPr lang="en-GB" sz="1200" dirty="0">
              <a:solidFill>
                <a:srgbClr val="2ABDF2"/>
              </a:solidFill>
            </a:endParaRPr>
          </a:p>
        </p:txBody>
      </p:sp>
    </p:spTree>
    <p:extLst>
      <p:ext uri="{BB962C8B-B14F-4D97-AF65-F5344CB8AC3E}">
        <p14:creationId xmlns:p14="http://schemas.microsoft.com/office/powerpoint/2010/main" val="310590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Voicemail Enhancements </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1039807"/>
            <a:ext cx="9317421" cy="3170099"/>
          </a:xfrm>
          <a:prstGeom prst="rect">
            <a:avLst/>
          </a:prstGeom>
          <a:noFill/>
        </p:spPr>
        <p:txBody>
          <a:bodyPr wrap="square" rtlCol="0">
            <a:spAutoFit/>
          </a:bodyPr>
          <a:lstStyle/>
          <a:p>
            <a:r>
              <a:rPr lang="en-GB" sz="1600" dirty="0">
                <a:solidFill>
                  <a:srgbClr val="00B0F0"/>
                </a:solidFill>
              </a:rPr>
              <a:t>There is now the ability to mark voicemails as urgent when leaving a message. </a:t>
            </a:r>
          </a:p>
          <a:p>
            <a:endParaRPr lang="en-GB" sz="1600" dirty="0">
              <a:solidFill>
                <a:srgbClr val="00B0F0"/>
              </a:solidFill>
            </a:endParaRPr>
          </a:p>
          <a:p>
            <a:r>
              <a:rPr lang="en-GB" sz="1600" dirty="0">
                <a:solidFill>
                  <a:srgbClr val="00B0F0"/>
                </a:solidFill>
              </a:rPr>
              <a:t>This will show in the portal with the priority set to urgent instead of normal which is the system default. </a:t>
            </a:r>
          </a:p>
          <a:p>
            <a:endParaRPr lang="en-GB" sz="1600" dirty="0">
              <a:solidFill>
                <a:srgbClr val="00B0F0"/>
              </a:solidFill>
            </a:endParaRPr>
          </a:p>
          <a:p>
            <a:r>
              <a:rPr lang="en-GB" sz="1600" dirty="0">
                <a:solidFill>
                  <a:srgbClr val="00B0F0"/>
                </a:solidFill>
              </a:rPr>
              <a:t>You will also be notified that you have an urgent voicemail when logging in to listen through the handset. </a:t>
            </a:r>
          </a:p>
          <a:p>
            <a:endParaRPr lang="en-GB" sz="1600" dirty="0">
              <a:solidFill>
                <a:srgbClr val="00B0F0"/>
              </a:solidFill>
            </a:endParaRPr>
          </a:p>
          <a:p>
            <a:r>
              <a:rPr lang="en-GB" sz="1600" dirty="0">
                <a:solidFill>
                  <a:srgbClr val="00B0F0"/>
                </a:solidFill>
              </a:rPr>
              <a:t>When leaving a message, press the # key at the end of recording to get an additional menu, if you select option 3 your message will be left with urgency. </a:t>
            </a:r>
          </a:p>
          <a:p>
            <a:endParaRPr lang="en-GB" dirty="0">
              <a:solidFill>
                <a:srgbClr val="00B0F0"/>
              </a:solidFill>
            </a:endParaRPr>
          </a:p>
          <a:p>
            <a:endParaRPr lang="en-GB" dirty="0">
              <a:solidFill>
                <a:srgbClr val="00B0F0"/>
              </a:solidFill>
            </a:endParaRPr>
          </a:p>
        </p:txBody>
      </p:sp>
      <p:pic>
        <p:nvPicPr>
          <p:cNvPr id="6" name="Picture 5">
            <a:extLst>
              <a:ext uri="{FF2B5EF4-FFF2-40B4-BE49-F238E27FC236}">
                <a16:creationId xmlns:a16="http://schemas.microsoft.com/office/drawing/2014/main" id="{530ABD95-7F3A-4CF2-A691-4F83F58D109F}"/>
              </a:ext>
            </a:extLst>
          </p:cNvPr>
          <p:cNvPicPr>
            <a:picLocks noChangeAspect="1"/>
          </p:cNvPicPr>
          <p:nvPr/>
        </p:nvPicPr>
        <p:blipFill>
          <a:blip r:embed="rId2"/>
          <a:stretch>
            <a:fillRect/>
          </a:stretch>
        </p:blipFill>
        <p:spPr>
          <a:xfrm>
            <a:off x="530415" y="3619099"/>
            <a:ext cx="8924544" cy="3191836"/>
          </a:xfrm>
          <a:prstGeom prst="rect">
            <a:avLst/>
          </a:prstGeom>
        </p:spPr>
      </p:pic>
      <p:sp>
        <p:nvSpPr>
          <p:cNvPr id="7" name="Rectangle 6">
            <a:extLst>
              <a:ext uri="{FF2B5EF4-FFF2-40B4-BE49-F238E27FC236}">
                <a16:creationId xmlns:a16="http://schemas.microsoft.com/office/drawing/2014/main" id="{085CC7FB-0D95-4C1F-9C68-0B547ACF022B}"/>
              </a:ext>
            </a:extLst>
          </p:cNvPr>
          <p:cNvSpPr/>
          <p:nvPr/>
        </p:nvSpPr>
        <p:spPr>
          <a:xfrm>
            <a:off x="7516368" y="5532120"/>
            <a:ext cx="365760" cy="795528"/>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0536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sz="2000" dirty="0">
                <a:solidFill>
                  <a:schemeClr val="tx2">
                    <a:lumMod val="60000"/>
                    <a:lumOff val="40000"/>
                  </a:schemeClr>
                </a:solidFill>
              </a:rPr>
              <a:t>Trunk Channel - SIP &amp; TDM Trunk Simultaneous Configuration</a:t>
            </a:r>
            <a:endParaRPr lang="en-GB" sz="2000" dirty="0">
              <a:solidFill>
                <a:srgbClr val="2ABDF2"/>
              </a:solidFill>
            </a:endParaRP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2123658"/>
          </a:xfrm>
          <a:prstGeom prst="rect">
            <a:avLst/>
          </a:prstGeom>
          <a:noFill/>
        </p:spPr>
        <p:txBody>
          <a:bodyPr wrap="square" rtlCol="0">
            <a:spAutoFit/>
          </a:bodyPr>
          <a:lstStyle/>
          <a:p>
            <a:r>
              <a:rPr lang="en-GB" sz="1200" dirty="0">
                <a:solidFill>
                  <a:srgbClr val="00B0F0"/>
                </a:solidFill>
              </a:rPr>
              <a:t>Within the iPECS Cloud version 3.0 the ability to select your Trunk Channel Settings was added. </a:t>
            </a:r>
          </a:p>
          <a:p>
            <a:endParaRPr lang="en-GB" sz="1200" dirty="0">
              <a:solidFill>
                <a:srgbClr val="00B0F0"/>
              </a:solidFill>
            </a:endParaRPr>
          </a:p>
          <a:p>
            <a:r>
              <a:rPr lang="en-GB" sz="1200" dirty="0">
                <a:solidFill>
                  <a:srgbClr val="00B0F0"/>
                </a:solidFill>
              </a:rPr>
              <a:t>This allowed TDM trunk modules to be installed ahead of the numbers porting to provide an inbound calls thought the platform without a forwarding charge. </a:t>
            </a:r>
          </a:p>
          <a:p>
            <a:endParaRPr lang="en-GB" sz="1200" dirty="0">
              <a:solidFill>
                <a:srgbClr val="00B0F0"/>
              </a:solidFill>
            </a:endParaRPr>
          </a:p>
          <a:p>
            <a:r>
              <a:rPr lang="en-GB" sz="1200" dirty="0">
                <a:solidFill>
                  <a:srgbClr val="00B0F0"/>
                </a:solidFill>
              </a:rPr>
              <a:t>When your numbers ported you would have to go back in on the day of porting and swap back to using SIP In/Out to enable the inbound calls to work once ported. There is now an additional two options that can be used to keep SIP inbound enabled at all times.</a:t>
            </a:r>
          </a:p>
          <a:p>
            <a:endParaRPr lang="en-GB" sz="1200" dirty="0">
              <a:solidFill>
                <a:srgbClr val="00B0F0"/>
              </a:solidFill>
            </a:endParaRPr>
          </a:p>
          <a:p>
            <a:r>
              <a:rPr lang="en-GB" sz="1200" dirty="0">
                <a:solidFill>
                  <a:srgbClr val="00B0F0"/>
                </a:solidFill>
              </a:rPr>
              <a:t>This means that you no longer have to make changes on the day of porting and this an be scheduled in at a later time. </a:t>
            </a:r>
          </a:p>
          <a:p>
            <a:endParaRPr lang="en-GB" sz="1200" dirty="0">
              <a:solidFill>
                <a:srgbClr val="00B0F0"/>
              </a:solidFill>
            </a:endParaRPr>
          </a:p>
          <a:p>
            <a:r>
              <a:rPr lang="en-GB" sz="1200" dirty="0">
                <a:solidFill>
                  <a:srgbClr val="00B0F0"/>
                </a:solidFill>
              </a:rPr>
              <a:t>This can be amended within Customer Manager &gt; Company &gt; Line Setting &gt; Trunk Channel &gt; Trunk Channel Setting </a:t>
            </a:r>
          </a:p>
        </p:txBody>
      </p:sp>
      <p:pic>
        <p:nvPicPr>
          <p:cNvPr id="6" name="Picture 5">
            <a:extLst>
              <a:ext uri="{FF2B5EF4-FFF2-40B4-BE49-F238E27FC236}">
                <a16:creationId xmlns:a16="http://schemas.microsoft.com/office/drawing/2014/main" id="{BA17439B-335F-46ED-97A2-659940814473}"/>
              </a:ext>
            </a:extLst>
          </p:cNvPr>
          <p:cNvPicPr>
            <a:picLocks noChangeAspect="1"/>
          </p:cNvPicPr>
          <p:nvPr/>
        </p:nvPicPr>
        <p:blipFill>
          <a:blip r:embed="rId3"/>
          <a:stretch>
            <a:fillRect/>
          </a:stretch>
        </p:blipFill>
        <p:spPr>
          <a:xfrm>
            <a:off x="556610" y="3197755"/>
            <a:ext cx="8971565" cy="3542580"/>
          </a:xfrm>
          <a:prstGeom prst="rect">
            <a:avLst/>
          </a:prstGeom>
        </p:spPr>
      </p:pic>
    </p:spTree>
    <p:extLst>
      <p:ext uri="{BB962C8B-B14F-4D97-AF65-F5344CB8AC3E}">
        <p14:creationId xmlns:p14="http://schemas.microsoft.com/office/powerpoint/2010/main" val="2308076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Bulk Feature Change </a:t>
            </a:r>
            <a:endParaRPr lang="en-GB" dirty="0">
              <a:solidFill>
                <a:srgbClr val="2ABDF2"/>
              </a:solidFill>
            </a:endParaRP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5816977"/>
          </a:xfrm>
          <a:prstGeom prst="rect">
            <a:avLst/>
          </a:prstGeom>
          <a:noFill/>
        </p:spPr>
        <p:txBody>
          <a:bodyPr wrap="square" rtlCol="0">
            <a:spAutoFit/>
          </a:bodyPr>
          <a:lstStyle/>
          <a:p>
            <a:r>
              <a:rPr lang="en-GB" sz="1400" dirty="0">
                <a:solidFill>
                  <a:srgbClr val="2ABDF2"/>
                </a:solidFill>
              </a:rPr>
              <a:t>Within 3.5 there is a now the ability to make changes for multiple extensions at the same time, this feature is called Bulk Change.</a:t>
            </a:r>
          </a:p>
          <a:p>
            <a:endParaRPr lang="en-GB" sz="1400" dirty="0">
              <a:solidFill>
                <a:srgbClr val="2ABDF2"/>
              </a:solidFill>
            </a:endParaRPr>
          </a:p>
          <a:p>
            <a:r>
              <a:rPr lang="en-GB" sz="1400" dirty="0">
                <a:solidFill>
                  <a:srgbClr val="2ABDF2"/>
                </a:solidFill>
              </a:rPr>
              <a:t>Bulk Change is available to be selected within Customer Manager &gt; User &gt; User Setup &gt; Bulk Change </a:t>
            </a:r>
          </a:p>
          <a:p>
            <a:endParaRPr lang="en-GB" sz="1400" dirty="0">
              <a:solidFill>
                <a:srgbClr val="2ABDF2"/>
              </a:solidFill>
            </a:endParaRPr>
          </a:p>
          <a:p>
            <a:endParaRPr lang="en-GB" sz="1400" dirty="0">
              <a:solidFill>
                <a:srgbClr val="2ABDF2"/>
              </a:solidFill>
            </a:endParaRPr>
          </a:p>
          <a:p>
            <a:endParaRPr lang="en-GB" sz="1400" dirty="0">
              <a:solidFill>
                <a:srgbClr val="2ABDF2"/>
              </a:solidFill>
            </a:endParaRPr>
          </a:p>
          <a:p>
            <a:endParaRPr lang="en-GB" sz="1400" dirty="0">
              <a:solidFill>
                <a:srgbClr val="2ABDF2"/>
              </a:solidFill>
            </a:endParaRPr>
          </a:p>
          <a:p>
            <a:endParaRPr lang="en-GB" sz="1400" dirty="0">
              <a:solidFill>
                <a:srgbClr val="2ABDF2"/>
              </a:solidFill>
            </a:endParaRPr>
          </a:p>
          <a:p>
            <a:endParaRPr lang="en-GB" sz="1400" dirty="0">
              <a:solidFill>
                <a:srgbClr val="2ABDF2"/>
              </a:solidFill>
            </a:endParaRPr>
          </a:p>
          <a:p>
            <a:endParaRPr lang="en-GB" sz="1400" dirty="0">
              <a:solidFill>
                <a:srgbClr val="2ABDF2"/>
              </a:solidFill>
            </a:endParaRPr>
          </a:p>
          <a:p>
            <a:endParaRPr lang="en-GB" sz="1400" dirty="0">
              <a:solidFill>
                <a:srgbClr val="2ABDF2"/>
              </a:solidFill>
            </a:endParaRPr>
          </a:p>
          <a:p>
            <a:endParaRPr lang="en-GB" sz="1400" dirty="0">
              <a:solidFill>
                <a:srgbClr val="2ABDF2"/>
              </a:solidFill>
            </a:endParaRPr>
          </a:p>
          <a:p>
            <a:endParaRPr lang="en-GB" sz="1400" dirty="0">
              <a:solidFill>
                <a:srgbClr val="2ABDF2"/>
              </a:solidFill>
            </a:endParaRPr>
          </a:p>
          <a:p>
            <a:endParaRPr lang="en-GB" sz="1400" dirty="0">
              <a:solidFill>
                <a:srgbClr val="2ABDF2"/>
              </a:solidFill>
            </a:endParaRPr>
          </a:p>
          <a:p>
            <a:endParaRPr lang="en-GB" sz="1400" dirty="0">
              <a:solidFill>
                <a:srgbClr val="2ABDF2"/>
              </a:solidFill>
            </a:endParaRPr>
          </a:p>
          <a:p>
            <a:endParaRPr lang="en-GB" sz="1400" dirty="0">
              <a:solidFill>
                <a:srgbClr val="2ABDF2"/>
              </a:solidFill>
            </a:endParaRPr>
          </a:p>
          <a:p>
            <a:endParaRPr lang="en-GB" sz="1400" dirty="0">
              <a:solidFill>
                <a:srgbClr val="2ABDF2"/>
              </a:solidFill>
            </a:endParaRPr>
          </a:p>
          <a:p>
            <a:endParaRPr lang="en-GB" sz="1400" dirty="0">
              <a:solidFill>
                <a:srgbClr val="2ABDF2"/>
              </a:solidFill>
            </a:endParaRPr>
          </a:p>
          <a:p>
            <a:endParaRPr lang="en-GB" sz="1400" dirty="0">
              <a:solidFill>
                <a:srgbClr val="2ABDF2"/>
              </a:solidFill>
            </a:endParaRPr>
          </a:p>
          <a:p>
            <a:endParaRPr lang="en-GB" sz="1400" dirty="0">
              <a:solidFill>
                <a:srgbClr val="2ABDF2"/>
              </a:solidFill>
            </a:endParaRPr>
          </a:p>
          <a:p>
            <a:endParaRPr lang="en-GB" sz="1400" dirty="0">
              <a:solidFill>
                <a:srgbClr val="2ABDF2"/>
              </a:solidFill>
            </a:endParaRPr>
          </a:p>
          <a:p>
            <a:endParaRPr lang="en-GB" sz="1400" dirty="0">
              <a:solidFill>
                <a:srgbClr val="2ABDF2"/>
              </a:solidFill>
            </a:endParaRPr>
          </a:p>
          <a:p>
            <a:r>
              <a:rPr lang="en-GB" sz="1400" dirty="0">
                <a:solidFill>
                  <a:srgbClr val="2ABDF2"/>
                </a:solidFill>
              </a:rPr>
              <a:t>NOTE :  This is only available for sequential extension numbers </a:t>
            </a:r>
          </a:p>
          <a:p>
            <a:endParaRPr lang="en-GB" sz="1200" dirty="0">
              <a:solidFill>
                <a:srgbClr val="2ABDF2"/>
              </a:solidFill>
            </a:endParaRPr>
          </a:p>
          <a:p>
            <a:endParaRPr lang="en-GB" sz="1200" dirty="0">
              <a:solidFill>
                <a:srgbClr val="2ABDF2"/>
              </a:solidFill>
            </a:endParaRPr>
          </a:p>
          <a:p>
            <a:endParaRPr lang="en-GB" sz="1200" dirty="0">
              <a:solidFill>
                <a:srgbClr val="2ABDF2"/>
              </a:solidFill>
            </a:endParaRPr>
          </a:p>
        </p:txBody>
      </p:sp>
      <p:pic>
        <p:nvPicPr>
          <p:cNvPr id="3" name="Picture 2">
            <a:extLst>
              <a:ext uri="{FF2B5EF4-FFF2-40B4-BE49-F238E27FC236}">
                <a16:creationId xmlns:a16="http://schemas.microsoft.com/office/drawing/2014/main" id="{9602CEC8-E97C-462A-91DF-33F50FF32F1B}"/>
              </a:ext>
            </a:extLst>
          </p:cNvPr>
          <p:cNvPicPr>
            <a:picLocks noChangeAspect="1"/>
          </p:cNvPicPr>
          <p:nvPr/>
        </p:nvPicPr>
        <p:blipFill rotWithShape="1">
          <a:blip r:embed="rId3"/>
          <a:srcRect t="2095"/>
          <a:stretch/>
        </p:blipFill>
        <p:spPr>
          <a:xfrm>
            <a:off x="457200" y="2286000"/>
            <a:ext cx="8949768" cy="2990850"/>
          </a:xfrm>
          <a:prstGeom prst="rect">
            <a:avLst/>
          </a:prstGeom>
        </p:spPr>
      </p:pic>
    </p:spTree>
    <p:extLst>
      <p:ext uri="{BB962C8B-B14F-4D97-AF65-F5344CB8AC3E}">
        <p14:creationId xmlns:p14="http://schemas.microsoft.com/office/powerpoint/2010/main" val="1434290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Bulk Feature Change </a:t>
            </a:r>
            <a:endParaRPr lang="en-GB" dirty="0">
              <a:solidFill>
                <a:srgbClr val="2ABDF2"/>
              </a:solidFill>
            </a:endParaRP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1938992"/>
          </a:xfrm>
          <a:prstGeom prst="rect">
            <a:avLst/>
          </a:prstGeom>
          <a:noFill/>
        </p:spPr>
        <p:txBody>
          <a:bodyPr wrap="square" rtlCol="0">
            <a:spAutoFit/>
          </a:bodyPr>
          <a:lstStyle/>
          <a:p>
            <a:r>
              <a:rPr lang="en-GB" sz="1400" dirty="0">
                <a:solidFill>
                  <a:srgbClr val="2ABDF2"/>
                </a:solidFill>
              </a:rPr>
              <a:t>Once you have selected Bulk Change you will get a popup that allows you to choose what will be configured. </a:t>
            </a:r>
          </a:p>
          <a:p>
            <a:endParaRPr lang="en-GB" sz="1400" dirty="0">
              <a:solidFill>
                <a:srgbClr val="2ABDF2"/>
              </a:solidFill>
            </a:endParaRPr>
          </a:p>
          <a:p>
            <a:r>
              <a:rPr lang="en-GB" sz="1400" dirty="0">
                <a:solidFill>
                  <a:srgbClr val="2ABDF2"/>
                </a:solidFill>
              </a:rPr>
              <a:t>First you need to select the extension number and the amount of extensions after the chosen extension that you would like to make the change on.  </a:t>
            </a:r>
          </a:p>
          <a:p>
            <a:endParaRPr lang="en-GB" sz="1400" dirty="0">
              <a:solidFill>
                <a:srgbClr val="2ABDF2"/>
              </a:solidFill>
            </a:endParaRPr>
          </a:p>
          <a:p>
            <a:r>
              <a:rPr lang="en-GB" sz="1400" dirty="0">
                <a:solidFill>
                  <a:srgbClr val="2ABDF2"/>
                </a:solidFill>
              </a:rPr>
              <a:t>This will then show you the stations that will be amended on the right hand side . </a:t>
            </a:r>
          </a:p>
          <a:p>
            <a:endParaRPr lang="en-GB" sz="1200" dirty="0">
              <a:solidFill>
                <a:srgbClr val="2ABDF2"/>
              </a:solidFill>
            </a:endParaRPr>
          </a:p>
          <a:p>
            <a:endParaRPr lang="en-GB" sz="1200" dirty="0">
              <a:solidFill>
                <a:srgbClr val="2ABDF2"/>
              </a:solidFill>
            </a:endParaRPr>
          </a:p>
          <a:p>
            <a:endParaRPr lang="en-GB" sz="1200" dirty="0">
              <a:solidFill>
                <a:srgbClr val="2ABDF2"/>
              </a:solidFill>
            </a:endParaRPr>
          </a:p>
        </p:txBody>
      </p:sp>
      <p:pic>
        <p:nvPicPr>
          <p:cNvPr id="5" name="Picture 4">
            <a:extLst>
              <a:ext uri="{FF2B5EF4-FFF2-40B4-BE49-F238E27FC236}">
                <a16:creationId xmlns:a16="http://schemas.microsoft.com/office/drawing/2014/main" id="{2EE1DA49-7A8C-4CCC-A570-A8BF3B3DF7B9}"/>
              </a:ext>
            </a:extLst>
          </p:cNvPr>
          <p:cNvPicPr>
            <a:picLocks noChangeAspect="1"/>
          </p:cNvPicPr>
          <p:nvPr/>
        </p:nvPicPr>
        <p:blipFill>
          <a:blip r:embed="rId3"/>
          <a:stretch>
            <a:fillRect/>
          </a:stretch>
        </p:blipFill>
        <p:spPr>
          <a:xfrm>
            <a:off x="494381" y="2582202"/>
            <a:ext cx="9088687" cy="3656673"/>
          </a:xfrm>
          <a:prstGeom prst="rect">
            <a:avLst/>
          </a:prstGeom>
        </p:spPr>
      </p:pic>
    </p:spTree>
    <p:extLst>
      <p:ext uri="{BB962C8B-B14F-4D97-AF65-F5344CB8AC3E}">
        <p14:creationId xmlns:p14="http://schemas.microsoft.com/office/powerpoint/2010/main" val="2845700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Bulk Feature Change </a:t>
            </a:r>
            <a:endParaRPr lang="en-GB" dirty="0">
              <a:solidFill>
                <a:srgbClr val="2ABDF2"/>
              </a:solidFill>
            </a:endParaRP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3077766"/>
          </a:xfrm>
          <a:prstGeom prst="rect">
            <a:avLst/>
          </a:prstGeom>
          <a:noFill/>
        </p:spPr>
        <p:txBody>
          <a:bodyPr wrap="square" rtlCol="0">
            <a:spAutoFit/>
          </a:bodyPr>
          <a:lstStyle/>
          <a:p>
            <a:r>
              <a:rPr lang="en-GB" sz="1400" dirty="0">
                <a:solidFill>
                  <a:srgbClr val="2ABDF2"/>
                </a:solidFill>
              </a:rPr>
              <a:t>Below you will then be able to see the changes that can be made as below: </a:t>
            </a:r>
          </a:p>
          <a:p>
            <a:endParaRPr lang="en-GB" sz="1400" dirty="0">
              <a:solidFill>
                <a:srgbClr val="2ABDF2"/>
              </a:solidFill>
            </a:endParaRPr>
          </a:p>
          <a:p>
            <a:pPr marL="285750" indent="-285750">
              <a:buFont typeface="Arial" panose="020B0604020202020204" pitchFamily="34" charset="0"/>
              <a:buChar char="•"/>
            </a:pPr>
            <a:r>
              <a:rPr lang="en-GB" sz="1400" dirty="0">
                <a:solidFill>
                  <a:srgbClr val="2ABDF2"/>
                </a:solidFill>
              </a:rPr>
              <a:t>User Settings – ALL options can be amended at once then saved. </a:t>
            </a:r>
          </a:p>
          <a:p>
            <a:pPr marL="285750" indent="-285750">
              <a:buFont typeface="Arial" panose="020B0604020202020204" pitchFamily="34" charset="0"/>
              <a:buChar char="•"/>
            </a:pPr>
            <a:r>
              <a:rPr lang="en-GB" sz="1400" dirty="0">
                <a:solidFill>
                  <a:srgbClr val="2ABDF2"/>
                </a:solidFill>
              </a:rPr>
              <a:t>Feature Setting – Only ONE change can be made at a time, regardless of if this setting is within Configuration Change, Feature Add or Feature Delete.  </a:t>
            </a:r>
          </a:p>
          <a:p>
            <a:pPr marL="285750" indent="-285750">
              <a:buFont typeface="Arial" panose="020B0604020202020204" pitchFamily="34" charset="0"/>
              <a:buChar char="•"/>
            </a:pPr>
            <a:r>
              <a:rPr lang="en-GB" sz="1400" dirty="0">
                <a:solidFill>
                  <a:srgbClr val="2ABDF2"/>
                </a:solidFill>
              </a:rPr>
              <a:t>Group Setting – Only ONE group type can be amended at any time. </a:t>
            </a:r>
          </a:p>
          <a:p>
            <a:pPr marL="285750" indent="-285750">
              <a:buFont typeface="Arial" panose="020B0604020202020204" pitchFamily="34" charset="0"/>
              <a:buChar char="•"/>
            </a:pPr>
            <a:r>
              <a:rPr lang="en-GB" sz="1400" dirty="0">
                <a:solidFill>
                  <a:srgbClr val="2ABDF2"/>
                </a:solidFill>
              </a:rPr>
              <a:t>Call Forward – Only ONE feature displayed on the menu option. </a:t>
            </a:r>
          </a:p>
          <a:p>
            <a:pPr marL="285750" indent="-285750">
              <a:buFont typeface="Arial" panose="020B0604020202020204" pitchFamily="34" charset="0"/>
              <a:buChar char="•"/>
            </a:pPr>
            <a:r>
              <a:rPr lang="en-GB" sz="1400" dirty="0">
                <a:solidFill>
                  <a:srgbClr val="2ABDF2"/>
                </a:solidFill>
              </a:rPr>
              <a:t>Do Not Disturb – Only ONE feature displayed on the menu option. </a:t>
            </a:r>
          </a:p>
          <a:p>
            <a:pPr marL="285750" indent="-285750">
              <a:buFont typeface="Arial" panose="020B0604020202020204" pitchFamily="34" charset="0"/>
              <a:buChar char="•"/>
            </a:pPr>
            <a:r>
              <a:rPr lang="en-GB" sz="1400" dirty="0" err="1">
                <a:solidFill>
                  <a:srgbClr val="2ABDF2"/>
                </a:solidFill>
              </a:rPr>
              <a:t>Preset</a:t>
            </a:r>
            <a:r>
              <a:rPr lang="en-GB" sz="1400" dirty="0">
                <a:solidFill>
                  <a:srgbClr val="2ABDF2"/>
                </a:solidFill>
              </a:rPr>
              <a:t> Call Forward – Only ONE feature displayed on the menu option. </a:t>
            </a:r>
          </a:p>
          <a:p>
            <a:pPr marL="285750" indent="-285750">
              <a:buFont typeface="Arial" panose="020B0604020202020204" pitchFamily="34" charset="0"/>
              <a:buChar char="•"/>
            </a:pPr>
            <a:r>
              <a:rPr lang="en-GB" sz="1400" dirty="0">
                <a:solidFill>
                  <a:srgbClr val="2ABDF2"/>
                </a:solidFill>
              </a:rPr>
              <a:t>Button Profile Setting – Only ONE feature displayed on the menu option. </a:t>
            </a:r>
          </a:p>
          <a:p>
            <a:pPr marL="285750" indent="-285750">
              <a:buFont typeface="Arial" panose="020B0604020202020204" pitchFamily="34" charset="0"/>
              <a:buChar char="•"/>
            </a:pPr>
            <a:r>
              <a:rPr lang="en-GB" sz="1400" dirty="0">
                <a:solidFill>
                  <a:srgbClr val="2ABDF2"/>
                </a:solidFill>
              </a:rPr>
              <a:t>DN Call Failover - Only ONE feature displayed on the menu option. </a:t>
            </a:r>
          </a:p>
          <a:p>
            <a:endParaRPr lang="en-GB" sz="1400" dirty="0">
              <a:solidFill>
                <a:srgbClr val="2ABDF2"/>
              </a:solidFill>
            </a:endParaRPr>
          </a:p>
          <a:p>
            <a:endParaRPr lang="en-GB" sz="1400" dirty="0">
              <a:solidFill>
                <a:srgbClr val="2ABDF2"/>
              </a:solidFill>
            </a:endParaRPr>
          </a:p>
          <a:p>
            <a:endParaRPr lang="en-GB" sz="1200" dirty="0">
              <a:solidFill>
                <a:srgbClr val="2ABDF2"/>
              </a:solidFill>
            </a:endParaRPr>
          </a:p>
        </p:txBody>
      </p:sp>
      <p:pic>
        <p:nvPicPr>
          <p:cNvPr id="3" name="Picture 2">
            <a:extLst>
              <a:ext uri="{FF2B5EF4-FFF2-40B4-BE49-F238E27FC236}">
                <a16:creationId xmlns:a16="http://schemas.microsoft.com/office/drawing/2014/main" id="{33442C65-D932-41E6-BDFF-A5090E005C9E}"/>
              </a:ext>
            </a:extLst>
          </p:cNvPr>
          <p:cNvPicPr>
            <a:picLocks noChangeAspect="1"/>
          </p:cNvPicPr>
          <p:nvPr/>
        </p:nvPicPr>
        <p:blipFill rotWithShape="1">
          <a:blip r:embed="rId3"/>
          <a:srcRect l="312" t="645" b="14743"/>
          <a:stretch/>
        </p:blipFill>
        <p:spPr>
          <a:xfrm>
            <a:off x="485774" y="3567112"/>
            <a:ext cx="9134475" cy="3122325"/>
          </a:xfrm>
          <a:prstGeom prst="rect">
            <a:avLst/>
          </a:prstGeom>
        </p:spPr>
      </p:pic>
    </p:spTree>
    <p:extLst>
      <p:ext uri="{BB962C8B-B14F-4D97-AF65-F5344CB8AC3E}">
        <p14:creationId xmlns:p14="http://schemas.microsoft.com/office/powerpoint/2010/main" val="4254787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err="1">
                <a:solidFill>
                  <a:schemeClr val="tx2">
                    <a:lumMod val="60000"/>
                    <a:lumOff val="40000"/>
                  </a:schemeClr>
                </a:solidFill>
              </a:rPr>
              <a:t>Preset</a:t>
            </a:r>
            <a:r>
              <a:rPr lang="en-GB" dirty="0">
                <a:solidFill>
                  <a:schemeClr val="tx2">
                    <a:lumMod val="60000"/>
                    <a:lumOff val="40000"/>
                  </a:schemeClr>
                </a:solidFill>
              </a:rPr>
              <a:t> Call Forward Timer </a:t>
            </a:r>
            <a:endParaRPr lang="en-GB" dirty="0">
              <a:solidFill>
                <a:srgbClr val="2ABDF2"/>
              </a:solidFill>
            </a:endParaRP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2154436"/>
          </a:xfrm>
          <a:prstGeom prst="rect">
            <a:avLst/>
          </a:prstGeom>
          <a:noFill/>
        </p:spPr>
        <p:txBody>
          <a:bodyPr wrap="square" rtlCol="0">
            <a:spAutoFit/>
          </a:bodyPr>
          <a:lstStyle/>
          <a:p>
            <a:r>
              <a:rPr lang="en-GB" sz="1400" dirty="0">
                <a:solidFill>
                  <a:srgbClr val="2ABDF2"/>
                </a:solidFill>
              </a:rPr>
              <a:t>Previously you have been unable to amend the time it takes for a station to failover to its </a:t>
            </a:r>
            <a:r>
              <a:rPr lang="en-GB" sz="1400" dirty="0" err="1">
                <a:solidFill>
                  <a:srgbClr val="2ABDF2"/>
                </a:solidFill>
              </a:rPr>
              <a:t>preset</a:t>
            </a:r>
            <a:r>
              <a:rPr lang="en-GB" sz="1400" dirty="0">
                <a:solidFill>
                  <a:srgbClr val="2ABDF2"/>
                </a:solidFill>
              </a:rPr>
              <a:t> forward destination. </a:t>
            </a:r>
          </a:p>
          <a:p>
            <a:endParaRPr lang="en-GB" sz="1400" dirty="0">
              <a:solidFill>
                <a:srgbClr val="2ABDF2"/>
              </a:solidFill>
            </a:endParaRPr>
          </a:p>
          <a:p>
            <a:r>
              <a:rPr lang="en-GB" sz="1400" dirty="0">
                <a:solidFill>
                  <a:srgbClr val="2ABDF2"/>
                </a:solidFill>
              </a:rPr>
              <a:t>If a user wanted to amend this timer from its 15 second default value, then a support ticket would need to be raised and backend work done by the pragma technical support team. </a:t>
            </a:r>
          </a:p>
          <a:p>
            <a:endParaRPr lang="en-GB" sz="1400" dirty="0">
              <a:solidFill>
                <a:srgbClr val="2ABDF2"/>
              </a:solidFill>
            </a:endParaRPr>
          </a:p>
          <a:p>
            <a:r>
              <a:rPr lang="en-GB" sz="1400" dirty="0">
                <a:solidFill>
                  <a:srgbClr val="2ABDF2"/>
                </a:solidFill>
              </a:rPr>
              <a:t>From version 3.5 this is now available within Customer Manager Portal  &gt; User &gt; Feature Configuration &gt; </a:t>
            </a:r>
            <a:r>
              <a:rPr lang="en-GB" sz="1400" dirty="0" err="1">
                <a:solidFill>
                  <a:srgbClr val="2ABDF2"/>
                </a:solidFill>
              </a:rPr>
              <a:t>Preset</a:t>
            </a:r>
            <a:r>
              <a:rPr lang="en-GB" sz="1400" dirty="0">
                <a:solidFill>
                  <a:srgbClr val="2ABDF2"/>
                </a:solidFill>
              </a:rPr>
              <a:t> Call Forward &gt; </a:t>
            </a:r>
            <a:r>
              <a:rPr lang="en-GB" sz="1400" dirty="0" err="1">
                <a:solidFill>
                  <a:srgbClr val="2ABDF2"/>
                </a:solidFill>
              </a:rPr>
              <a:t>Preset</a:t>
            </a:r>
            <a:r>
              <a:rPr lang="en-GB" sz="1400" dirty="0">
                <a:solidFill>
                  <a:srgbClr val="2ABDF2"/>
                </a:solidFill>
              </a:rPr>
              <a:t> No Answer Forward Timer </a:t>
            </a:r>
          </a:p>
          <a:p>
            <a:endParaRPr lang="en-GB" sz="1200" dirty="0">
              <a:solidFill>
                <a:srgbClr val="2ABDF2"/>
              </a:solidFill>
            </a:endParaRPr>
          </a:p>
          <a:p>
            <a:endParaRPr lang="en-GB" sz="1200" dirty="0">
              <a:solidFill>
                <a:srgbClr val="2ABDF2"/>
              </a:solidFill>
            </a:endParaRPr>
          </a:p>
          <a:p>
            <a:endParaRPr lang="en-GB" sz="1200" dirty="0">
              <a:solidFill>
                <a:srgbClr val="2ABDF2"/>
              </a:solidFill>
            </a:endParaRPr>
          </a:p>
        </p:txBody>
      </p:sp>
      <p:pic>
        <p:nvPicPr>
          <p:cNvPr id="3" name="Picture 2">
            <a:extLst>
              <a:ext uri="{FF2B5EF4-FFF2-40B4-BE49-F238E27FC236}">
                <a16:creationId xmlns:a16="http://schemas.microsoft.com/office/drawing/2014/main" id="{62337743-2B32-4DD7-9242-4AA7C8B6E2BB}"/>
              </a:ext>
            </a:extLst>
          </p:cNvPr>
          <p:cNvPicPr>
            <a:picLocks noChangeAspect="1"/>
          </p:cNvPicPr>
          <p:nvPr/>
        </p:nvPicPr>
        <p:blipFill rotWithShape="1">
          <a:blip r:embed="rId3"/>
          <a:srcRect l="1087" r="11635" b="1915"/>
          <a:stretch/>
        </p:blipFill>
        <p:spPr>
          <a:xfrm>
            <a:off x="2322116" y="2683933"/>
            <a:ext cx="5008915" cy="3949002"/>
          </a:xfrm>
          <a:prstGeom prst="rect">
            <a:avLst/>
          </a:prstGeom>
        </p:spPr>
      </p:pic>
    </p:spTree>
    <p:extLst>
      <p:ext uri="{BB962C8B-B14F-4D97-AF65-F5344CB8AC3E}">
        <p14:creationId xmlns:p14="http://schemas.microsoft.com/office/powerpoint/2010/main" val="2676987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Phone LED Control – DND Control</a:t>
            </a:r>
            <a:endParaRPr lang="en-GB" dirty="0">
              <a:solidFill>
                <a:srgbClr val="2ABDF2"/>
              </a:solidFill>
            </a:endParaRP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1569660"/>
          </a:xfrm>
          <a:prstGeom prst="rect">
            <a:avLst/>
          </a:prstGeom>
          <a:noFill/>
        </p:spPr>
        <p:txBody>
          <a:bodyPr wrap="square" rtlCol="0">
            <a:spAutoFit/>
          </a:bodyPr>
          <a:lstStyle/>
          <a:p>
            <a:r>
              <a:rPr lang="en-GB" sz="1200" dirty="0">
                <a:solidFill>
                  <a:srgbClr val="2ABDF2"/>
                </a:solidFill>
              </a:rPr>
              <a:t>Within Customer Manager &gt; Company &gt; Phone LED Control you are now able to set what happens when the phone is forwarded and in DND.</a:t>
            </a:r>
          </a:p>
          <a:p>
            <a:endParaRPr lang="en-GB" sz="1200" dirty="0">
              <a:solidFill>
                <a:srgbClr val="2ABDF2"/>
              </a:solidFill>
            </a:endParaRPr>
          </a:p>
          <a:p>
            <a:r>
              <a:rPr lang="en-GB" sz="1200" dirty="0">
                <a:solidFill>
                  <a:srgbClr val="2ABDF2"/>
                </a:solidFill>
              </a:rPr>
              <a:t>This will now allow you to distinguish the difference between DND and a temporary call forward.  </a:t>
            </a:r>
          </a:p>
          <a:p>
            <a:endParaRPr lang="en-GB" sz="1200" dirty="0">
              <a:solidFill>
                <a:srgbClr val="2ABDF2"/>
              </a:solidFill>
            </a:endParaRPr>
          </a:p>
          <a:p>
            <a:endParaRPr lang="en-GB" sz="1200" dirty="0">
              <a:solidFill>
                <a:srgbClr val="2ABDF2"/>
              </a:solidFill>
            </a:endParaRPr>
          </a:p>
          <a:p>
            <a:endParaRPr lang="en-GB" sz="1200" dirty="0">
              <a:solidFill>
                <a:srgbClr val="2ABDF2"/>
              </a:solidFill>
            </a:endParaRPr>
          </a:p>
          <a:p>
            <a:endParaRPr lang="en-GB" sz="1200" dirty="0">
              <a:solidFill>
                <a:srgbClr val="2ABDF2"/>
              </a:solidFill>
            </a:endParaRPr>
          </a:p>
        </p:txBody>
      </p:sp>
      <p:pic>
        <p:nvPicPr>
          <p:cNvPr id="5" name="Picture 4">
            <a:extLst>
              <a:ext uri="{FF2B5EF4-FFF2-40B4-BE49-F238E27FC236}">
                <a16:creationId xmlns:a16="http://schemas.microsoft.com/office/drawing/2014/main" id="{14B38FD2-0E0F-48E8-A720-F09EB7AB7EDF}"/>
              </a:ext>
            </a:extLst>
          </p:cNvPr>
          <p:cNvPicPr>
            <a:picLocks noChangeAspect="1"/>
          </p:cNvPicPr>
          <p:nvPr/>
        </p:nvPicPr>
        <p:blipFill>
          <a:blip r:embed="rId3"/>
          <a:stretch>
            <a:fillRect/>
          </a:stretch>
        </p:blipFill>
        <p:spPr>
          <a:xfrm>
            <a:off x="872858" y="2021734"/>
            <a:ext cx="8239658" cy="4662002"/>
          </a:xfrm>
          <a:prstGeom prst="rect">
            <a:avLst/>
          </a:prstGeom>
        </p:spPr>
      </p:pic>
    </p:spTree>
    <p:extLst>
      <p:ext uri="{BB962C8B-B14F-4D97-AF65-F5344CB8AC3E}">
        <p14:creationId xmlns:p14="http://schemas.microsoft.com/office/powerpoint/2010/main" val="371276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User Functionality – Transfer Directly to </a:t>
            </a:r>
            <a:r>
              <a:rPr lang="en-GB" dirty="0">
                <a:solidFill>
                  <a:srgbClr val="FF0000"/>
                </a:solidFill>
              </a:rPr>
              <a:t>Voicemail</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78187"/>
            <a:ext cx="9317421" cy="276999"/>
          </a:xfrm>
          <a:prstGeom prst="rect">
            <a:avLst/>
          </a:prstGeom>
          <a:noFill/>
        </p:spPr>
        <p:txBody>
          <a:bodyPr wrap="square" rtlCol="0">
            <a:spAutoFit/>
          </a:bodyPr>
          <a:lstStyle/>
          <a:p>
            <a:r>
              <a:rPr lang="en-GB" sz="1200" dirty="0">
                <a:solidFill>
                  <a:srgbClr val="2ABDF2"/>
                </a:solidFill>
              </a:rPr>
              <a:t>Also add slide for other undocumented features and things to note. </a:t>
            </a:r>
          </a:p>
        </p:txBody>
      </p:sp>
    </p:spTree>
    <p:extLst>
      <p:ext uri="{BB962C8B-B14F-4D97-AF65-F5344CB8AC3E}">
        <p14:creationId xmlns:p14="http://schemas.microsoft.com/office/powerpoint/2010/main" val="4146725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E548E2F-78E1-4DD2-83C2-1D1272A11DF3}"/>
              </a:ext>
            </a:extLst>
          </p:cNvPr>
          <p:cNvSpPr>
            <a:spLocks noGrp="1"/>
          </p:cNvSpPr>
          <p:nvPr>
            <p:ph type="subTitle" idx="1"/>
          </p:nvPr>
        </p:nvSpPr>
        <p:spPr>
          <a:xfrm>
            <a:off x="1774825" y="1643933"/>
            <a:ext cx="6527800" cy="3503799"/>
          </a:xfrm>
        </p:spPr>
        <p:txBody>
          <a:bodyPr/>
          <a:lstStyle/>
          <a:p>
            <a:r>
              <a:rPr lang="en-GB" sz="23900" dirty="0">
                <a:latin typeface="+mj-lt"/>
              </a:rPr>
              <a:t>Q&amp;A </a:t>
            </a:r>
          </a:p>
        </p:txBody>
      </p:sp>
    </p:spTree>
    <p:extLst>
      <p:ext uri="{BB962C8B-B14F-4D97-AF65-F5344CB8AC3E}">
        <p14:creationId xmlns:p14="http://schemas.microsoft.com/office/powerpoint/2010/main" val="1616165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5428" y="5317409"/>
            <a:ext cx="6428843" cy="2984518"/>
          </a:xfrm>
        </p:spPr>
        <p:txBody>
          <a:bodyPr/>
          <a:lstStyle/>
          <a:p>
            <a:r>
              <a:rPr lang="en-AU" altLang="ja-JP" dirty="0"/>
              <a:t>Go to </a:t>
            </a:r>
            <a:r>
              <a:rPr lang="en-AU" altLang="ja-JP" dirty="0">
                <a:hlinkClick r:id="rId2"/>
              </a:rPr>
              <a:t>www.wearepragma.co.uk</a:t>
            </a:r>
            <a:r>
              <a:rPr lang="en-AU" altLang="ja-JP" dirty="0"/>
              <a:t> for more information</a:t>
            </a:r>
            <a:endParaRPr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Voicemail Enhancements – Personal Voicemail Title </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1039807"/>
            <a:ext cx="9317421" cy="2492990"/>
          </a:xfrm>
          <a:prstGeom prst="rect">
            <a:avLst/>
          </a:prstGeom>
          <a:noFill/>
        </p:spPr>
        <p:txBody>
          <a:bodyPr wrap="square" rtlCol="0">
            <a:spAutoFit/>
          </a:bodyPr>
          <a:lstStyle/>
          <a:p>
            <a:r>
              <a:rPr lang="en-GB" sz="1600" dirty="0">
                <a:solidFill>
                  <a:srgbClr val="00B0F0"/>
                </a:solidFill>
              </a:rPr>
              <a:t>In 3.5 you are now able to have a personal Voice Title File, this will be automatically inserted when replying to voice mail messages or sending a new voicemail message for internal destination. </a:t>
            </a:r>
          </a:p>
          <a:p>
            <a:endParaRPr lang="en-GB" sz="1600" dirty="0">
              <a:solidFill>
                <a:srgbClr val="00B0F0"/>
              </a:solidFill>
            </a:endParaRPr>
          </a:p>
          <a:p>
            <a:r>
              <a:rPr lang="en-GB" sz="1600" dirty="0">
                <a:solidFill>
                  <a:srgbClr val="00B0F0"/>
                </a:solidFill>
              </a:rPr>
              <a:t>This can be configured from the Customer User Portal, under Voicemail Setting &gt; Voice Title File</a:t>
            </a:r>
          </a:p>
          <a:p>
            <a:endParaRPr lang="en-GB" sz="1600" dirty="0">
              <a:solidFill>
                <a:srgbClr val="00B0F0"/>
              </a:solidFill>
            </a:endParaRPr>
          </a:p>
          <a:p>
            <a:r>
              <a:rPr lang="en-GB" sz="1600" dirty="0">
                <a:solidFill>
                  <a:srgbClr val="00B0F0"/>
                </a:solidFill>
              </a:rPr>
              <a:t>This must be in the same format as other system greetings Wav, 8kHz, 16 Bit, Mono, PCM </a:t>
            </a:r>
          </a:p>
          <a:p>
            <a:endParaRPr lang="en-GB" dirty="0">
              <a:solidFill>
                <a:srgbClr val="00B0F0"/>
              </a:solidFill>
            </a:endParaRPr>
          </a:p>
          <a:p>
            <a:endParaRPr lang="en-GB" dirty="0">
              <a:solidFill>
                <a:srgbClr val="00B0F0"/>
              </a:solidFill>
            </a:endParaRPr>
          </a:p>
          <a:p>
            <a:endParaRPr lang="en-GB" dirty="0">
              <a:solidFill>
                <a:srgbClr val="00B0F0"/>
              </a:solidFill>
            </a:endParaRPr>
          </a:p>
        </p:txBody>
      </p:sp>
      <p:pic>
        <p:nvPicPr>
          <p:cNvPr id="3" name="Picture 2">
            <a:extLst>
              <a:ext uri="{FF2B5EF4-FFF2-40B4-BE49-F238E27FC236}">
                <a16:creationId xmlns:a16="http://schemas.microsoft.com/office/drawing/2014/main" id="{0F457EB9-814B-4C6F-90BD-AB331DF952B1}"/>
              </a:ext>
            </a:extLst>
          </p:cNvPr>
          <p:cNvPicPr>
            <a:picLocks noChangeAspect="1"/>
          </p:cNvPicPr>
          <p:nvPr/>
        </p:nvPicPr>
        <p:blipFill>
          <a:blip r:embed="rId2"/>
          <a:stretch>
            <a:fillRect/>
          </a:stretch>
        </p:blipFill>
        <p:spPr>
          <a:xfrm>
            <a:off x="457199" y="3003151"/>
            <a:ext cx="9070975" cy="3392932"/>
          </a:xfrm>
          <a:prstGeom prst="rect">
            <a:avLst/>
          </a:prstGeom>
        </p:spPr>
      </p:pic>
    </p:spTree>
    <p:extLst>
      <p:ext uri="{BB962C8B-B14F-4D97-AF65-F5344CB8AC3E}">
        <p14:creationId xmlns:p14="http://schemas.microsoft.com/office/powerpoint/2010/main" val="2088697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Voicemail Enhancements – Reply / Forward / Call Back</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66655"/>
            <a:ext cx="9317421" cy="5909310"/>
          </a:xfrm>
          <a:prstGeom prst="rect">
            <a:avLst/>
          </a:prstGeom>
          <a:noFill/>
        </p:spPr>
        <p:txBody>
          <a:bodyPr wrap="square" rtlCol="0">
            <a:spAutoFit/>
          </a:bodyPr>
          <a:lstStyle/>
          <a:p>
            <a:r>
              <a:rPr lang="en-GB" sz="1400" dirty="0">
                <a:solidFill>
                  <a:srgbClr val="00B0F0"/>
                </a:solidFill>
              </a:rPr>
              <a:t>There is now 3 new voicemail features: Reply, Forward and Call back, this provides you with more options on how to utilize voicemail within the system.  </a:t>
            </a:r>
          </a:p>
          <a:p>
            <a:endParaRPr lang="en-GB" sz="1400" dirty="0">
              <a:solidFill>
                <a:srgbClr val="00B0F0"/>
              </a:solidFill>
            </a:endParaRPr>
          </a:p>
          <a:p>
            <a:r>
              <a:rPr lang="en-GB" sz="1400" dirty="0">
                <a:solidFill>
                  <a:srgbClr val="00B0F0"/>
                </a:solidFill>
              </a:rPr>
              <a:t>Reply Voicemail</a:t>
            </a:r>
          </a:p>
          <a:p>
            <a:pPr marL="342900" indent="-342900">
              <a:buFont typeface="Arial" panose="020B0604020202020204" pitchFamily="34" charset="0"/>
              <a:buChar char="•"/>
            </a:pPr>
            <a:r>
              <a:rPr lang="en-GB" sz="1400" dirty="0">
                <a:solidFill>
                  <a:srgbClr val="00B0F0"/>
                </a:solidFill>
              </a:rPr>
              <a:t>Only available between internal users</a:t>
            </a:r>
          </a:p>
          <a:p>
            <a:pPr marL="342900" indent="-342900">
              <a:buFont typeface="Arial" panose="020B0604020202020204" pitchFamily="34" charset="0"/>
              <a:buChar char="•"/>
            </a:pPr>
            <a:r>
              <a:rPr lang="en-GB" sz="1400" dirty="0">
                <a:solidFill>
                  <a:srgbClr val="00B0F0"/>
                </a:solidFill>
              </a:rPr>
              <a:t>Personal voice title is added before the reply message. </a:t>
            </a:r>
          </a:p>
          <a:p>
            <a:endParaRPr lang="en-GB" sz="1400" dirty="0">
              <a:solidFill>
                <a:srgbClr val="00B0F0"/>
              </a:solidFill>
            </a:endParaRPr>
          </a:p>
          <a:p>
            <a:r>
              <a:rPr lang="en-GB" sz="1400" dirty="0">
                <a:solidFill>
                  <a:srgbClr val="00B0F0"/>
                </a:solidFill>
              </a:rPr>
              <a:t>Forward Voicemail</a:t>
            </a:r>
          </a:p>
          <a:p>
            <a:pPr marL="342900" indent="-342900">
              <a:buFont typeface="Arial" panose="020B0604020202020204" pitchFamily="34" charset="0"/>
              <a:buChar char="•"/>
            </a:pPr>
            <a:r>
              <a:rPr lang="en-GB" sz="1400" dirty="0">
                <a:solidFill>
                  <a:srgbClr val="00B0F0"/>
                </a:solidFill>
              </a:rPr>
              <a:t>Only available between internal users</a:t>
            </a:r>
          </a:p>
          <a:p>
            <a:pPr marL="342900" indent="-342900">
              <a:buFont typeface="Arial" panose="020B0604020202020204" pitchFamily="34" charset="0"/>
              <a:buChar char="•"/>
            </a:pPr>
            <a:r>
              <a:rPr lang="en-GB" sz="1400" dirty="0">
                <a:solidFill>
                  <a:srgbClr val="00B0F0"/>
                </a:solidFill>
              </a:rPr>
              <a:t>User can record their own message to play before the forwarded voicemail. </a:t>
            </a:r>
            <a:br>
              <a:rPr lang="en-GB" sz="1400" dirty="0">
                <a:solidFill>
                  <a:srgbClr val="00B0F0"/>
                </a:solidFill>
              </a:rPr>
            </a:br>
            <a:endParaRPr lang="en-GB" sz="1400" dirty="0">
              <a:solidFill>
                <a:srgbClr val="00B0F0"/>
              </a:solidFill>
            </a:endParaRPr>
          </a:p>
          <a:p>
            <a:r>
              <a:rPr lang="en-GB" sz="1400" dirty="0">
                <a:solidFill>
                  <a:srgbClr val="00B0F0"/>
                </a:solidFill>
              </a:rPr>
              <a:t>Call Back Voicemail</a:t>
            </a:r>
          </a:p>
          <a:p>
            <a:pPr marL="342900" indent="-342900">
              <a:buFont typeface="Arial" panose="020B0604020202020204" pitchFamily="34" charset="0"/>
              <a:buChar char="•"/>
            </a:pPr>
            <a:r>
              <a:rPr lang="en-GB" sz="1400" dirty="0">
                <a:solidFill>
                  <a:srgbClr val="00B0F0"/>
                </a:solidFill>
              </a:rPr>
              <a:t>User can phone back to a number that has left them a voicemail </a:t>
            </a:r>
          </a:p>
          <a:p>
            <a:endParaRPr lang="en-GB" sz="1400" dirty="0">
              <a:solidFill>
                <a:srgbClr val="00B0F0"/>
              </a:solidFill>
            </a:endParaRPr>
          </a:p>
          <a:p>
            <a:r>
              <a:rPr lang="en-GB" sz="1400" dirty="0">
                <a:solidFill>
                  <a:srgbClr val="00B0F0"/>
                </a:solidFill>
              </a:rPr>
              <a:t>To utilise these features when listening to a message there are several options, to reply, forward or call back select option 5 </a:t>
            </a:r>
            <a:br>
              <a:rPr lang="en-GB" sz="1400" dirty="0">
                <a:solidFill>
                  <a:srgbClr val="00B0F0"/>
                </a:solidFill>
              </a:rPr>
            </a:br>
            <a:endParaRPr lang="en-GB" sz="1400" dirty="0">
              <a:solidFill>
                <a:srgbClr val="00B0F0"/>
              </a:solidFill>
            </a:endParaRPr>
          </a:p>
          <a:p>
            <a:r>
              <a:rPr lang="en-GB" sz="1400" dirty="0">
                <a:solidFill>
                  <a:srgbClr val="00B0F0"/>
                </a:solidFill>
              </a:rPr>
              <a:t>You will then need to select the feature you would like to use as shown below. </a:t>
            </a:r>
          </a:p>
          <a:p>
            <a:endParaRPr lang="en-GB" sz="1400" dirty="0">
              <a:solidFill>
                <a:srgbClr val="00B0F0"/>
              </a:solidFill>
            </a:endParaRPr>
          </a:p>
          <a:p>
            <a:pPr marL="457200" indent="-457200">
              <a:buFont typeface="+mj-lt"/>
              <a:buAutoNum type="arabicPeriod"/>
            </a:pPr>
            <a:r>
              <a:rPr lang="en-GB" sz="1400" dirty="0">
                <a:solidFill>
                  <a:srgbClr val="00B0F0"/>
                </a:solidFill>
              </a:rPr>
              <a:t>Reply – When selected it will ask you to record the message you would like to reply with. </a:t>
            </a:r>
            <a:br>
              <a:rPr lang="en-GB" sz="1400" dirty="0">
                <a:solidFill>
                  <a:srgbClr val="00B0F0"/>
                </a:solidFill>
              </a:rPr>
            </a:br>
            <a:endParaRPr lang="en-GB" sz="1400" dirty="0">
              <a:solidFill>
                <a:srgbClr val="00B0F0"/>
              </a:solidFill>
            </a:endParaRPr>
          </a:p>
          <a:p>
            <a:pPr marL="457200" indent="-457200">
              <a:buFont typeface="+mj-lt"/>
              <a:buAutoNum type="arabicPeriod"/>
            </a:pPr>
            <a:r>
              <a:rPr lang="en-GB" sz="1400" dirty="0">
                <a:solidFill>
                  <a:srgbClr val="00B0F0"/>
                </a:solidFill>
              </a:rPr>
              <a:t>Forward  - When selected it will ask you to record the forwarding greeting that will play before the voicemail that you are forwarding to complete press #. Once this has been set it will then ask you to enter the station number you will be forwarding the message to then confirm with #. You will then be asked to confirm that the station number you have entered press 1 if correct and 2 to enter a different station. </a:t>
            </a:r>
            <a:br>
              <a:rPr lang="en-GB" sz="1400" dirty="0">
                <a:solidFill>
                  <a:srgbClr val="00B0F0"/>
                </a:solidFill>
              </a:rPr>
            </a:br>
            <a:endParaRPr lang="en-GB" sz="1400" dirty="0">
              <a:solidFill>
                <a:srgbClr val="00B0F0"/>
              </a:solidFill>
            </a:endParaRPr>
          </a:p>
          <a:p>
            <a:pPr marL="457200" indent="-457200">
              <a:buFont typeface="+mj-lt"/>
              <a:buAutoNum type="arabicPeriod"/>
            </a:pPr>
            <a:r>
              <a:rPr lang="en-GB" sz="1400" dirty="0">
                <a:solidFill>
                  <a:srgbClr val="00B0F0"/>
                </a:solidFill>
              </a:rPr>
              <a:t>Call back –  The system will list the extension number and you can select  option 1 to confirm and call back. </a:t>
            </a:r>
            <a:endParaRPr lang="en-GB" dirty="0">
              <a:solidFill>
                <a:srgbClr val="00B0F0"/>
              </a:solidFill>
            </a:endParaRPr>
          </a:p>
        </p:txBody>
      </p:sp>
    </p:spTree>
    <p:extLst>
      <p:ext uri="{BB962C8B-B14F-4D97-AF65-F5344CB8AC3E}">
        <p14:creationId xmlns:p14="http://schemas.microsoft.com/office/powerpoint/2010/main" val="87424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Voicemail Enhancements – Creating and Sending VM </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1167823"/>
            <a:ext cx="9317421" cy="4616648"/>
          </a:xfrm>
          <a:prstGeom prst="rect">
            <a:avLst/>
          </a:prstGeom>
          <a:noFill/>
        </p:spPr>
        <p:txBody>
          <a:bodyPr wrap="square" rtlCol="0">
            <a:spAutoFit/>
          </a:bodyPr>
          <a:lstStyle/>
          <a:p>
            <a:r>
              <a:rPr lang="en-GB" sz="1400" dirty="0">
                <a:solidFill>
                  <a:srgbClr val="00B0F0"/>
                </a:solidFill>
              </a:rPr>
              <a:t>Within Cloud 3.5 there is a new feature that allows you to create voicemail and send this to another user when you are within your voicemail box. </a:t>
            </a:r>
          </a:p>
          <a:p>
            <a:endParaRPr lang="en-GB" sz="1400" dirty="0">
              <a:solidFill>
                <a:srgbClr val="00B0F0"/>
              </a:solidFill>
            </a:endParaRPr>
          </a:p>
          <a:p>
            <a:r>
              <a:rPr lang="en-GB" sz="1400" dirty="0">
                <a:solidFill>
                  <a:srgbClr val="00B0F0"/>
                </a:solidFill>
              </a:rPr>
              <a:t>If you use this feature and have a personal voice title already set this will be entered automatically. </a:t>
            </a:r>
          </a:p>
          <a:p>
            <a:endParaRPr lang="en-GB" sz="1400" dirty="0">
              <a:solidFill>
                <a:srgbClr val="00B0F0"/>
              </a:solidFill>
            </a:endParaRPr>
          </a:p>
          <a:p>
            <a:r>
              <a:rPr lang="en-GB" sz="1400" dirty="0">
                <a:solidFill>
                  <a:srgbClr val="00B0F0"/>
                </a:solidFill>
              </a:rPr>
              <a:t>To use this feature follow the steps below: </a:t>
            </a:r>
          </a:p>
          <a:p>
            <a:endParaRPr lang="en-GB" sz="1400" dirty="0">
              <a:solidFill>
                <a:srgbClr val="00B0F0"/>
              </a:solidFill>
            </a:endParaRPr>
          </a:p>
          <a:p>
            <a:pPr marL="342900" indent="-342900">
              <a:buFont typeface="Arial" panose="020B0604020202020204" pitchFamily="34" charset="0"/>
              <a:buChar char="•"/>
            </a:pPr>
            <a:r>
              <a:rPr lang="en-GB" sz="1400" dirty="0">
                <a:solidFill>
                  <a:srgbClr val="00B0F0"/>
                </a:solidFill>
              </a:rPr>
              <a:t>Dial voicemail</a:t>
            </a:r>
            <a:br>
              <a:rPr lang="en-GB" sz="1400" dirty="0">
                <a:solidFill>
                  <a:srgbClr val="00B0F0"/>
                </a:solidFill>
              </a:rPr>
            </a:br>
            <a:endParaRPr lang="en-GB" sz="1400" dirty="0">
              <a:solidFill>
                <a:srgbClr val="00B0F0"/>
              </a:solidFill>
            </a:endParaRPr>
          </a:p>
          <a:p>
            <a:pPr marL="342900" indent="-342900">
              <a:buFont typeface="Arial" panose="020B0604020202020204" pitchFamily="34" charset="0"/>
              <a:buChar char="•"/>
            </a:pPr>
            <a:r>
              <a:rPr lang="en-GB" sz="1400" dirty="0">
                <a:solidFill>
                  <a:srgbClr val="00B0F0"/>
                </a:solidFill>
              </a:rPr>
              <a:t>Enter your Password </a:t>
            </a:r>
            <a:br>
              <a:rPr lang="en-GB" sz="1400" dirty="0">
                <a:solidFill>
                  <a:srgbClr val="00B0F0"/>
                </a:solidFill>
              </a:rPr>
            </a:br>
            <a:endParaRPr lang="en-GB" sz="1400" dirty="0">
              <a:solidFill>
                <a:srgbClr val="00B0F0"/>
              </a:solidFill>
            </a:endParaRPr>
          </a:p>
          <a:p>
            <a:pPr marL="342900" indent="-342900">
              <a:buFont typeface="Arial" panose="020B0604020202020204" pitchFamily="34" charset="0"/>
              <a:buChar char="•"/>
            </a:pPr>
            <a:r>
              <a:rPr lang="en-GB" sz="1400" dirty="0">
                <a:solidFill>
                  <a:srgbClr val="00B0F0"/>
                </a:solidFill>
              </a:rPr>
              <a:t>Enter the digit 3 to create a new voicemail</a:t>
            </a:r>
            <a:br>
              <a:rPr lang="en-GB" sz="1400" dirty="0">
                <a:solidFill>
                  <a:srgbClr val="00B0F0"/>
                </a:solidFill>
              </a:rPr>
            </a:br>
            <a:endParaRPr lang="en-GB" sz="1400" dirty="0">
              <a:solidFill>
                <a:srgbClr val="00B0F0"/>
              </a:solidFill>
            </a:endParaRPr>
          </a:p>
          <a:p>
            <a:pPr marL="342900" indent="-342900">
              <a:buFont typeface="Arial" panose="020B0604020202020204" pitchFamily="34" charset="0"/>
              <a:buChar char="•"/>
            </a:pPr>
            <a:r>
              <a:rPr lang="en-GB" sz="1400" dirty="0">
                <a:solidFill>
                  <a:srgbClr val="00B0F0"/>
                </a:solidFill>
              </a:rPr>
              <a:t>You will be asked to record your message </a:t>
            </a:r>
            <a:br>
              <a:rPr lang="en-GB" sz="1400" dirty="0">
                <a:solidFill>
                  <a:srgbClr val="00B0F0"/>
                </a:solidFill>
              </a:rPr>
            </a:br>
            <a:endParaRPr lang="en-GB" sz="1400" dirty="0">
              <a:solidFill>
                <a:srgbClr val="00B0F0"/>
              </a:solidFill>
            </a:endParaRPr>
          </a:p>
          <a:p>
            <a:pPr marL="342900" indent="-342900">
              <a:buFont typeface="Arial" panose="020B0604020202020204" pitchFamily="34" charset="0"/>
              <a:buChar char="•"/>
            </a:pPr>
            <a:r>
              <a:rPr lang="en-GB" sz="1400" dirty="0">
                <a:solidFill>
                  <a:srgbClr val="00B0F0"/>
                </a:solidFill>
              </a:rPr>
              <a:t>You can then confirm you are happy with the message recorded with the option 1,option 2 allows you to review your message and option 3 will allow you to rerecord your message.</a:t>
            </a:r>
            <a:br>
              <a:rPr lang="en-GB" sz="1400" dirty="0">
                <a:solidFill>
                  <a:srgbClr val="00B0F0"/>
                </a:solidFill>
              </a:rPr>
            </a:br>
            <a:endParaRPr lang="en-GB" sz="1400" dirty="0">
              <a:solidFill>
                <a:srgbClr val="00B0F0"/>
              </a:solidFill>
            </a:endParaRPr>
          </a:p>
          <a:p>
            <a:pPr marL="342900" indent="-342900">
              <a:buFont typeface="Arial" panose="020B0604020202020204" pitchFamily="34" charset="0"/>
              <a:buChar char="•"/>
            </a:pPr>
            <a:r>
              <a:rPr lang="en-GB" sz="1400" dirty="0">
                <a:solidFill>
                  <a:srgbClr val="00B0F0"/>
                </a:solidFill>
              </a:rPr>
              <a:t>If you have confirmed you would like to proceed, you can then chose how you would like to send your message. Option 1 will send to an extension directly, option 2 will send to a distribution group and option 3 will use dial by name to find your message recipient. </a:t>
            </a:r>
            <a:endParaRPr lang="en-GB" dirty="0">
              <a:solidFill>
                <a:srgbClr val="00B0F0"/>
              </a:solidFill>
            </a:endParaRPr>
          </a:p>
        </p:txBody>
      </p:sp>
    </p:spTree>
    <p:extLst>
      <p:ext uri="{BB962C8B-B14F-4D97-AF65-F5344CB8AC3E}">
        <p14:creationId xmlns:p14="http://schemas.microsoft.com/office/powerpoint/2010/main" val="2692986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Voicemail Enhancements – Distribution Group</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66655"/>
            <a:ext cx="9317421" cy="2031325"/>
          </a:xfrm>
          <a:prstGeom prst="rect">
            <a:avLst/>
          </a:prstGeom>
          <a:noFill/>
        </p:spPr>
        <p:txBody>
          <a:bodyPr wrap="square" rtlCol="0">
            <a:spAutoFit/>
          </a:bodyPr>
          <a:lstStyle/>
          <a:p>
            <a:r>
              <a:rPr lang="en-GB" sz="1400" dirty="0">
                <a:solidFill>
                  <a:srgbClr val="00B0F0"/>
                </a:solidFill>
              </a:rPr>
              <a:t>Within cloud 3.5 you now have the ability to route or reroute voicemail messages to a distribution group, this will enable multiple people to receive your message without having to repeat the process. </a:t>
            </a:r>
          </a:p>
          <a:p>
            <a:endParaRPr lang="en-GB" sz="1400" dirty="0">
              <a:solidFill>
                <a:srgbClr val="00B0F0"/>
              </a:solidFill>
            </a:endParaRPr>
          </a:p>
          <a:p>
            <a:r>
              <a:rPr lang="en-GB" sz="1400" dirty="0">
                <a:solidFill>
                  <a:srgbClr val="00B0F0"/>
                </a:solidFill>
              </a:rPr>
              <a:t>Distribution Groups need to be configured within the Customer User Portal within My Phone &amp; Features &gt; Voicemail Forward Group.  </a:t>
            </a:r>
          </a:p>
          <a:p>
            <a:endParaRPr lang="en-GB" sz="1400" dirty="0">
              <a:solidFill>
                <a:srgbClr val="00B0F0"/>
              </a:solidFill>
            </a:endParaRPr>
          </a:p>
          <a:p>
            <a:r>
              <a:rPr lang="en-GB" sz="1400" dirty="0">
                <a:solidFill>
                  <a:srgbClr val="00B0F0"/>
                </a:solidFill>
              </a:rPr>
              <a:t>Each extension can have up to 10 groups configured. </a:t>
            </a:r>
            <a:br>
              <a:rPr lang="en-GB" sz="1400" dirty="0">
                <a:solidFill>
                  <a:srgbClr val="00B0F0"/>
                </a:solidFill>
              </a:rPr>
            </a:br>
            <a:endParaRPr lang="en-GB" sz="1400" dirty="0">
              <a:solidFill>
                <a:srgbClr val="00B0F0"/>
              </a:solidFill>
            </a:endParaRPr>
          </a:p>
          <a:p>
            <a:r>
              <a:rPr lang="en-GB" sz="1400" dirty="0">
                <a:solidFill>
                  <a:srgbClr val="00B0F0"/>
                </a:solidFill>
              </a:rPr>
              <a:t>Each Group can only have a maximum of 30 users in at a time. </a:t>
            </a:r>
            <a:endParaRPr lang="en-GB" dirty="0">
              <a:solidFill>
                <a:srgbClr val="00B0F0"/>
              </a:solidFill>
            </a:endParaRPr>
          </a:p>
        </p:txBody>
      </p:sp>
      <p:pic>
        <p:nvPicPr>
          <p:cNvPr id="5" name="Picture 4">
            <a:extLst>
              <a:ext uri="{FF2B5EF4-FFF2-40B4-BE49-F238E27FC236}">
                <a16:creationId xmlns:a16="http://schemas.microsoft.com/office/drawing/2014/main" id="{3C6BAC8A-475B-494E-9F90-598E3B913582}"/>
              </a:ext>
            </a:extLst>
          </p:cNvPr>
          <p:cNvPicPr>
            <a:picLocks noChangeAspect="1"/>
          </p:cNvPicPr>
          <p:nvPr/>
        </p:nvPicPr>
        <p:blipFill>
          <a:blip r:embed="rId2"/>
          <a:stretch>
            <a:fillRect/>
          </a:stretch>
        </p:blipFill>
        <p:spPr>
          <a:xfrm>
            <a:off x="521208" y="3082358"/>
            <a:ext cx="7727442" cy="3575932"/>
          </a:xfrm>
          <a:prstGeom prst="rect">
            <a:avLst/>
          </a:prstGeom>
        </p:spPr>
      </p:pic>
    </p:spTree>
    <p:extLst>
      <p:ext uri="{BB962C8B-B14F-4D97-AF65-F5344CB8AC3E}">
        <p14:creationId xmlns:p14="http://schemas.microsoft.com/office/powerpoint/2010/main" val="3696356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0E662-895C-4DD4-82D6-9FDA78B30670}"/>
              </a:ext>
            </a:extLst>
          </p:cNvPr>
          <p:cNvSpPr>
            <a:spLocks noGrp="1"/>
          </p:cNvSpPr>
          <p:nvPr>
            <p:ph type="title"/>
          </p:nvPr>
        </p:nvSpPr>
        <p:spPr/>
        <p:txBody>
          <a:bodyPr/>
          <a:lstStyle/>
          <a:p>
            <a:r>
              <a:rPr lang="en-GB" dirty="0">
                <a:solidFill>
                  <a:schemeClr val="tx2">
                    <a:lumMod val="60000"/>
                    <a:lumOff val="40000"/>
                  </a:schemeClr>
                </a:solidFill>
              </a:rPr>
              <a:t>Voicemail Enhancements – Voicemail Password 	</a:t>
            </a:r>
          </a:p>
        </p:txBody>
      </p:sp>
      <p:sp>
        <p:nvSpPr>
          <p:cNvPr id="2" name="TextBox 1">
            <a:extLst>
              <a:ext uri="{FF2B5EF4-FFF2-40B4-BE49-F238E27FC236}">
                <a16:creationId xmlns:a16="http://schemas.microsoft.com/office/drawing/2014/main" id="{71EDD1D6-6380-4EB8-88F1-55DC792DA3A9}"/>
              </a:ext>
            </a:extLst>
          </p:cNvPr>
          <p:cNvSpPr txBox="1"/>
          <p:nvPr/>
        </p:nvSpPr>
        <p:spPr>
          <a:xfrm>
            <a:off x="457200" y="966655"/>
            <a:ext cx="9317421" cy="1323439"/>
          </a:xfrm>
          <a:prstGeom prst="rect">
            <a:avLst/>
          </a:prstGeom>
          <a:noFill/>
        </p:spPr>
        <p:txBody>
          <a:bodyPr wrap="square" rtlCol="0">
            <a:spAutoFit/>
          </a:bodyPr>
          <a:lstStyle/>
          <a:p>
            <a:r>
              <a:rPr lang="en-GB" sz="1600" dirty="0">
                <a:solidFill>
                  <a:srgbClr val="00B0F0"/>
                </a:solidFill>
              </a:rPr>
              <a:t>Within the 3.5 upgrade we have added an increased security change for voicemail passwords. </a:t>
            </a:r>
          </a:p>
          <a:p>
            <a:endParaRPr lang="en-GB" sz="1600" dirty="0">
              <a:solidFill>
                <a:srgbClr val="00B0F0"/>
              </a:solidFill>
            </a:endParaRPr>
          </a:p>
          <a:p>
            <a:r>
              <a:rPr lang="en-GB" sz="1600" dirty="0">
                <a:solidFill>
                  <a:srgbClr val="00B0F0"/>
                </a:solidFill>
              </a:rPr>
              <a:t>Passwords have a length of 4 to 12 digits </a:t>
            </a:r>
          </a:p>
          <a:p>
            <a:endParaRPr lang="en-GB" sz="1600" dirty="0">
              <a:solidFill>
                <a:srgbClr val="00B0F0"/>
              </a:solidFill>
            </a:endParaRPr>
          </a:p>
          <a:p>
            <a:r>
              <a:rPr lang="en-GB" sz="1600" dirty="0">
                <a:solidFill>
                  <a:srgbClr val="00B0F0"/>
                </a:solidFill>
              </a:rPr>
              <a:t>You will no longer be able to set passwords with consecutive digits or multiples of only 1 digit. </a:t>
            </a:r>
          </a:p>
        </p:txBody>
      </p:sp>
      <p:pic>
        <p:nvPicPr>
          <p:cNvPr id="3" name="Picture 2">
            <a:extLst>
              <a:ext uri="{FF2B5EF4-FFF2-40B4-BE49-F238E27FC236}">
                <a16:creationId xmlns:a16="http://schemas.microsoft.com/office/drawing/2014/main" id="{D01BC446-1134-46C7-8A25-261C8FABE3B5}"/>
              </a:ext>
            </a:extLst>
          </p:cNvPr>
          <p:cNvPicPr>
            <a:picLocks noChangeAspect="1"/>
          </p:cNvPicPr>
          <p:nvPr/>
        </p:nvPicPr>
        <p:blipFill>
          <a:blip r:embed="rId2"/>
          <a:stretch>
            <a:fillRect/>
          </a:stretch>
        </p:blipFill>
        <p:spPr>
          <a:xfrm>
            <a:off x="457200" y="2502559"/>
            <a:ext cx="8747570" cy="3930816"/>
          </a:xfrm>
          <a:prstGeom prst="rect">
            <a:avLst/>
          </a:prstGeom>
        </p:spPr>
      </p:pic>
    </p:spTree>
    <p:extLst>
      <p:ext uri="{BB962C8B-B14F-4D97-AF65-F5344CB8AC3E}">
        <p14:creationId xmlns:p14="http://schemas.microsoft.com/office/powerpoint/2010/main" val="105452459"/>
      </p:ext>
    </p:extLst>
  </p:cSld>
  <p:clrMapOvr>
    <a:masterClrMapping/>
  </p:clrMapOvr>
</p:sld>
</file>

<file path=ppt/theme/theme1.xml><?xml version="1.0" encoding="utf-8"?>
<a:theme xmlns:a="http://schemas.openxmlformats.org/drawingml/2006/main" name="Content slide - simple">
  <a:themeElements>
    <a:clrScheme name="PRAGMA COLOURS">
      <a:dk1>
        <a:srgbClr val="56575F"/>
      </a:dk1>
      <a:lt1>
        <a:sysClr val="window" lastClr="FFFFFF"/>
      </a:lt1>
      <a:dk2>
        <a:srgbClr val="0086CD"/>
      </a:dk2>
      <a:lt2>
        <a:srgbClr val="FFFFFF"/>
      </a:lt2>
      <a:accent1>
        <a:srgbClr val="52ACE1"/>
      </a:accent1>
      <a:accent2>
        <a:srgbClr val="214157"/>
      </a:accent2>
      <a:accent3>
        <a:srgbClr val="EF7D00"/>
      </a:accent3>
      <a:accent4>
        <a:srgbClr val="56575F"/>
      </a:accent4>
      <a:accent5>
        <a:srgbClr val="0086CD"/>
      </a:accent5>
      <a:accent6>
        <a:srgbClr val="AAABB3"/>
      </a:accent6>
      <a:hlink>
        <a:srgbClr val="EF7D00"/>
      </a:hlink>
      <a:folHlink>
        <a:srgbClr val="7C797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C64D8F54-F03F-48B0-89F9-741CB41C136A}"/>
    </a:ext>
  </a:extLst>
</a:theme>
</file>

<file path=ppt/theme/theme2.xml><?xml version="1.0" encoding="utf-8"?>
<a:theme xmlns:a="http://schemas.openxmlformats.org/drawingml/2006/main" name="1_Pragma">
  <a:themeElements>
    <a:clrScheme name="Pragma">
      <a:dk1>
        <a:srgbClr val="999999"/>
      </a:dk1>
      <a:lt1>
        <a:sysClr val="window" lastClr="FFFFFF"/>
      </a:lt1>
      <a:dk2>
        <a:srgbClr val="C6093B"/>
      </a:dk2>
      <a:lt2>
        <a:srgbClr val="FFFFFF"/>
      </a:lt2>
      <a:accent1>
        <a:srgbClr val="4F81BD"/>
      </a:accent1>
      <a:accent2>
        <a:srgbClr val="C0504D"/>
      </a:accent2>
      <a:accent3>
        <a:srgbClr val="9BBB59"/>
      </a:accent3>
      <a:accent4>
        <a:srgbClr val="8064A2"/>
      </a:accent4>
      <a:accent5>
        <a:srgbClr val="4BACC6"/>
      </a:accent5>
      <a:accent6>
        <a:srgbClr val="F79646"/>
      </a:accent6>
      <a:hlink>
        <a:srgbClr val="FF8000"/>
      </a:hlink>
      <a:folHlink>
        <a:srgbClr val="FF8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78BA7247-C5A0-4E21-86B7-8A59B91BC597}"/>
    </a:ext>
  </a:extLst>
</a:theme>
</file>

<file path=ppt/theme/theme3.xml><?xml version="1.0" encoding="utf-8"?>
<a:theme xmlns:a="http://schemas.openxmlformats.org/drawingml/2006/main" name="Title Slide with Graph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Master 2</Template>
  <TotalTime>124491</TotalTime>
  <Words>4141</Words>
  <Application>Microsoft Office PowerPoint</Application>
  <PresentationFormat>Custom</PresentationFormat>
  <Paragraphs>598</Paragraphs>
  <Slides>48</Slides>
  <Notes>27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48</vt:i4>
      </vt:variant>
    </vt:vector>
  </HeadingPairs>
  <TitlesOfParts>
    <vt:vector size="54" baseType="lpstr">
      <vt:lpstr>Arial</vt:lpstr>
      <vt:lpstr>Arial Black</vt:lpstr>
      <vt:lpstr>Calibri</vt:lpstr>
      <vt:lpstr>Content slide - simple</vt:lpstr>
      <vt:lpstr>1_Pragma</vt:lpstr>
      <vt:lpstr>Title Slide with Graphic</vt:lpstr>
      <vt:lpstr>wqh</vt:lpstr>
      <vt:lpstr>iPECS Cloud 3.5 Features </vt:lpstr>
      <vt:lpstr>New Handset Range</vt:lpstr>
      <vt:lpstr>Voicemail Enhancements </vt:lpstr>
      <vt:lpstr>Voicemail Enhancements – Personal Voicemail Title </vt:lpstr>
      <vt:lpstr>Voicemail Enhancements – Reply / Forward / Call Back</vt:lpstr>
      <vt:lpstr>Voicemail Enhancements – Creating and Sending VM </vt:lpstr>
      <vt:lpstr>Voicemail Enhancements – Distribution Group</vt:lpstr>
      <vt:lpstr>Voicemail Enhancements – Voicemail Password  </vt:lpstr>
      <vt:lpstr>Dial by Name - Overview </vt:lpstr>
      <vt:lpstr>Dial by Name – Voicemail Configuration</vt:lpstr>
      <vt:lpstr>Dial by Name – Voicemail Configuration</vt:lpstr>
      <vt:lpstr>Dial by Name – Auto Attendant Configuration </vt:lpstr>
      <vt:lpstr>Dial by Name – Auto Attendant Configuration </vt:lpstr>
      <vt:lpstr>Dial by Name – Auto Attendant Configuration </vt:lpstr>
      <vt:lpstr>eMG80 LCM - Overview</vt:lpstr>
      <vt:lpstr>eMG80 LCM – LCM Management</vt:lpstr>
      <vt:lpstr>eMG80 LCM – Board Management</vt:lpstr>
      <vt:lpstr>eMG80 LCM – Board Management</vt:lpstr>
      <vt:lpstr>eMG80 LCM – Board Management</vt:lpstr>
      <vt:lpstr>eMG80 LCM – Board Management</vt:lpstr>
      <vt:lpstr>eMG80 LCM – Board Management</vt:lpstr>
      <vt:lpstr>PRS ( Phone Redirection Service) Provisioning </vt:lpstr>
      <vt:lpstr>UCE Mobile Visual Voicemail – Overview  </vt:lpstr>
      <vt:lpstr>UCE Mobile Visual Voicemail - Portal Layout</vt:lpstr>
      <vt:lpstr>Site Based Time Zones - Standard Time Zone</vt:lpstr>
      <vt:lpstr>Site Based Time Zones – Time Schedule </vt:lpstr>
      <vt:lpstr>Site Based Time Zones – Site Management </vt:lpstr>
      <vt:lpstr>Email User Templates – Password Reset / Welcome Email </vt:lpstr>
      <vt:lpstr>Email User Templates – Password Reset / Welcome Email </vt:lpstr>
      <vt:lpstr>Email User Templates – Layout</vt:lpstr>
      <vt:lpstr>Email User Templates – Variables </vt:lpstr>
      <vt:lpstr>Email User Templates – Email Options </vt:lpstr>
      <vt:lpstr>Email User Templates – Inserting Images and Links </vt:lpstr>
      <vt:lpstr>Station Speed Dial Setup on User Portal </vt:lpstr>
      <vt:lpstr>Trunk Authorization - Setup </vt:lpstr>
      <vt:lpstr>Trunk Authorization - Setup </vt:lpstr>
      <vt:lpstr>Trunk Authorization - Setup </vt:lpstr>
      <vt:lpstr>Trunk Authorization - Example </vt:lpstr>
      <vt:lpstr>Trunk Channel - SIP &amp; TDM Trunk Simultaneous Configuration</vt:lpstr>
      <vt:lpstr>Bulk Feature Change </vt:lpstr>
      <vt:lpstr>Bulk Feature Change </vt:lpstr>
      <vt:lpstr>Bulk Feature Change </vt:lpstr>
      <vt:lpstr>Preset Call Forward Timer </vt:lpstr>
      <vt:lpstr>Phone LED Control – DND Control</vt:lpstr>
      <vt:lpstr>User Functionality – Transfer Directly to Voicemail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Lewis</dc:creator>
  <cp:lastModifiedBy>Josh Aldridge</cp:lastModifiedBy>
  <cp:revision>841</cp:revision>
  <dcterms:created xsi:type="dcterms:W3CDTF">2016-02-12T09:14:10Z</dcterms:created>
  <dcterms:modified xsi:type="dcterms:W3CDTF">2019-12-05T17:01:20Z</dcterms:modified>
</cp:coreProperties>
</file>