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1" r:id="rId3"/>
  </p:sldMasterIdLst>
  <p:notesMasterIdLst>
    <p:notesMasterId r:id="rId36"/>
  </p:notesMasterIdLst>
  <p:handoutMasterIdLst>
    <p:handoutMasterId r:id="rId37"/>
  </p:handoutMasterIdLst>
  <p:sldIdLst>
    <p:sldId id="277" r:id="rId4"/>
    <p:sldId id="257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5" r:id="rId21"/>
    <p:sldId id="296" r:id="rId22"/>
    <p:sldId id="30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58" r:id="rId32"/>
    <p:sldId id="292" r:id="rId33"/>
    <p:sldId id="293" r:id="rId34"/>
    <p:sldId id="294" r:id="rId35"/>
  </p:sldIdLst>
  <p:sldSz cx="10077450" cy="7562850"/>
  <p:notesSz cx="6858000" cy="9144000"/>
  <p:defaultTextStyle>
    <a:defPPr>
      <a:defRPr lang="en-GB"/>
    </a:defPPr>
    <a:lvl1pPr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03238" indent="-460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06475" indent="-92075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11300" indent="-139700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14538" indent="-1857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DE1"/>
    <a:srgbClr val="E9CF6C"/>
    <a:srgbClr val="B01207"/>
    <a:srgbClr val="2CE824"/>
    <a:srgbClr val="0086CD"/>
    <a:srgbClr val="EF7D00"/>
    <a:srgbClr val="56575F"/>
    <a:srgbClr val="E24912"/>
    <a:srgbClr val="C609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393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40" y="96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E922-72D0-4AF9-B1BE-1F04053E1C6C}" type="datetimeFigureOut">
              <a:rPr lang="en-GB" altLang="ja-JP" smtClean="0"/>
              <a:pPr/>
              <a:t>08/08/2017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0AA9-3493-425B-95E9-9C51E80394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E6D-2669-48F2-8731-3D6C56C2DE2B}" type="datetimeFigureOut">
              <a:rPr lang="en-GB" altLang="ja-JP" smtClean="0"/>
              <a:pPr/>
              <a:t>08/08/2017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177-900E-4186-8690-8A49FA2A8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57275" y="1578377"/>
            <a:ext cx="7859713" cy="430191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4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88543" y="2862078"/>
            <a:ext cx="1587" cy="900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96" y="2893418"/>
            <a:ext cx="3199847" cy="868773"/>
          </a:xfrm>
        </p:spPr>
        <p:txBody>
          <a:bodyPr>
            <a:normAutofit/>
          </a:bodyPr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69" y="3041823"/>
            <a:ext cx="3195025" cy="831850"/>
          </a:xfr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6454" y="277843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Donut 8"/>
          <p:cNvSpPr/>
          <p:nvPr userDrawn="1"/>
        </p:nvSpPr>
        <p:spPr>
          <a:xfrm>
            <a:off x="441129" y="2592474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25" y="1587405"/>
            <a:ext cx="6290846" cy="868773"/>
          </a:xfrm>
        </p:spPr>
        <p:txBody>
          <a:bodyPr>
            <a:normAutofit/>
          </a:bodyPr>
          <a:lstStyle>
            <a:lvl1pPr>
              <a:defRPr sz="47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1" y="2739309"/>
            <a:ext cx="4647440" cy="298451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2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5002" y="1533525"/>
            <a:ext cx="4647440" cy="1755775"/>
          </a:xfrm>
          <a:prstGeom prst="rect">
            <a:avLst/>
          </a:prstGeom>
        </p:spPr>
        <p:txBody>
          <a:bodyPr vert="horz"/>
          <a:lstStyle>
            <a:lvl1pPr algn="l"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5001" y="3771900"/>
            <a:ext cx="4647440" cy="2984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90" y="1578377"/>
            <a:ext cx="7054215" cy="39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EF7D00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7275" y="2063795"/>
            <a:ext cx="7916863" cy="373209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6300" y="1619250"/>
            <a:ext cx="4203700" cy="1187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000" y="1708150"/>
            <a:ext cx="2649489" cy="992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14039" y="170815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7275" y="2996418"/>
            <a:ext cx="7870825" cy="287946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con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7275" y="124460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57275" y="2632075"/>
            <a:ext cx="6864350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F7D00"/>
                </a:solidFill>
              </a:defRPr>
            </a:lvl1pPr>
            <a:lvl2pPr marL="503972" indent="0">
              <a:buNone/>
              <a:defRPr sz="1800">
                <a:solidFill>
                  <a:srgbClr val="C6093B"/>
                </a:solidFill>
              </a:defRPr>
            </a:lvl2pPr>
            <a:lvl3pPr marL="1007943" indent="0">
              <a:buNone/>
              <a:defRPr sz="1800">
                <a:solidFill>
                  <a:srgbClr val="C6093B"/>
                </a:solidFill>
              </a:defRPr>
            </a:lvl3pPr>
            <a:lvl4pPr marL="1511914" indent="0">
              <a:buNone/>
              <a:defRPr sz="1800">
                <a:solidFill>
                  <a:srgbClr val="C6093B"/>
                </a:solidFill>
              </a:defRPr>
            </a:lvl4pPr>
            <a:lvl5pPr marL="2015886" indent="0">
              <a:buNone/>
              <a:defRPr sz="1800">
                <a:solidFill>
                  <a:srgbClr val="C6093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7275" y="3005344"/>
            <a:ext cx="7870825" cy="277647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2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8000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80000" y="3738563"/>
            <a:ext cx="3640137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6205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63638" y="3738563"/>
            <a:ext cx="3638550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427" y="1709799"/>
            <a:ext cx="2106505" cy="17227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8549" y="1699206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38549" y="3944783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9152" y="1709799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94432" y="3945045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51426" y="3945045"/>
            <a:ext cx="2106505" cy="17101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382903" y="1708607"/>
            <a:ext cx="2113983" cy="17239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382903" y="3944782"/>
            <a:ext cx="2113983" cy="1710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2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38092" y="1584325"/>
            <a:ext cx="3691671" cy="41477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584325"/>
            <a:ext cx="5138737" cy="414772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8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41463"/>
            <a:ext cx="9264650" cy="41576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EF7D00"/>
                </a:solidFill>
                <a:latin typeface="+mn-lt"/>
              </a:defRPr>
            </a:lvl1pPr>
          </a:lstStyle>
          <a:p>
            <a:r>
              <a:rPr lang="en-AU" altLang="ja-JP" dirty="0"/>
              <a:t>Click icon to insert table</a:t>
            </a:r>
            <a:endParaRPr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79513"/>
            <a:ext cx="6905625" cy="3619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/>
            </a:lvl1pPr>
          </a:lstStyle>
          <a:p>
            <a:pPr lvl="0"/>
            <a:r>
              <a:rPr lang="en-AU" altLang="ja-JP" dirty="0"/>
              <a:t>Click to edit subtitle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0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3239" y="1483895"/>
            <a:ext cx="9025792" cy="39383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27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474" y="2822368"/>
            <a:ext cx="6441583" cy="14797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08" y="2274532"/>
            <a:ext cx="6414572" cy="547836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5380" y="251876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Donut 5"/>
          <p:cNvSpPr/>
          <p:nvPr userDrawn="1"/>
        </p:nvSpPr>
        <p:spPr>
          <a:xfrm>
            <a:off x="441129" y="2303066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894926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896400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tent-slide_simple_Content slide 2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18699"/>
            <a:ext cx="10084565" cy="7557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title-slide_Title slide with logo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70928" y="3234069"/>
            <a:ext cx="6003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Main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3763" y="2686050"/>
            <a:ext cx="2700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Sub Title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503238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bg1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Picture 5" descr="Powerpoint-template_front-page3_Front 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81549-B87F-45CF-AA07-E98889ECC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5550" y="5023970"/>
            <a:ext cx="7916863" cy="1679046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[Customer Manager  Multiple Line Call Fraud Amount Setting]</a:t>
            </a:r>
          </a:p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200" i="1" dirty="0">
                <a:solidFill>
                  <a:srgbClr val="0070C0"/>
                </a:solidFill>
                <a:sym typeface="Wingdings" panose="05000000000000000000" pitchFamily="2" charset="2"/>
              </a:rPr>
              <a:t>The Call Fraud Setting in the User Phone Configuration Menu</a:t>
            </a:r>
            <a:endParaRPr lang="en-US" altLang="ko-KR" sz="12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User &gt; User Phone Configuration</a:t>
            </a:r>
          </a:p>
          <a:p>
            <a:pPr>
              <a:spcBef>
                <a:spcPct val="0"/>
              </a:spcBef>
              <a:buNone/>
            </a:pPr>
            <a:r>
              <a:rPr lang="ko-KR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  ① </a:t>
            </a: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Search the extension to find DN Number to set the call fraud amount of</a:t>
            </a:r>
            <a:endParaRPr lang="en-US" altLang="ko-KR" sz="12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② </a:t>
            </a: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Click Digit Number Setting icon</a:t>
            </a:r>
          </a:p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③ </a:t>
            </a: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Select Current Limit option (Company Base/User  Base)</a:t>
            </a:r>
          </a:p>
          <a:p>
            <a:pPr>
              <a:spcBef>
                <a:spcPct val="0"/>
              </a:spcBef>
              <a:buNone/>
            </a:pPr>
            <a:r>
              <a:rPr lang="ko-KR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  ④ </a:t>
            </a: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Set the Call Fraud amount if the Current Limit option is User Base</a:t>
            </a:r>
          </a:p>
          <a:p>
            <a:pPr>
              <a:spcBef>
                <a:spcPct val="0"/>
              </a:spcBef>
              <a:buNone/>
            </a:pP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⑤ </a:t>
            </a:r>
            <a:r>
              <a:rPr lang="en-US" altLang="ko-KR" sz="1200" dirty="0">
                <a:solidFill>
                  <a:srgbClr val="000000"/>
                </a:solidFill>
                <a:sym typeface="Wingdings" panose="05000000000000000000" pitchFamily="2" charset="2"/>
              </a:rPr>
              <a:t>Save</a:t>
            </a:r>
          </a:p>
          <a:p>
            <a:endParaRPr lang="en-GB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EAAB2-E343-4887-B066-F68F4B3E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E0E57E1-095D-47E2-AC7E-A9B48484D016}"/>
              </a:ext>
            </a:extLst>
          </p:cNvPr>
          <p:cNvGrpSpPr>
            <a:grpSpLocks/>
          </p:cNvGrpSpPr>
          <p:nvPr/>
        </p:nvGrpSpPr>
        <p:grpSpPr bwMode="auto">
          <a:xfrm>
            <a:off x="918625" y="1115877"/>
            <a:ext cx="7388467" cy="3830601"/>
            <a:chOff x="570468" y="1295400"/>
            <a:chExt cx="7960995" cy="450056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86852C4-62F5-4817-9DA3-CDC3EDFE5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68" y="1295400"/>
              <a:ext cx="7960995" cy="450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7FC770B-2CFB-4071-82A4-E17DAD337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50476"/>
              <a:ext cx="266700" cy="2286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72193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E1A44-1642-469B-9189-455D3E9E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9B4A59-D5E9-434A-9D63-D038ED16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74825"/>
            <a:ext cx="78946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0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D53D3-2E28-474B-A24A-664C25B2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33F100-8972-4BAD-8946-BB648780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5" y="1013821"/>
            <a:ext cx="82946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5CFCE9-0B97-454E-A042-66BBED091C79}"/>
              </a:ext>
            </a:extLst>
          </p:cNvPr>
          <p:cNvSpPr/>
          <p:nvPr/>
        </p:nvSpPr>
        <p:spPr>
          <a:xfrm>
            <a:off x="1036665" y="4700961"/>
            <a:ext cx="755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0070C0"/>
                </a:solidFill>
                <a:sym typeface="Wingdings" panose="05000000000000000000" pitchFamily="2" charset="2"/>
              </a:rPr>
              <a:t>The Call Fraud Setting in the Shared Line Menu</a:t>
            </a:r>
            <a:endParaRPr lang="en-US" altLang="ko-KR" sz="1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Call Manager &gt; Shared Line</a:t>
            </a:r>
          </a:p>
          <a:p>
            <a:r>
              <a:rPr lang="ko-KR" alt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  ① </a:t>
            </a:r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Click the Digit Number Setting of the shared line number </a:t>
            </a:r>
            <a:endParaRPr lang="en-US" altLang="ko-KR" sz="14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② </a:t>
            </a:r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Select Current Limit option (Company Base/User  Base)</a:t>
            </a:r>
          </a:p>
          <a:p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③ </a:t>
            </a:r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Set the Call Fraud amount if the Current Limit option is User Base</a:t>
            </a:r>
          </a:p>
          <a:p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          </a:t>
            </a:r>
            <a:r>
              <a:rPr lang="ko-KR" alt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④ </a:t>
            </a:r>
            <a:r>
              <a:rPr lang="en-US" altLang="ko-KR" sz="1400" dirty="0">
                <a:solidFill>
                  <a:srgbClr val="000000"/>
                </a:solidFill>
                <a:sym typeface="Wingdings" panose="05000000000000000000" pitchFamily="2" charset="2"/>
              </a:rPr>
              <a:t>Save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51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D5EBA-6F01-4ADB-915B-97C63213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Account name </a:t>
            </a:r>
            <a:r>
              <a:rPr lang="en-US" altLang="ko-KR" dirty="0" err="1">
                <a:latin typeface="iPECS" pitchFamily="50" charset="-128"/>
                <a:ea typeface="굴림" panose="020B0600000101010101" pitchFamily="34" charset="-127"/>
              </a:rPr>
              <a:t>name</a:t>
            </a:r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 up to 40 characters</a:t>
            </a:r>
            <a:endParaRPr lang="en-GB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30B0543-72C4-4D7A-B67A-30AFF1EA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600"/>
              <a:t> Administration name of the customer manager can be input up to 40 characters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/>
              <a:t>   Reseller portal.</a:t>
            </a:r>
          </a:p>
        </p:txBody>
      </p:sp>
      <p:grpSp>
        <p:nvGrpSpPr>
          <p:cNvPr id="10" name="그룹 1">
            <a:extLst>
              <a:ext uri="{FF2B5EF4-FFF2-40B4-BE49-F238E27FC236}">
                <a16:creationId xmlns:a16="http://schemas.microsoft.com/office/drawing/2014/main" id="{7A164042-6C40-4F8A-B24E-DF8C5583733E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792288"/>
            <a:ext cx="8280400" cy="4379912"/>
            <a:chOff x="481965" y="1600200"/>
            <a:chExt cx="8281035" cy="4380548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6D413BC2-2BD5-4BB2-B730-28F2D108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" y="1600200"/>
              <a:ext cx="8281035" cy="438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CA483132-555E-469C-9103-FCCFA8929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87921"/>
              <a:ext cx="4572000" cy="21747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48271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9F71A-782D-4AA4-A04C-8EDC3F6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ACD logon status information</a:t>
            </a:r>
            <a:endParaRPr lang="en-GB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4B6C7A31-4C83-409A-B07F-0CD99D352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049338"/>
            <a:ext cx="9563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rgbClr val="000000"/>
                </a:solidFill>
              </a:rPr>
              <a:t>Bellow error message will be presented if you try to delete an </a:t>
            </a:r>
            <a:r>
              <a:rPr lang="en-US" altLang="ko-KR" sz="1600" dirty="0" err="1">
                <a:solidFill>
                  <a:srgbClr val="000000"/>
                </a:solidFill>
              </a:rPr>
              <a:t>acd</a:t>
            </a:r>
            <a:r>
              <a:rPr lang="en-US" altLang="ko-KR" sz="1600" dirty="0">
                <a:solidFill>
                  <a:srgbClr val="000000"/>
                </a:solidFill>
              </a:rPr>
              <a:t> group when agents are logged in.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rgbClr val="000000"/>
                </a:solidFill>
              </a:rPr>
              <a:t>Log off from ACD group, and delete again.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40A886-7B8D-4BE7-9960-F80D1C66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828800"/>
            <a:ext cx="8067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8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89A0B-2745-4681-A646-7E256019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Hunt Group Queuing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2CC97A2-1334-403A-9AB3-5DCA07E0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01838"/>
            <a:ext cx="593883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EFE14D2-7F80-4B3E-B0A0-0A76EB6A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08585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In previous version, hunt group didn’t allow call queuing for all members busy. 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Customer manager can upload queuing announcement and configure waiting time and waiting queue count as bellow.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12767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37EA00-DB54-4415-9FCF-CCEDF85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Time zone expansion(5 to 15)</a:t>
            </a: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9CB741C-0BC6-4E29-AF66-44CB489A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0552"/>
            <a:ext cx="70104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A19C12B9-70F7-489A-B68D-3ED38757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346577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5 Time schedules were  automatically assigned to each company in previous version. 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It was increased up to 15 in v2.3.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New customers which are generated after applying v2.3 will have 15 as default.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Existing customers which are generated before applying v2.3 will have additional 10 time schedule when any other additional order is done after applying v2.3.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643CB47-2A02-4987-91DB-C4BD2912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48127"/>
            <a:ext cx="227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000" b="1">
                <a:ea typeface="돋움" panose="020B0600000101010101" pitchFamily="34" charset="-127"/>
              </a:rPr>
              <a:t>Increase up to 15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39028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696417-2722-459E-BA83-9F41F296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System tone-related recall timer setting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4DE16E-C64F-4751-ADEC-044594F81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153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8A4F7E8-1213-44B9-98C7-B2037B73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588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Call Park, Camp On, System Hold, Transfer Recall and Paging Timeout Timer value can be set on customer manager portal. </a:t>
            </a:r>
          </a:p>
        </p:txBody>
      </p:sp>
    </p:spTree>
    <p:extLst>
      <p:ext uri="{BB962C8B-B14F-4D97-AF65-F5344CB8AC3E}">
        <p14:creationId xmlns:p14="http://schemas.microsoft.com/office/powerpoint/2010/main" val="90785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C35B2-024D-433F-8F81-83EC39FC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Button Profile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013026F-716C-48B5-92D5-08F687A5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728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This is useful feature to assign same button information on multiple terminals.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Customer manager can predefine flexible button profile for LIP or SIP phone.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DBE4FDB-4508-42C4-B602-B27DAF96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1650"/>
            <a:ext cx="68722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2E45CFC-990A-4904-8C26-AC33953EC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05263"/>
            <a:ext cx="51054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47F80FF-5512-4DC4-8AB3-AEE77326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97288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Assign button information on defined profile. </a:t>
            </a:r>
          </a:p>
        </p:txBody>
      </p:sp>
    </p:spTree>
    <p:extLst>
      <p:ext uri="{BB962C8B-B14F-4D97-AF65-F5344CB8AC3E}">
        <p14:creationId xmlns:p14="http://schemas.microsoft.com/office/powerpoint/2010/main" val="271730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F8B14-A530-4E24-909A-C03B8894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button Profile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82BA9CC-267E-4E1F-B1B5-ED7C32F35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010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077488CA-DBED-488F-8FEA-B8C84F7E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7288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The defined profile can be assigned on terminals.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When applying the profile, there is option to select skip or overwrite for existing button information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171253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/>
              <a:t>2.3 Update 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altLang="ja-JP" dirty="0" err="1"/>
              <a:t>iPECs</a:t>
            </a:r>
            <a:r>
              <a:rPr lang="en-AU" altLang="ja-JP" dirty="0"/>
              <a:t> Cloud </a:t>
            </a:r>
            <a:endParaRPr lang="ja-JP" alt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544E3-27AB-4CA6-BA47-E78BD933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Flexible button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32AB4-8A1F-4C64-A11C-C66CEFF4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8388"/>
            <a:ext cx="845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If customer want to change multiple button at once,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     click ‘Modify All’, set button information and click ‘save’.</a:t>
            </a:r>
          </a:p>
          <a:p>
            <a:pPr>
              <a:spcBef>
                <a:spcPct val="0"/>
              </a:spcBef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ECE9DE-9A69-45D8-B7A8-1CB5CF28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981200"/>
            <a:ext cx="7924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5D39655-1602-4FB0-8ED6-26E274DB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025775"/>
            <a:ext cx="5324475" cy="2408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6FBE1C99-433A-4FE4-B71B-5F273B0C2A2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6675" y="3330575"/>
            <a:ext cx="838200" cy="1676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624ACA97-7B63-45A5-BB76-94BE7018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5164138"/>
            <a:ext cx="381000" cy="2444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421008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A5E5C-CC70-4488-8A93-782AB4EC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Night mode on handset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EF284F-3EDB-4F70-A4DD-AEF51110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011265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000" b="1" dirty="0">
                <a:ea typeface="돋움" panose="020B0600000101010101" pitchFamily="34" charset="-127"/>
              </a:rPr>
              <a:t>LED indication for Day/Night/Timed</a:t>
            </a:r>
            <a:endParaRPr lang="ko-KR" altLang="en-US" sz="20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5CA360F-9BCE-476A-AE2E-011FB67B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686453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If a user register “System Service Time Mode Change” feature code in flexible button, day/night/timed mode is presented as bellow LED color on the flexible button.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      Day – Off, Night – Red, Timed - Yellow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3B5EBC2-20B6-4EF4-A770-BF65FC1FE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16215"/>
            <a:ext cx="8077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2BA242C2-4905-47E8-A9C9-F57ABB90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411315"/>
            <a:ext cx="8229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/>
              <a:t> A user who wants to change the Time schedule mode by a feature code should have bellow authority.</a:t>
            </a:r>
          </a:p>
          <a:p>
            <a:pPr>
              <a:spcBef>
                <a:spcPct val="0"/>
              </a:spcBef>
            </a:pPr>
            <a:r>
              <a:rPr lang="en-US" altLang="ko-KR" sz="1600" dirty="0"/>
              <a:t> All users who use same time schedule are affected.</a:t>
            </a:r>
          </a:p>
          <a:p>
            <a:pPr>
              <a:spcBef>
                <a:spcPct val="0"/>
              </a:spcBef>
            </a:pPr>
            <a:r>
              <a:rPr lang="en-US" altLang="ko-KR" sz="1600" dirty="0"/>
              <a:t> Only LIP terminals can change the Time schedule mode.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8002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29FCE-CB93-4CB2-99EA-037F3FB7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LIP-8000D Support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40805D-E441-4F8D-BE37-EA00A1F9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83832"/>
            <a:ext cx="303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000" b="1">
                <a:ea typeface="돋움" panose="020B0600000101010101" pitchFamily="34" charset="-127"/>
              </a:rPr>
              <a:t>Limitation of LIP-8000D</a:t>
            </a:r>
            <a:endParaRPr lang="ko-KR" altLang="en-US" sz="20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4D9A573-49C6-4B91-B728-264F6FDD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5320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/>
              <a:t>LIP-8000D Series have bellow feature limitation, and </a:t>
            </a:r>
            <a:r>
              <a:rPr lang="en-US" altLang="ko-KR" sz="1600" i="1" u="sng" dirty="0">
                <a:solidFill>
                  <a:srgbClr val="0000FF"/>
                </a:solidFill>
              </a:rPr>
              <a:t>it is not possible to develop any further feature</a:t>
            </a:r>
            <a:r>
              <a:rPr lang="en-US" altLang="ko-KR" sz="1600" dirty="0"/>
              <a:t> because it is discontinued model.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F97F0A2-ED40-404B-8D24-0296A98FC5B1}"/>
              </a:ext>
            </a:extLst>
          </p:cNvPr>
          <p:cNvSpPr>
            <a:spLocks noGrp="1"/>
          </p:cNvSpPr>
          <p:nvPr/>
        </p:nvSpPr>
        <p:spPr>
          <a:xfrm>
            <a:off x="685800" y="2303032"/>
            <a:ext cx="8077200" cy="42148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0583" marR="0" indent="-300583" algn="l" defTabSz="4007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 sz="19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51264" indent="-250486" algn="l" defTabSz="400777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9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4455" indent="-342900" algn="l" defTabSz="400777" rtl="0" eaLnBrk="1" latinLnBrk="1" hangingPunct="1">
              <a:spcBef>
                <a:spcPct val="20000"/>
              </a:spcBef>
              <a:buClr>
                <a:schemeClr val="tx2"/>
              </a:buClr>
              <a:buSzPct val="100000"/>
              <a:buFont typeface="AppleGothic"/>
              <a:buChar char="-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5233" indent="-342900" algn="l" defTabSz="400777" rtl="0" eaLnBrk="1" latinLnBrk="1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111" indent="0" algn="l" defTabSz="400777" rtl="0" eaLnBrk="1" latinLnBrk="1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277" indent="-200389" algn="l" defTabSz="400777" rtl="0" eaLnBrk="1" latinLnBrk="1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054" indent="-200389" algn="l" defTabSz="400777" rtl="0" eaLnBrk="1" latinLnBrk="1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5833" indent="-200389" algn="l" defTabSz="400777" rtl="0" eaLnBrk="1" latinLnBrk="1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6611" indent="-200389" algn="l" defTabSz="400777" rtl="0" eaLnBrk="1" latinLnBrk="1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buFont typeface="Wingdings" panose="05000000000000000000" pitchFamily="2" charset="2"/>
              <a:buChar char="Ø"/>
              <a:defRPr/>
            </a:pPr>
            <a:r>
              <a:rPr lang="en-US" altLang="ko-KR" sz="1400" dirty="0"/>
              <a:t>Geo-graphical redundancy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	. In geo-redundancy configuration, 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   . When Data center 1 is down and Data center 2 become active, call server send reconnect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     message to LIP phones.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	. But, LIP 8000D phone can’t recognize it. So it can’t connect to call server.</a:t>
            </a:r>
          </a:p>
          <a:p>
            <a:pPr marL="0" indent="0" latinLnBrk="1">
              <a:buFont typeface="Wingdings" charset="2"/>
              <a:buNone/>
              <a:defRPr/>
            </a:pPr>
            <a:endParaRPr lang="ko-KR" altLang="ko-KR" sz="1400" dirty="0"/>
          </a:p>
          <a:p>
            <a:pPr latinLnBrk="1">
              <a:buFont typeface="Wingdings" panose="05000000000000000000" pitchFamily="2" charset="2"/>
              <a:buChar char="Ø"/>
              <a:defRPr/>
            </a:pPr>
            <a:r>
              <a:rPr lang="en-US" altLang="ko-KR" sz="1400" dirty="0"/>
              <a:t>Call server IP address change </a:t>
            </a:r>
          </a:p>
          <a:p>
            <a:pPr marL="400778" lvl="1" indent="0" latinLnBrk="1">
              <a:buFont typeface="Arial"/>
              <a:buNone/>
              <a:defRPr/>
            </a:pPr>
            <a:r>
              <a:rPr lang="en-US" altLang="ko-KR" sz="1400" dirty="0">
                <a:sym typeface="Wingdings" panose="05000000000000000000" pitchFamily="2" charset="2"/>
              </a:rPr>
              <a:t>. When call server IP address is changed, new IP address should be manually changed on desktop phone.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ko-KR" sz="1400" dirty="0">
                <a:solidFill>
                  <a:srgbClr val="000000"/>
                </a:solidFill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</a:p>
          <a:p>
            <a:pPr latinLnBrk="1">
              <a:buFont typeface="Wingdings" panose="05000000000000000000" pitchFamily="2" charset="2"/>
              <a:buChar char="Ø"/>
              <a:defRPr/>
            </a:pPr>
            <a:r>
              <a:rPr lang="en-US" altLang="ko-KR" sz="1400" dirty="0"/>
              <a:t>Virtual Desk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Virtual desk is some kind of hot desk but it is little different. 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In case of hot desk, dummy terminal and hot desk number should be pre-defined.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But, virtual desk can use any other phone with its extension number. 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8000D terminal can’t use other extension number with virtual desk feature, and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other extension also can’t use 8000D terminal number with virtual desk feature.</a:t>
            </a:r>
          </a:p>
          <a:p>
            <a:pPr marL="0" indent="0" latinLnBrk="1">
              <a:buFont typeface="Wingdings" charset="2"/>
              <a:buNone/>
              <a:defRPr/>
            </a:pPr>
            <a:r>
              <a:rPr lang="en-US" altLang="ko-KR" sz="1400" dirty="0"/>
              <a:t>     If 8000D terminal use virtual desk feature, terminal can be unregistered.</a:t>
            </a:r>
            <a:endParaRPr lang="ko-KR" altLang="ko-KR" sz="1400" dirty="0"/>
          </a:p>
          <a:p>
            <a:pPr>
              <a:defRPr/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283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2CAE6-847E-474B-B363-D8E5C900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 Attendant Vacant Announcement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5D317F8-AB16-4671-B7A3-229B2F655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0772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02BE6B7-1679-4D4A-ABEB-7A86D6CF2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728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Busy, vacant, other error announcement is added. 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After this announcement, original announcement is repeated.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854246-ED8E-4811-9A9D-8740A990C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851400"/>
            <a:ext cx="3108325" cy="5334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76565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C93A2C-484C-4B48-A274-35EF2369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 Attendant Call Through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D601EAF-D29F-4E26-B36A-58CFA643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924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EAD49AF-6932-4641-8E1E-68463E4D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75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When a call placed on AA and AA reroute the call to a extension, and incoming caller ID is same as  Mobile CLI  of the extension, Call through feature is activated.</a:t>
            </a:r>
          </a:p>
          <a:p>
            <a:pPr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Then caller hear dial tone, and dial out as call through.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3139A9-2939-4D65-927E-AA8161A3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3581400"/>
            <a:ext cx="838200" cy="381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ACE965-A3E1-4A84-96E9-A4CF9FEA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573463"/>
            <a:ext cx="1011238" cy="381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0238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6F9E-DF90-4CAB-A41F-3776A199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 Attendant Call Baring Profile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FF535DD-A000-4CA9-9870-364C54834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239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B449087-BD52-4B05-9B27-B00E9EF5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/>
              <a:t>When AA dial out to trunk by customer selection of registered number, bellow AA call barring profile is applied.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F592E9-A6F5-42BF-9E54-AD7DC954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884738"/>
            <a:ext cx="3124200" cy="2286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40608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2E0A4-77D6-4D5B-9995-F1C91F88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Auto Attendant Blind Transfer Option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FD8C869-18FA-41BD-B31B-6ADD1489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14600"/>
            <a:ext cx="7239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65797FB-892B-47FF-A99A-2C360673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045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/>
              <a:t>In previous version, AA always working with consultation transfer. </a:t>
            </a:r>
          </a:p>
          <a:p>
            <a:pPr>
              <a:spcBef>
                <a:spcPct val="0"/>
              </a:spcBef>
            </a:pPr>
            <a:r>
              <a:rPr lang="en-US" altLang="ko-KR" sz="1600" dirty="0"/>
              <a:t>Blind transfer option is added.</a:t>
            </a:r>
          </a:p>
          <a:p>
            <a:pPr>
              <a:spcBef>
                <a:spcPct val="0"/>
              </a:spcBef>
            </a:pPr>
            <a:r>
              <a:rPr lang="en-US" altLang="ko-KR" sz="1600" dirty="0"/>
              <a:t>When blind transfer is selected, error handling (busy, no answer, vacant announcement) is not supported because call was already transferred to caller before detecting error case.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4D56B6-B0A4-44A4-BA7E-5AFE3024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638800"/>
            <a:ext cx="3124200" cy="4572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23271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49303-2BFE-4D4A-8800-AC1C015A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Speed Dial Feature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73BB2-8389-4BDC-8443-3AA0EF17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595437"/>
            <a:ext cx="81057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1517A8-F50E-4602-B63E-3610D9A4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Company Directory Synchronization with UC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4588F-1AD1-472D-AE03-D3489C61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93788"/>
            <a:ext cx="822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/>
              <a:t>If UCE service activated after service starting and company directory setting, company directory information should be synchronized to UCE by clicking bellow button.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05D1CD-D768-4A0F-9F16-40D712632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34C20D0-4C17-408F-BAAD-720B42182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013" y="4724400"/>
            <a:ext cx="762000" cy="2619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01538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/>
              <a:t>VSP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13969" y="3041823"/>
            <a:ext cx="3971224" cy="831850"/>
          </a:xfrm>
        </p:spPr>
        <p:txBody>
          <a:bodyPr/>
          <a:lstStyle/>
          <a:p>
            <a:r>
              <a:rPr lang="en-AU" altLang="ja-JP" dirty="0" err="1"/>
              <a:t>iPECS</a:t>
            </a:r>
            <a:r>
              <a:rPr lang="en-AU" altLang="ja-JP" dirty="0"/>
              <a:t> Cloud</a:t>
            </a:r>
            <a:endParaRPr lang="ja-JP" altLang="en-US" dirty="0"/>
          </a:p>
        </p:txBody>
      </p:sp>
      <p:pic>
        <p:nvPicPr>
          <p:cNvPr id="5" name="Picture Placeholder 4" descr="email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33" r="1833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Call Recording file encryption</a:t>
            </a:r>
            <a:endParaRPr lang="ja-JP" altLang="en-US" dirty="0"/>
          </a:p>
        </p:txBody>
      </p:sp>
      <p:sp>
        <p:nvSpPr>
          <p:cNvPr id="6" name="TextBox 113">
            <a:extLst>
              <a:ext uri="{FF2B5EF4-FFF2-40B4-BE49-F238E27FC236}">
                <a16:creationId xmlns:a16="http://schemas.microsoft.com/office/drawing/2014/main" id="{DA65F617-D7D0-4E70-8904-196479C1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15" y="1157288"/>
            <a:ext cx="608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 dirty="0"/>
              <a:t>Customer Manager can change encryption option as user based.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028392-5B7C-4C68-9FAD-F42A424B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80" y="1676831"/>
            <a:ext cx="55959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9FC7-785E-492C-8B40-A7C61AF6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VSP (Virtual Service Provider)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CBB31AB-9EBA-43CE-A675-E3B68ACF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VSP can register DDI number which was assigned from carrier.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DDI should be allocated in final confirm stage by VSP instead of SP. </a:t>
            </a:r>
          </a:p>
          <a:p>
            <a:pPr>
              <a:spcBef>
                <a:spcPct val="0"/>
              </a:spcBef>
            </a:pPr>
            <a:r>
              <a:rPr lang="en-US" altLang="ko-KR" sz="1600"/>
              <a:t>VSP can manage their own DDI number as bellow.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B579F23-D480-4205-8F1D-C3315E772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306638"/>
            <a:ext cx="83058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66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C886A-1326-4035-B1BE-D316E67C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VSP (Virtual Service Provider)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6E9D005-346D-4554-BFD1-5505BC75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58875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VSP can download own customer’s E911 information as bellow.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6A3659-4BCC-4335-9352-EF92412F752D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1905000"/>
            <a:ext cx="8305800" cy="3962400"/>
            <a:chOff x="386255" y="2133600"/>
            <a:chExt cx="8305800" cy="396240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235AB70-532E-4847-B4EF-D16BFB7B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55" y="2133600"/>
              <a:ext cx="8305800" cy="297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A75A28F-7719-4C89-9768-01ABB6E9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8000"/>
              <a:ext cx="693945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017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2D732-B29F-431D-AD2C-612699EC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VSP (Virtual Service Provider)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42E5A61-3CAC-47B3-B5D6-897F3BFEB87D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1771650"/>
            <a:ext cx="8229600" cy="4476750"/>
            <a:chOff x="228600" y="1600200"/>
            <a:chExt cx="8686800" cy="4648201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C25E056E-0962-476D-9ABA-BE43CCC4D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8686800" cy="384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E874A72-1E6C-433D-8BB7-F57315E52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590801"/>
              <a:ext cx="67056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9853818-A571-4909-AACC-F028E434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58875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VSP can check trunk channel usage for own SBC as bellow. </a:t>
            </a:r>
          </a:p>
        </p:txBody>
      </p:sp>
    </p:spTree>
    <p:extLst>
      <p:ext uri="{BB962C8B-B14F-4D97-AF65-F5344CB8AC3E}">
        <p14:creationId xmlns:p14="http://schemas.microsoft.com/office/powerpoint/2010/main" val="291583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683AF-59E2-4131-9CDF-3B58EE7D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 Recording file encryption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0AFD4C3-CA91-4797-82F2-59EBDA05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57400"/>
            <a:ext cx="83058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3">
            <a:extLst>
              <a:ext uri="{FF2B5EF4-FFF2-40B4-BE49-F238E27FC236}">
                <a16:creationId xmlns:a16="http://schemas.microsoft.com/office/drawing/2014/main" id="{BAE8FFBC-EE02-4162-AB9C-91996EB3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4588"/>
            <a:ext cx="822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/>
              <a:t>Customer Manager or Customer User can recognize which file is encrypted or not with encryption icon.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1DBDBEE-660C-4438-8168-4938A203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4257675"/>
            <a:ext cx="1524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eaLnBrk="1" hangingPunct="1"/>
            <a:endParaRPr kumimoji="0" lang="ko-KR" alt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DA5B8A6-C42D-450D-AFAB-A646F27C5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4556125"/>
            <a:ext cx="177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r>
              <a:rPr lang="en-US" altLang="ko-KR" sz="1800">
                <a:solidFill>
                  <a:srgbClr val="0070C0"/>
                </a:solidFill>
              </a:rPr>
              <a:t>Encryption Icon</a:t>
            </a:r>
            <a:endParaRPr lang="ko-KR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57947-F4DF-4244-B612-9659886F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 Mail Auto Delete option</a:t>
            </a:r>
          </a:p>
        </p:txBody>
      </p:sp>
      <p:sp>
        <p:nvSpPr>
          <p:cNvPr id="5" name="TextBox 113">
            <a:extLst>
              <a:ext uri="{FF2B5EF4-FFF2-40B4-BE49-F238E27FC236}">
                <a16:creationId xmlns:a16="http://schemas.microsoft.com/office/drawing/2014/main" id="{EB9A1450-396A-4B8D-8006-9B5057AC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4588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/>
              <a:t>Customer User can select automatic voice mail deletion after sending e-mail attachment.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282BB56-6C36-4B77-BF94-53DE031E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96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4DD77F3-7616-41CB-BB86-44F922B2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4859338"/>
            <a:ext cx="3429000" cy="1682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85446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BBAF1-E0FA-4BE1-9446-669BA098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code upload/download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A42677D-DC4B-4D5F-B4F3-4933A2B5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75200"/>
            <a:ext cx="8220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600"/>
              <a:t>List Download : The list excel file can be downloaded to PC, which includes the registered feature code list.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ko-KR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600"/>
              <a:t>Format Download : The format excel file can be downloaded, which includes the unregistered feature code list.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ko-KR" sz="16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600"/>
              <a:t>Upload : The excel file for the feature code list can be uploaded from PC.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83DA0FD-7329-4FD6-A61E-FB9FBB0CBB85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108075"/>
            <a:ext cx="7966075" cy="3686175"/>
            <a:chOff x="602932" y="785872"/>
            <a:chExt cx="7966710" cy="3686175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659F2B5C-6777-4481-913B-BB9F6B694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" y="785872"/>
              <a:ext cx="7947660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DBAB27-FD20-43F7-81C5-9926DB09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329" y="4227677"/>
              <a:ext cx="2246313" cy="24437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54491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CB4DC-A62D-44BA-921C-E152953C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8360E7-AD0F-464B-B3A8-2B4D7A51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200400"/>
            <a:ext cx="7543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DFBBA0A-9910-46B0-93C6-4B0C53A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7288"/>
            <a:ext cx="800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/>
              <a:t>Reseller can set Call Fraud limit as bellow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1) Company Call Fraud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    This value is applied to all users in the company as default.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    It can be changed after creating new customer on bellow menu.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2) Maximum User Call Fraud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    When customer manager change call fraud limit to specific users, it can’t exceed this value.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/>
              <a:t>       It can be changed after creating new customer on bellow menu.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395011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3B224-AC11-436A-A392-42A5B681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81B2B2C-F0CA-4D53-BF23-59265ADA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8388"/>
            <a:ext cx="822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Customer manager can check available company basic call fraud, and maximum user call fraud limit.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If customer manager want to change this value, request reseller to change it.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A724E98-9A14-4220-BE76-839454E0D10B}"/>
              </a:ext>
            </a:extLst>
          </p:cNvPr>
          <p:cNvGrpSpPr>
            <a:grpSpLocks/>
          </p:cNvGrpSpPr>
          <p:nvPr/>
        </p:nvGrpSpPr>
        <p:grpSpPr bwMode="auto">
          <a:xfrm>
            <a:off x="1031875" y="2057400"/>
            <a:ext cx="7551738" cy="4191000"/>
            <a:chOff x="1032668" y="2057400"/>
            <a:chExt cx="7550273" cy="4191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DD92B7A-ACE5-4A0E-B543-269DC0CD1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668" y="2057400"/>
              <a:ext cx="7550273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4CA7D4-BA36-46EA-B43A-DD483DCD991C}"/>
                </a:ext>
              </a:extLst>
            </p:cNvPr>
            <p:cNvSpPr txBox="1"/>
            <p:nvPr/>
          </p:nvSpPr>
          <p:spPr>
            <a:xfrm>
              <a:off x="3961038" y="4033838"/>
              <a:ext cx="761852" cy="1841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  <a:ea typeface="굴림" panose="020B0600000101010101" pitchFamily="50" charset="-127"/>
                </a:rPr>
                <a:t>15 GBP</a:t>
              </a:r>
              <a:endParaRPr lang="ko-KR" altLang="en-US" sz="600" dirty="0">
                <a:solidFill>
                  <a:schemeClr val="bg1">
                    <a:lumMod val="50000"/>
                  </a:schemeClr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4C045-A319-4553-9A06-EE8AFC0616B2}"/>
                </a:ext>
              </a:extLst>
            </p:cNvPr>
            <p:cNvSpPr txBox="1"/>
            <p:nvPr/>
          </p:nvSpPr>
          <p:spPr>
            <a:xfrm>
              <a:off x="3961038" y="4249738"/>
              <a:ext cx="761852" cy="1841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600" dirty="0">
                  <a:solidFill>
                    <a:schemeClr val="bg1">
                      <a:lumMod val="50000"/>
                    </a:schemeClr>
                  </a:solidFill>
                  <a:ea typeface="굴림" panose="020B0600000101010101" pitchFamily="50" charset="-127"/>
                </a:rPr>
                <a:t>17 GBP</a:t>
              </a:r>
              <a:endParaRPr lang="ko-KR" altLang="en-US" sz="600" dirty="0">
                <a:solidFill>
                  <a:schemeClr val="bg1">
                    <a:lumMod val="50000"/>
                  </a:schemeClr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A0AEA385-97C8-4F01-A4E9-E859DD008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052626"/>
              <a:ext cx="3124200" cy="362012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79399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392B7-D202-4BCF-83C6-3C01651C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iPECS" pitchFamily="50" charset="-128"/>
                <a:ea typeface="굴림" panose="020B0600000101010101" pitchFamily="34" charset="-127"/>
              </a:rPr>
              <a:t>Call fraud limit – Company/User based</a:t>
            </a:r>
            <a:endParaRPr lang="en-GB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2761C26-85DF-4A28-8566-C48E0623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08075"/>
            <a:ext cx="8220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ko-KR" sz="1600" dirty="0">
                <a:ea typeface="굴림" panose="020B0600000101010101" pitchFamily="50" charset="-127"/>
              </a:rPr>
              <a:t>Customer manager can change individual user’s call fraud limit within maximum user call fraud limit.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ko-KR" sz="1600" dirty="0">
              <a:ea typeface="굴림" panose="020B0600000101010101" pitchFamily="50" charset="-127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024B5D7-AF15-4E6D-9703-6D0F6CEBF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33613"/>
            <a:ext cx="6934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1958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- simple">
  <a:themeElements>
    <a:clrScheme name="PRAGMA COLOURS">
      <a:dk1>
        <a:srgbClr val="56575F"/>
      </a:dk1>
      <a:lt1>
        <a:sysClr val="window" lastClr="FFFFFF"/>
      </a:lt1>
      <a:dk2>
        <a:srgbClr val="0086CD"/>
      </a:dk2>
      <a:lt2>
        <a:srgbClr val="FFFFFF"/>
      </a:lt2>
      <a:accent1>
        <a:srgbClr val="52ACE1"/>
      </a:accent1>
      <a:accent2>
        <a:srgbClr val="214157"/>
      </a:accent2>
      <a:accent3>
        <a:srgbClr val="EF7D00"/>
      </a:accent3>
      <a:accent4>
        <a:srgbClr val="56575F"/>
      </a:accent4>
      <a:accent5>
        <a:srgbClr val="0086CD"/>
      </a:accent5>
      <a:accent6>
        <a:srgbClr val="AAABB3"/>
      </a:accent6>
      <a:hlink>
        <a:srgbClr val="EF7D00"/>
      </a:hlink>
      <a:folHlink>
        <a:srgbClr val="7C79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C64D8F54-F03F-48B0-89F9-741CB41C136A}"/>
    </a:ext>
  </a:extLst>
</a:theme>
</file>

<file path=ppt/theme/theme2.xml><?xml version="1.0" encoding="utf-8"?>
<a:theme xmlns:a="http://schemas.openxmlformats.org/drawingml/2006/main" name="1_Pragma">
  <a:themeElements>
    <a:clrScheme name="Pragma">
      <a:dk1>
        <a:srgbClr val="999999"/>
      </a:dk1>
      <a:lt1>
        <a:sysClr val="window" lastClr="FFFFFF"/>
      </a:lt1>
      <a:dk2>
        <a:srgbClr val="C609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78BA7247-C5A0-4E21-86B7-8A59B91BC597}"/>
    </a:ext>
  </a:extLst>
</a:theme>
</file>

<file path=ppt/theme/theme3.xml><?xml version="1.0" encoding="utf-8"?>
<a:theme xmlns:a="http://schemas.openxmlformats.org/drawingml/2006/main" name="Title Slide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2</Template>
  <TotalTime>1319</TotalTime>
  <Words>1126</Words>
  <Application>Microsoft Office PowerPoint</Application>
  <PresentationFormat>Custom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돋움</vt:lpstr>
      <vt:lpstr>굴림</vt:lpstr>
      <vt:lpstr>맑은 고딕</vt:lpstr>
      <vt:lpstr>ＭＳ Ｐゴシック</vt:lpstr>
      <vt:lpstr>ＭＳ Ｐゴシック</vt:lpstr>
      <vt:lpstr>Arial</vt:lpstr>
      <vt:lpstr>Calibri</vt:lpstr>
      <vt:lpstr>iPECS</vt:lpstr>
      <vt:lpstr>Wingdings</vt:lpstr>
      <vt:lpstr>Content slide - simple</vt:lpstr>
      <vt:lpstr>1_Pragma</vt:lpstr>
      <vt:lpstr>Title Slide with Graphic</vt:lpstr>
      <vt:lpstr>PowerPoint Presentation</vt:lpstr>
      <vt:lpstr>2.3 Update </vt:lpstr>
      <vt:lpstr>Call Recording file encryption</vt:lpstr>
      <vt:lpstr>Call Recording file encryption</vt:lpstr>
      <vt:lpstr>Voice Mail Auto Delete option</vt:lpstr>
      <vt:lpstr>Feature code upload/download</vt:lpstr>
      <vt:lpstr>Call fraud limit – Company/User based</vt:lpstr>
      <vt:lpstr>Call fraud limit – Company/User based</vt:lpstr>
      <vt:lpstr>Call fraud limit – Company/User based</vt:lpstr>
      <vt:lpstr>Call fraud limit – Company/User based</vt:lpstr>
      <vt:lpstr>Call fraud limit – Company/User based</vt:lpstr>
      <vt:lpstr>Call fraud limit – Company/User based</vt:lpstr>
      <vt:lpstr>Account name name up to 40 characters</vt:lpstr>
      <vt:lpstr>ACD logon status information</vt:lpstr>
      <vt:lpstr>Hunt Group Queuing</vt:lpstr>
      <vt:lpstr>Time zone expansion(5 to 15)</vt:lpstr>
      <vt:lpstr>System tone-related recall timer setting</vt:lpstr>
      <vt:lpstr>Flexible Button Profile</vt:lpstr>
      <vt:lpstr>Flexible button Profile</vt:lpstr>
      <vt:lpstr>Multiple Flexible button change</vt:lpstr>
      <vt:lpstr>Change Night mode on handset </vt:lpstr>
      <vt:lpstr>LIP-8000D Support</vt:lpstr>
      <vt:lpstr>Auto Attendant Vacant Announcement</vt:lpstr>
      <vt:lpstr>Auto Attendant Call Through</vt:lpstr>
      <vt:lpstr>Auto Attendant Call Baring Profile</vt:lpstr>
      <vt:lpstr>Auto Attendant Blind Transfer Option</vt:lpstr>
      <vt:lpstr>Group Speed Dial Feature Code</vt:lpstr>
      <vt:lpstr>Company Directory Synchronization with UC</vt:lpstr>
      <vt:lpstr>VSP</vt:lpstr>
      <vt:lpstr>VSP (Virtual Service Provider)</vt:lpstr>
      <vt:lpstr>VSP (Virtual Service Provider)</vt:lpstr>
      <vt:lpstr>VSP (Virtual Service Provider)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Lewis</dc:creator>
  <cp:lastModifiedBy>Greg Skinner</cp:lastModifiedBy>
  <cp:revision>172</cp:revision>
  <dcterms:created xsi:type="dcterms:W3CDTF">2016-02-12T09:14:10Z</dcterms:created>
  <dcterms:modified xsi:type="dcterms:W3CDTF">2017-08-08T16:10:54Z</dcterms:modified>
</cp:coreProperties>
</file>