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  <p:sldMasterId id="2147483661" r:id="rId3"/>
  </p:sldMasterIdLst>
  <p:notesMasterIdLst>
    <p:notesMasterId r:id="rId20"/>
  </p:notesMasterIdLst>
  <p:handoutMasterIdLst>
    <p:handoutMasterId r:id="rId21"/>
  </p:handoutMasterIdLst>
  <p:sldIdLst>
    <p:sldId id="277" r:id="rId4"/>
    <p:sldId id="257" r:id="rId5"/>
    <p:sldId id="259" r:id="rId6"/>
    <p:sldId id="292" r:id="rId7"/>
    <p:sldId id="281" r:id="rId8"/>
    <p:sldId id="280" r:id="rId9"/>
    <p:sldId id="285" r:id="rId10"/>
    <p:sldId id="283" r:id="rId11"/>
    <p:sldId id="284" r:id="rId12"/>
    <p:sldId id="288" r:id="rId13"/>
    <p:sldId id="282" r:id="rId14"/>
    <p:sldId id="286" r:id="rId15"/>
    <p:sldId id="287" r:id="rId16"/>
    <p:sldId id="289" r:id="rId17"/>
    <p:sldId id="290" r:id="rId18"/>
    <p:sldId id="268" r:id="rId19"/>
  </p:sldIdLst>
  <p:sldSz cx="10077450" cy="7562850"/>
  <p:notesSz cx="6858000" cy="9144000"/>
  <p:defaultTextStyle>
    <a:defPPr>
      <a:defRPr lang="en-GB"/>
    </a:defPPr>
    <a:lvl1pPr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503238" indent="-46038"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006475" indent="-92075"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511300" indent="-139700"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14538" indent="-185738"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1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ADE1"/>
    <a:srgbClr val="E9CF6C"/>
    <a:srgbClr val="B01207"/>
    <a:srgbClr val="2CE824"/>
    <a:srgbClr val="0086CD"/>
    <a:srgbClr val="EF7D00"/>
    <a:srgbClr val="56575F"/>
    <a:srgbClr val="E24912"/>
    <a:srgbClr val="C6093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393" autoAdjust="0"/>
  </p:normalViewPr>
  <p:slideViewPr>
    <p:cSldViewPr snapToGrid="0" snapToObjects="1" showGuides="1">
      <p:cViewPr varScale="1">
        <p:scale>
          <a:sx n="72" d="100"/>
          <a:sy n="72" d="100"/>
        </p:scale>
        <p:origin x="972" y="78"/>
      </p:cViewPr>
      <p:guideLst>
        <p:guide orient="horz" pos="2382"/>
        <p:guide pos="31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2" d="100"/>
          <a:sy n="102" d="100"/>
        </p:scale>
        <p:origin x="344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CE922-72D0-4AF9-B1BE-1F04053E1C6C}" type="datetimeFigureOut">
              <a:rPr lang="en-GB" altLang="ja-JP" smtClean="0"/>
              <a:pPr/>
              <a:t>13/06/2016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0AA9-3493-425B-95E9-9C51E80394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394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28E6D-2669-48F2-8731-3D6C56C2DE2B}" type="datetimeFigureOut">
              <a:rPr lang="en-GB" altLang="ja-JP" smtClean="0"/>
              <a:pPr/>
              <a:t>13/06/2016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B8177-900E-4186-8690-8A49FA2A84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57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57275" y="1578377"/>
            <a:ext cx="7859713" cy="4301918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 smtClean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5545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488543" y="2862078"/>
            <a:ext cx="1587" cy="9001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7496" y="2893418"/>
            <a:ext cx="3199847" cy="868773"/>
          </a:xfrm>
        </p:spPr>
        <p:txBody>
          <a:bodyPr>
            <a:normAutofit/>
          </a:bodyPr>
          <a:lstStyle>
            <a:lvl1pPr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813969" y="3041823"/>
            <a:ext cx="3195025" cy="831850"/>
          </a:xfrm>
        </p:spPr>
        <p:txBody>
          <a:bodyPr/>
          <a:lstStyle>
            <a:lvl1pPr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6454" y="2778434"/>
            <a:ext cx="1081088" cy="1080121"/>
          </a:xfrm>
        </p:spPr>
        <p:txBody>
          <a:bodyPr rtlCol="0">
            <a:norm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onut 8"/>
          <p:cNvSpPr/>
          <p:nvPr userDrawn="1"/>
        </p:nvSpPr>
        <p:spPr>
          <a:xfrm>
            <a:off x="441129" y="2592474"/>
            <a:ext cx="1484713" cy="1484713"/>
          </a:xfrm>
          <a:prstGeom prst="donut">
            <a:avLst>
              <a:gd name="adj" fmla="val 5192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4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425" y="1587405"/>
            <a:ext cx="6290846" cy="868773"/>
          </a:xfrm>
        </p:spPr>
        <p:txBody>
          <a:bodyPr>
            <a:normAutofit/>
          </a:bodyPr>
          <a:lstStyle>
            <a:lvl1pPr>
              <a:defRPr sz="47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001" y="2739309"/>
            <a:ext cx="4647440" cy="298451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42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5002" y="1533525"/>
            <a:ext cx="4647440" cy="1755775"/>
          </a:xfrm>
          <a:prstGeom prst="rect">
            <a:avLst/>
          </a:prstGeom>
        </p:spPr>
        <p:txBody>
          <a:bodyPr vert="horz"/>
          <a:lstStyle>
            <a:lvl1pPr algn="l">
              <a:defRPr sz="5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5001" y="3771900"/>
            <a:ext cx="4647440" cy="2984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490" y="1578377"/>
            <a:ext cx="7054215" cy="393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EF7D00"/>
                </a:solidFill>
                <a:latin typeface="Arial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7275" y="2063795"/>
            <a:ext cx="7916863" cy="3732094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 smtClean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446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76300" y="1619250"/>
            <a:ext cx="4203700" cy="118745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2000" y="1708150"/>
            <a:ext cx="2649489" cy="992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56575F"/>
                </a:solidFill>
                <a:latin typeface="Arial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114039" y="1708150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57275" y="2996418"/>
            <a:ext cx="7870825" cy="2879464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 smtClean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195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Icon 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57275" y="1244600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57275" y="2632075"/>
            <a:ext cx="6864350" cy="365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F7D00"/>
                </a:solidFill>
              </a:defRPr>
            </a:lvl1pPr>
            <a:lvl2pPr marL="503972" indent="0">
              <a:buNone/>
              <a:defRPr sz="1800">
                <a:solidFill>
                  <a:srgbClr val="C6093B"/>
                </a:solidFill>
              </a:defRPr>
            </a:lvl2pPr>
            <a:lvl3pPr marL="1007943" indent="0">
              <a:buNone/>
              <a:defRPr sz="1800">
                <a:solidFill>
                  <a:srgbClr val="C6093B"/>
                </a:solidFill>
              </a:defRPr>
            </a:lvl3pPr>
            <a:lvl4pPr marL="1511914" indent="0">
              <a:buNone/>
              <a:defRPr sz="1800">
                <a:solidFill>
                  <a:srgbClr val="C6093B"/>
                </a:solidFill>
              </a:defRPr>
            </a:lvl4pPr>
            <a:lvl5pPr marL="2015886" indent="0">
              <a:buNone/>
              <a:defRPr sz="1800">
                <a:solidFill>
                  <a:srgbClr val="C6093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57275" y="3005344"/>
            <a:ext cx="7870825" cy="2776478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 smtClean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223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d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080000" y="1511300"/>
            <a:ext cx="3640138" cy="20478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080000" y="3738563"/>
            <a:ext cx="3640137" cy="20478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162050" y="1511300"/>
            <a:ext cx="3640138" cy="20478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163638" y="3738563"/>
            <a:ext cx="3638550" cy="20478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1427" y="1709799"/>
            <a:ext cx="2106505" cy="17227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56575F"/>
                </a:solidFill>
                <a:latin typeface="Arial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38549" y="1699206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338549" y="3944783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9152" y="1709799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294432" y="3945045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451426" y="3945045"/>
            <a:ext cx="2106505" cy="17101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6575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6382903" y="1708607"/>
            <a:ext cx="2113983" cy="17239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6575F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382903" y="3944782"/>
            <a:ext cx="2113983" cy="171042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6575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 smtClean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822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838092" y="1584325"/>
            <a:ext cx="3691671" cy="41477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3238" y="1584325"/>
            <a:ext cx="5138737" cy="4147724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 smtClean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288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 hasCustomPrompt="1"/>
          </p:nvPr>
        </p:nvSpPr>
        <p:spPr>
          <a:xfrm>
            <a:off x="457200" y="1541463"/>
            <a:ext cx="9264650" cy="41576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rgbClr val="EF7D00"/>
                </a:solidFill>
                <a:latin typeface="+mn-lt"/>
              </a:defRPr>
            </a:lvl1pPr>
          </a:lstStyle>
          <a:p>
            <a:r>
              <a:rPr lang="en-AU" altLang="ja-JP" dirty="0" smtClean="0"/>
              <a:t>Click icon to insert table</a:t>
            </a:r>
            <a:endParaRPr lang="ja-JP" alt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179513"/>
            <a:ext cx="6905625" cy="3619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/>
            </a:lvl1pPr>
          </a:lstStyle>
          <a:p>
            <a:pPr lvl="0"/>
            <a:r>
              <a:rPr lang="en-AU" altLang="ja-JP" dirty="0" smtClean="0"/>
              <a:t>Click to edit subtitle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607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3239" y="1483895"/>
            <a:ext cx="9025792" cy="393833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EF7D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 smtClean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627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8474" y="2822368"/>
            <a:ext cx="6441583" cy="1479767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4508" y="2274532"/>
            <a:ext cx="6414572" cy="547836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55380" y="2518764"/>
            <a:ext cx="1081088" cy="1080121"/>
          </a:xfrm>
        </p:spPr>
        <p:txBody>
          <a:bodyPr rtlCol="0">
            <a:norm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Donut 5"/>
          <p:cNvSpPr/>
          <p:nvPr userDrawn="1"/>
        </p:nvSpPr>
        <p:spPr>
          <a:xfrm>
            <a:off x="441129" y="2303066"/>
            <a:ext cx="1484713" cy="1484713"/>
          </a:xfrm>
          <a:prstGeom prst="donut">
            <a:avLst>
              <a:gd name="adj" fmla="val 5192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32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894926"/>
            <a:ext cx="8954824" cy="19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896400"/>
            <a:ext cx="8954824" cy="19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ontent-slide_simple_Content slide 2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" y="18699"/>
            <a:ext cx="10084565" cy="75575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ctr" defTabSz="503238" rtl="0" eaLnBrk="1" fontAlgn="base" hangingPunct="1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77825" indent="-3778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17563" indent="-3143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258888" indent="-2508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763713" indent="-2508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266950" indent="-2508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2A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-title-slide_Title slide with logo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331"/>
            <a:ext cx="10077450" cy="7552187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170928" y="3234069"/>
            <a:ext cx="60039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Main Title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63763" y="2686050"/>
            <a:ext cx="27003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Sub Title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iming>
    <p:tnLst>
      <p:par>
        <p:cTn id="1" dur="indefinite" restart="never" nodeType="tmRoot"/>
      </p:par>
    </p:tnLst>
  </p:timing>
  <p:txStyles>
    <p:titleStyle>
      <a:lvl1pPr algn="l" defTabSz="503238" rtl="0" fontAlgn="base">
        <a:spcBef>
          <a:spcPct val="0"/>
        </a:spcBef>
        <a:spcAft>
          <a:spcPct val="0"/>
        </a:spcAft>
        <a:defRPr sz="5400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3600" kern="1200">
          <a:solidFill>
            <a:schemeClr val="bg1">
              <a:lumMod val="75000"/>
            </a:schemeClr>
          </a:solidFill>
          <a:latin typeface="+mn-lt"/>
          <a:ea typeface="MS PGothic" panose="020B0600070205080204" pitchFamily="34" charset="-128"/>
          <a:cs typeface="+mn-cs"/>
        </a:defRPr>
      </a:lvl1pPr>
      <a:lvl2pPr marL="817563" indent="-314325"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258888" indent="-250825"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763713" indent="-250825"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266950" indent="-250825"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arepragma.co.uk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Picture 5" descr="Powerpoint-template_front-page3_Front 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1"/>
            <a:ext cx="10077450" cy="7552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 smtClean="0"/>
              <a:t>LCM – </a:t>
            </a:r>
            <a:r>
              <a:rPr lang="en-AU" altLang="ja-JP" dirty="0" smtClean="0">
                <a:solidFill>
                  <a:schemeClr val="accent3"/>
                </a:solidFill>
              </a:rPr>
              <a:t>Users</a:t>
            </a:r>
            <a:endParaRPr lang="ja-JP" altLang="en-US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880" y="1167969"/>
            <a:ext cx="843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ea typeface="iPECS"/>
              </a:rPr>
              <a:t>Setup users on the cloud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ea typeface="iPE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8910"/>
          <a:stretch/>
        </p:blipFill>
        <p:spPr>
          <a:xfrm>
            <a:off x="681880" y="2419560"/>
            <a:ext cx="7814757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 smtClean="0"/>
              <a:t>LCM – </a:t>
            </a:r>
            <a:r>
              <a:rPr lang="en-AU" altLang="ja-JP" dirty="0" smtClean="0">
                <a:solidFill>
                  <a:schemeClr val="accent3"/>
                </a:solidFill>
              </a:rPr>
              <a:t>Tennant</a:t>
            </a:r>
            <a:r>
              <a:rPr lang="en-AU" altLang="ja-JP" dirty="0" smtClean="0"/>
              <a:t> </a:t>
            </a:r>
            <a:r>
              <a:rPr lang="en-AU" altLang="ja-JP" dirty="0" smtClean="0">
                <a:solidFill>
                  <a:schemeClr val="accent3"/>
                </a:solidFill>
              </a:rPr>
              <a:t>Prefix</a:t>
            </a:r>
            <a:endParaRPr lang="ja-JP" altLang="en-US" dirty="0">
              <a:solidFill>
                <a:schemeClr val="accent3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17" y="2111777"/>
            <a:ext cx="8436864" cy="438178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25400" y="4953082"/>
            <a:ext cx="5231851" cy="43123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942217" y="1144516"/>
            <a:ext cx="10688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ea typeface="iPECS"/>
              </a:rPr>
              <a:t>Enter the customer tenant prefix in CM Prefix. (This will be provided by Pragma)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ea typeface="iPECS"/>
              </a:rPr>
              <a:t>Select “With PREFIX” in CM Prefix Method.</a:t>
            </a:r>
          </a:p>
        </p:txBody>
      </p:sp>
    </p:spTree>
    <p:extLst>
      <p:ext uri="{BB962C8B-B14F-4D97-AF65-F5344CB8AC3E}">
        <p14:creationId xmlns:p14="http://schemas.microsoft.com/office/powerpoint/2010/main" val="13364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 smtClean="0"/>
              <a:t>LCM – </a:t>
            </a:r>
            <a:r>
              <a:rPr lang="en-AU" altLang="ja-JP" dirty="0" smtClean="0">
                <a:solidFill>
                  <a:schemeClr val="accent3"/>
                </a:solidFill>
              </a:rPr>
              <a:t>Station Authentication</a:t>
            </a:r>
            <a:endParaRPr lang="ja-JP" altLang="en-US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217" y="1144516"/>
            <a:ext cx="10688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ea typeface="iPECS"/>
              </a:rPr>
              <a:t>Enter the Stations Authentication ID and Password that has been configured on the </a:t>
            </a:r>
            <a:r>
              <a:rPr lang="en-US" altLang="ko-KR" sz="1600" dirty="0">
                <a:ea typeface="iPECS"/>
              </a:rPr>
              <a:t>C</a:t>
            </a:r>
            <a:r>
              <a:rPr lang="en-US" altLang="ko-KR" sz="1600" dirty="0" smtClean="0">
                <a:ea typeface="iPECS"/>
              </a:rPr>
              <a:t>loud Portal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7437" y="3957005"/>
            <a:ext cx="4361322" cy="16652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3217"/>
          <a:stretch/>
        </p:blipFill>
        <p:spPr>
          <a:xfrm>
            <a:off x="333043" y="1566230"/>
            <a:ext cx="9171142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 smtClean="0"/>
              <a:t>LCM – </a:t>
            </a:r>
            <a:r>
              <a:rPr lang="en-AU" altLang="ja-JP" dirty="0" smtClean="0">
                <a:solidFill>
                  <a:schemeClr val="accent3"/>
                </a:solidFill>
              </a:rPr>
              <a:t>TNET</a:t>
            </a:r>
            <a:endParaRPr lang="ja-JP" altLang="en-US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217" y="1144516"/>
            <a:ext cx="10688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ea typeface="iPECS"/>
              </a:rPr>
              <a:t>You will also need to enable T-NET for </a:t>
            </a:r>
            <a:r>
              <a:rPr lang="en-US" altLang="ko-KR" sz="1600" smtClean="0">
                <a:ea typeface="iPECS"/>
              </a:rPr>
              <a:t>the handset </a:t>
            </a:r>
            <a:endParaRPr lang="en-US" altLang="ko-KR" sz="1600" dirty="0" smtClean="0">
              <a:ea typeface="iPE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66" y="2157059"/>
            <a:ext cx="8850691" cy="39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 smtClean="0"/>
              <a:t>LCM – </a:t>
            </a:r>
            <a:r>
              <a:rPr lang="en-AU" altLang="ja-JP" dirty="0" smtClean="0">
                <a:solidFill>
                  <a:schemeClr val="accent3"/>
                </a:solidFill>
              </a:rPr>
              <a:t>Complete</a:t>
            </a:r>
            <a:endParaRPr lang="ja-JP" altLang="en-US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8607" y="1144516"/>
            <a:ext cx="8869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ea typeface="iPECS"/>
              </a:rPr>
              <a:t>You will now see the below configuration in PGM103, as you can see the handsets are connected to the cloud platform Via T-NET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5"/>
          <a:stretch/>
        </p:blipFill>
        <p:spPr bwMode="auto">
          <a:xfrm>
            <a:off x="1011558" y="2276066"/>
            <a:ext cx="8298182" cy="3853512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3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 smtClean="0"/>
              <a:t>LCM – </a:t>
            </a:r>
            <a:r>
              <a:rPr lang="en-AU" altLang="ja-JP" dirty="0" smtClean="0">
                <a:solidFill>
                  <a:schemeClr val="accent3"/>
                </a:solidFill>
              </a:rPr>
              <a:t>Trouble Shooting </a:t>
            </a:r>
            <a:endParaRPr lang="ja-JP" altLang="en-US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8607" y="1156595"/>
            <a:ext cx="8869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ea typeface="iPECS"/>
              </a:rPr>
              <a:t>If you have any issues with this please make sure that you have double checked the below.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8607" y="2019631"/>
            <a:ext cx="63371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Handset is set to remote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Correct IP and subnet are on the phone.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You have a Gateway Address on the handset.</a:t>
            </a:r>
          </a:p>
          <a:p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552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altLang="ja-JP" dirty="0" smtClean="0"/>
              <a:t>Thanks for listening</a:t>
            </a:r>
            <a:endParaRPr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000" y="2739309"/>
            <a:ext cx="6428843" cy="2984518"/>
          </a:xfrm>
        </p:spPr>
        <p:txBody>
          <a:bodyPr/>
          <a:lstStyle/>
          <a:p>
            <a:r>
              <a:rPr lang="en-AU" altLang="ja-JP" dirty="0" smtClean="0"/>
              <a:t>Go to </a:t>
            </a:r>
            <a:r>
              <a:rPr lang="en-AU" altLang="ja-JP" dirty="0" smtClean="0">
                <a:hlinkClick r:id="rId2"/>
              </a:rPr>
              <a:t>www.wearepragma.co.uk</a:t>
            </a:r>
            <a:r>
              <a:rPr lang="en-AU" altLang="ja-JP" dirty="0" smtClean="0"/>
              <a:t> for more information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8474" y="2822368"/>
            <a:ext cx="7174309" cy="1479767"/>
          </a:xfrm>
        </p:spPr>
        <p:txBody>
          <a:bodyPr/>
          <a:lstStyle/>
          <a:p>
            <a:r>
              <a:rPr lang="en-AU" altLang="ja-JP" dirty="0" smtClean="0"/>
              <a:t>TNET</a:t>
            </a:r>
            <a:endParaRPr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altLang="ja-JP" dirty="0" smtClean="0"/>
              <a:t>Configuring</a:t>
            </a:r>
            <a:endParaRPr lang="ja-JP" alt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" b="73"/>
          <a:stretch>
            <a:fillRect/>
          </a:stretch>
        </p:blipFill>
        <p:spPr>
          <a:xfrm>
            <a:off x="651513" y="2567860"/>
            <a:ext cx="982807" cy="9819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 smtClean="0"/>
              <a:t>LCM</a:t>
            </a:r>
            <a:endParaRPr lang="ja-JP" altLang="en-US" dirty="0">
              <a:solidFill>
                <a:schemeClr val="accent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6632" y="1040178"/>
            <a:ext cx="8993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ea typeface="iPECS"/>
              </a:rPr>
              <a:t>Before Attempting to configure LCM for Cloud please make sure that you have attended one of the below courses. </a:t>
            </a:r>
            <a:endParaRPr lang="en-US" altLang="ko-KR" dirty="0">
              <a:ea typeface="iPE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6632" y="1921565"/>
            <a:ext cx="5335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LCM Cloud </a:t>
            </a:r>
            <a:r>
              <a:rPr lang="en-GB" smtClean="0"/>
              <a:t>Training Course  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Cloud Advanced Course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 smtClean="0"/>
              <a:t>LCM – </a:t>
            </a:r>
            <a:r>
              <a:rPr lang="en-AU" altLang="ja-JP" dirty="0" smtClean="0">
                <a:solidFill>
                  <a:schemeClr val="accent3"/>
                </a:solidFill>
              </a:rPr>
              <a:t>Enable TNET</a:t>
            </a:r>
            <a:endParaRPr lang="ja-JP" altLang="en-US" dirty="0">
              <a:solidFill>
                <a:schemeClr val="accent3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42" y="1623108"/>
            <a:ext cx="8425219" cy="4828964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25822" y="3554834"/>
            <a:ext cx="4389308" cy="301549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826631" y="1040178"/>
            <a:ext cx="9417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ea typeface="iPECS"/>
              </a:rPr>
              <a:t>Enable TNET in the UCP</a:t>
            </a:r>
            <a:endParaRPr lang="en-US" altLang="ko-KR" dirty="0">
              <a:ea typeface="iPECS"/>
            </a:endParaRPr>
          </a:p>
        </p:txBody>
      </p:sp>
    </p:spTree>
    <p:extLst>
      <p:ext uri="{BB962C8B-B14F-4D97-AF65-F5344CB8AC3E}">
        <p14:creationId xmlns:p14="http://schemas.microsoft.com/office/powerpoint/2010/main" val="3913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 smtClean="0"/>
              <a:t>LCM -  </a:t>
            </a:r>
            <a:r>
              <a:rPr lang="en-AU" altLang="ja-JP" dirty="0" smtClean="0">
                <a:solidFill>
                  <a:schemeClr val="accent3"/>
                </a:solidFill>
              </a:rPr>
              <a:t>CM Attributes</a:t>
            </a:r>
            <a:endParaRPr lang="ja-JP" altLang="en-US" dirty="0">
              <a:solidFill>
                <a:schemeClr val="accent3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4"/>
          <a:stretch/>
        </p:blipFill>
        <p:spPr bwMode="auto">
          <a:xfrm>
            <a:off x="826631" y="1729785"/>
            <a:ext cx="8701544" cy="4207187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12536" y="3348953"/>
            <a:ext cx="3482156" cy="67398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/>
        </p:nvSpPr>
        <p:spPr>
          <a:xfrm>
            <a:off x="826631" y="940041"/>
            <a:ext cx="9417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ea typeface="iPECS"/>
              </a:rPr>
              <a:t>Register Enable </a:t>
            </a:r>
            <a:r>
              <a:rPr lang="en-US" altLang="ko-KR" dirty="0">
                <a:ea typeface="iPECS"/>
                <a:sym typeface="Wingdings" panose="05000000000000000000" pitchFamily="2" charset="2"/>
              </a:rPr>
              <a:t> Select “CM” in CM Server Type  Enter “IPKTS Relay Public Representative IP Address” in IP Address</a:t>
            </a:r>
            <a:endParaRPr lang="en-US" altLang="ko-KR" dirty="0">
              <a:ea typeface="iPECS"/>
            </a:endParaRPr>
          </a:p>
        </p:txBody>
      </p:sp>
    </p:spTree>
    <p:extLst>
      <p:ext uri="{BB962C8B-B14F-4D97-AF65-F5344CB8AC3E}">
        <p14:creationId xmlns:p14="http://schemas.microsoft.com/office/powerpoint/2010/main" val="5913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66" y="2049729"/>
            <a:ext cx="8012477" cy="450481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 smtClean="0"/>
              <a:t>LCM – </a:t>
            </a:r>
            <a:r>
              <a:rPr lang="en-AU" altLang="ja-JP" dirty="0" smtClean="0">
                <a:solidFill>
                  <a:schemeClr val="accent3"/>
                </a:solidFill>
              </a:rPr>
              <a:t>Registering Phones to LCM</a:t>
            </a:r>
            <a:endParaRPr lang="ja-JP" altLang="en-US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866333"/>
            <a:ext cx="10688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ea typeface="iPECS"/>
              </a:rPr>
              <a:t>Register </a:t>
            </a:r>
            <a:r>
              <a:rPr lang="en-US" altLang="ko-KR" sz="1400" dirty="0">
                <a:ea typeface="iPECS"/>
              </a:rPr>
              <a:t>Phones to the LCM system </a:t>
            </a:r>
            <a:r>
              <a:rPr lang="en-US" altLang="ko-KR" sz="1400" dirty="0" smtClean="0">
                <a:ea typeface="iPECS"/>
              </a:rPr>
              <a:t>first(NOTE MAKE SURE THAT THE HANDSETS ARE SET TO REMOTE).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ea typeface="iPECS"/>
              </a:rPr>
              <a:t>When Phones are registered to LCM, make sure that gateway IP of the router(</a:t>
            </a:r>
            <a:r>
              <a:rPr lang="en-US" altLang="ko-KR" sz="1400" dirty="0" err="1" smtClean="0">
                <a:ea typeface="iPECS"/>
              </a:rPr>
              <a:t>ie</a:t>
            </a:r>
            <a:r>
              <a:rPr lang="en-US" altLang="ko-KR" sz="1400" dirty="0" smtClean="0">
                <a:ea typeface="iPECS"/>
              </a:rPr>
              <a:t> .10.10.10.1) is set to the phones.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ea typeface="iPECS"/>
              </a:rPr>
              <a:t> If not, set it on the phones. </a:t>
            </a:r>
            <a:endParaRPr lang="en-US" altLang="ko-KR" sz="1400" dirty="0">
              <a:ea typeface="iPE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ea typeface="iPE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2655" y="5312872"/>
            <a:ext cx="2273255" cy="16771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2621877" y="4420436"/>
            <a:ext cx="2314033" cy="14836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17"/>
          <p:cNvSpPr/>
          <p:nvPr/>
        </p:nvSpPr>
        <p:spPr>
          <a:xfrm>
            <a:off x="2662655" y="2680557"/>
            <a:ext cx="2232478" cy="14836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58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 smtClean="0"/>
              <a:t>LCM – </a:t>
            </a:r>
            <a:r>
              <a:rPr lang="en-AU" altLang="ja-JP" dirty="0" smtClean="0">
                <a:solidFill>
                  <a:schemeClr val="accent3"/>
                </a:solidFill>
              </a:rPr>
              <a:t>Registering Phones to LCM</a:t>
            </a:r>
            <a:endParaRPr lang="ja-JP" altLang="en-US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866333"/>
            <a:ext cx="1068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ea typeface="iPECS"/>
              </a:rPr>
              <a:t>In </a:t>
            </a:r>
            <a:r>
              <a:rPr lang="en-US" altLang="ko-KR" sz="1400" dirty="0">
                <a:ea typeface="iPECS"/>
              </a:rPr>
              <a:t>case that the LCM is located behind the NAT, </a:t>
            </a:r>
            <a:r>
              <a:rPr lang="en-US" altLang="ko-KR" sz="1400" dirty="0" smtClean="0">
                <a:ea typeface="iPECS"/>
              </a:rPr>
              <a:t>enter Firewall IP Address.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86" y="2516313"/>
            <a:ext cx="6749916" cy="392543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295209" y="5670083"/>
            <a:ext cx="2501376" cy="22575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 smtClean="0"/>
              <a:t>LCM – </a:t>
            </a:r>
            <a:r>
              <a:rPr lang="en-AU" altLang="ja-JP" dirty="0" smtClean="0">
                <a:solidFill>
                  <a:schemeClr val="accent3"/>
                </a:solidFill>
              </a:rPr>
              <a:t>Enable TNET for Phones</a:t>
            </a:r>
            <a:endParaRPr lang="ja-JP" altLang="en-US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217" y="1144516"/>
            <a:ext cx="843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ea typeface="iPECS"/>
              </a:rPr>
              <a:t>Enable TNET for all phones to connect to the Cloud automatically when TNET connection is normal between LCM and Cloud.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17" y="1792533"/>
            <a:ext cx="8045536" cy="4544076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67096" y="4822015"/>
            <a:ext cx="3893878" cy="22253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3543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 smtClean="0"/>
              <a:t>LCM – </a:t>
            </a:r>
            <a:r>
              <a:rPr lang="en-AU" altLang="ja-JP" dirty="0" smtClean="0">
                <a:solidFill>
                  <a:schemeClr val="accent3"/>
                </a:solidFill>
              </a:rPr>
              <a:t>Users</a:t>
            </a:r>
            <a:endParaRPr lang="ja-JP" altLang="en-US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217" y="1144516"/>
            <a:ext cx="843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ea typeface="iPECS"/>
              </a:rPr>
              <a:t>Phones are normally connected to the UCP and this will then connect to Cloud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ea typeface="iPECS"/>
              </a:rPr>
              <a:t>And should be displayed as below in the UCP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ea typeface="iPE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92" y="2301362"/>
            <a:ext cx="8472966" cy="299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 slide - simple">
  <a:themeElements>
    <a:clrScheme name="PRAGMA COLOURS">
      <a:dk1>
        <a:srgbClr val="56575F"/>
      </a:dk1>
      <a:lt1>
        <a:sysClr val="window" lastClr="FFFFFF"/>
      </a:lt1>
      <a:dk2>
        <a:srgbClr val="0086CD"/>
      </a:dk2>
      <a:lt2>
        <a:srgbClr val="FFFFFF"/>
      </a:lt2>
      <a:accent1>
        <a:srgbClr val="52ACE1"/>
      </a:accent1>
      <a:accent2>
        <a:srgbClr val="214157"/>
      </a:accent2>
      <a:accent3>
        <a:srgbClr val="EF7D00"/>
      </a:accent3>
      <a:accent4>
        <a:srgbClr val="56575F"/>
      </a:accent4>
      <a:accent5>
        <a:srgbClr val="0086CD"/>
      </a:accent5>
      <a:accent6>
        <a:srgbClr val="AAABB3"/>
      </a:accent6>
      <a:hlink>
        <a:srgbClr val="EF7D00"/>
      </a:hlink>
      <a:folHlink>
        <a:srgbClr val="7C797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23E708B-717A-49CE-8382-7475F7A36095}" vid="{C64D8F54-F03F-48B0-89F9-741CB41C136A}"/>
    </a:ext>
  </a:extLst>
</a:theme>
</file>

<file path=ppt/theme/theme2.xml><?xml version="1.0" encoding="utf-8"?>
<a:theme xmlns:a="http://schemas.openxmlformats.org/drawingml/2006/main" name="1_Pragma">
  <a:themeElements>
    <a:clrScheme name="Pragma">
      <a:dk1>
        <a:srgbClr val="999999"/>
      </a:dk1>
      <a:lt1>
        <a:sysClr val="window" lastClr="FFFFFF"/>
      </a:lt1>
      <a:dk2>
        <a:srgbClr val="C6093B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000"/>
      </a:hlink>
      <a:folHlink>
        <a:srgbClr val="FF8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23E708B-717A-49CE-8382-7475F7A36095}" vid="{78BA7247-C5A0-4E21-86B7-8A59B91BC597}"/>
    </a:ext>
  </a:extLst>
</a:theme>
</file>

<file path=ppt/theme/theme3.xml><?xml version="1.0" encoding="utf-8"?>
<a:theme xmlns:a="http://schemas.openxmlformats.org/drawingml/2006/main" name="Title Slide with 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Master 2</Template>
  <TotalTime>9653</TotalTime>
  <Words>353</Words>
  <Application>Microsoft Office PowerPoint</Application>
  <PresentationFormat>Custom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굴림</vt:lpstr>
      <vt:lpstr>ＭＳ Ｐゴシック</vt:lpstr>
      <vt:lpstr>ＭＳ Ｐゴシック</vt:lpstr>
      <vt:lpstr>Arial</vt:lpstr>
      <vt:lpstr>Calibri</vt:lpstr>
      <vt:lpstr>iPECS</vt:lpstr>
      <vt:lpstr>Wingdings</vt:lpstr>
      <vt:lpstr>Content slide - simple</vt:lpstr>
      <vt:lpstr>1_Pragma</vt:lpstr>
      <vt:lpstr>Title Slide with Graphic</vt:lpstr>
      <vt:lpstr>PowerPoint Presentation</vt:lpstr>
      <vt:lpstr>TNET</vt:lpstr>
      <vt:lpstr>LCM</vt:lpstr>
      <vt:lpstr>LCM – Enable TNET</vt:lpstr>
      <vt:lpstr>LCM -  CM Attributes</vt:lpstr>
      <vt:lpstr>LCM – Registering Phones to LCM</vt:lpstr>
      <vt:lpstr>LCM – Registering Phones to LCM</vt:lpstr>
      <vt:lpstr>LCM – Enable TNET for Phones</vt:lpstr>
      <vt:lpstr>LCM – Users</vt:lpstr>
      <vt:lpstr>LCM – Users</vt:lpstr>
      <vt:lpstr>LCM – Tennant Prefix</vt:lpstr>
      <vt:lpstr>LCM – Station Authentication</vt:lpstr>
      <vt:lpstr>LCM – TNET</vt:lpstr>
      <vt:lpstr>LCM – Complete</vt:lpstr>
      <vt:lpstr>LCM – Trouble Shooting </vt:lpstr>
      <vt:lpstr>Thanks for listening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Lewis</dc:creator>
  <cp:lastModifiedBy>Greg Skinner</cp:lastModifiedBy>
  <cp:revision>194</cp:revision>
  <dcterms:created xsi:type="dcterms:W3CDTF">2016-02-12T09:14:10Z</dcterms:created>
  <dcterms:modified xsi:type="dcterms:W3CDTF">2016-06-13T11:03:32Z</dcterms:modified>
</cp:coreProperties>
</file>